
<file path=[Content_Types].xml><?xml version="1.0" encoding="utf-8"?>
<Types xmlns="http://schemas.openxmlformats.org/package/2006/content-types">
  <Default Extension="png" ContentType="image/png"/>
  <Default Extension="tmp"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drawings/drawing2.xml" ContentType="application/vnd.openxmlformats-officedocument.drawingml.chartshapes+xml"/>
  <Override PartName="/ppt/notesSlides/notesSlide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drawings/drawing3.xml" ContentType="application/vnd.openxmlformats-officedocument.drawingml.chartshapes+xml"/>
  <Override PartName="/ppt/notesSlides/notesSlide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3.xml" ContentType="application/vnd.openxmlformats-officedocument.themeOverride+xml"/>
  <Override PartName="/ppt/drawings/drawing4.xml" ContentType="application/vnd.openxmlformats-officedocument.drawingml.chartshapes+xml"/>
  <Override PartName="/ppt/notesSlides/notesSlide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4.xml" ContentType="application/vnd.openxmlformats-officedocument.themeOverride+xml"/>
  <Override PartName="/ppt/drawings/drawing5.xml" ContentType="application/vnd.openxmlformats-officedocument.drawingml.chartshapes+xml"/>
  <Override PartName="/ppt/notesSlides/notesSlide7.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5.xml" ContentType="application/vnd.openxmlformats-officedocument.themeOverride+xml"/>
  <Override PartName="/ppt/drawings/drawing6.xml" ContentType="application/vnd.openxmlformats-officedocument.drawingml.chartshapes+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0.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1.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2.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6.xml" ContentType="application/vnd.openxmlformats-officedocument.themeOverr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3.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7.xml" ContentType="application/vnd.openxmlformats-officedocument.themeOverride+xml"/>
  <Override PartName="/ppt/drawings/drawing7.xml" ContentType="application/vnd.openxmlformats-officedocument.drawingml.chartshapes+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9"/>
  </p:notesMasterIdLst>
  <p:handoutMasterIdLst>
    <p:handoutMasterId r:id="rId30"/>
  </p:handoutMasterIdLst>
  <p:sldIdLst>
    <p:sldId id="473" r:id="rId5"/>
    <p:sldId id="474" r:id="rId6"/>
    <p:sldId id="515" r:id="rId7"/>
    <p:sldId id="478" r:id="rId8"/>
    <p:sldId id="517" r:id="rId9"/>
    <p:sldId id="516" r:id="rId10"/>
    <p:sldId id="514" r:id="rId11"/>
    <p:sldId id="262" r:id="rId12"/>
    <p:sldId id="373" r:id="rId13"/>
    <p:sldId id="374" r:id="rId14"/>
    <p:sldId id="507" r:id="rId15"/>
    <p:sldId id="277" r:id="rId16"/>
    <p:sldId id="425" r:id="rId17"/>
    <p:sldId id="267" r:id="rId18"/>
    <p:sldId id="512" r:id="rId19"/>
    <p:sldId id="488" r:id="rId20"/>
    <p:sldId id="337" r:id="rId21"/>
    <p:sldId id="408" r:id="rId22"/>
    <p:sldId id="409" r:id="rId23"/>
    <p:sldId id="286" r:id="rId24"/>
    <p:sldId id="284" r:id="rId25"/>
    <p:sldId id="487" r:id="rId26"/>
    <p:sldId id="424" r:id="rId27"/>
    <p:sldId id="426" r:id="rId28"/>
  </p:sldIdLst>
  <p:sldSz cx="12192000" cy="6858000"/>
  <p:notesSz cx="6797675" cy="9872663"/>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94096"/>
    <a:srgbClr val="69A4D9"/>
    <a:srgbClr val="F9F7EF"/>
    <a:srgbClr val="494949"/>
    <a:srgbClr val="008ED2"/>
    <a:srgbClr val="86A17F"/>
    <a:srgbClr val="056A9C"/>
    <a:srgbClr val="0084C4"/>
    <a:srgbClr val="030102"/>
    <a:srgbClr val="0122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Ingen stil, ingen rutenett">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514" autoAdjust="0"/>
    <p:restoredTop sz="95621" autoAdjust="0"/>
  </p:normalViewPr>
  <p:slideViewPr>
    <p:cSldViewPr snapToGrid="0">
      <p:cViewPr varScale="1">
        <p:scale>
          <a:sx n="89" d="100"/>
          <a:sy n="89" d="100"/>
        </p:scale>
        <p:origin x="702" y="6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101" d="100"/>
          <a:sy n="101" d="100"/>
        </p:scale>
        <p:origin x="492" y="13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File-Home-AWF\AWF-Users$\C202A14\Documents\KK_2017_SR%20Bank%20og%20Boligkreditt%20makro%20slides.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Worksheet6.xlsx"/></Relationships>
</file>

<file path=ppt/charts/_rels/chart11.xml.rels><?xml version="1.0" encoding="UTF-8" standalone="yes"?>
<Relationships xmlns="http://schemas.openxmlformats.org/package/2006/relationships"><Relationship Id="rId3" Type="http://schemas.openxmlformats.org/officeDocument/2006/relationships/oleObject" Target="file:///\\File-Home-AWF\AWF-Users$\C202A14\Documents\KK_2018_SR%20Bank%20og%20Boligkreditt%20makro%20slides.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12.xml"/><Relationship Id="rId1" Type="http://schemas.microsoft.com/office/2011/relationships/chartStyle" Target="style12.xml"/><Relationship Id="rId5" Type="http://schemas.openxmlformats.org/officeDocument/2006/relationships/chartUserShapes" Target="../drawings/drawing7.xml"/><Relationship Id="rId4" Type="http://schemas.openxmlformats.org/officeDocument/2006/relationships/package" Target="../embeddings/Microsoft_Excel_Worksheet7.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5" Type="http://schemas.openxmlformats.org/officeDocument/2006/relationships/chartUserShapes" Target="../drawings/drawing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4.xml"/><Relationship Id="rId1" Type="http://schemas.microsoft.com/office/2011/relationships/chartStyle" Target="style4.xml"/><Relationship Id="rId5" Type="http://schemas.openxmlformats.org/officeDocument/2006/relationships/chartUserShapes" Target="../drawings/drawing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5.xml"/><Relationship Id="rId1" Type="http://schemas.microsoft.com/office/2011/relationships/chartStyle" Target="style5.xml"/><Relationship Id="rId5" Type="http://schemas.openxmlformats.org/officeDocument/2006/relationships/chartUserShapes" Target="../drawings/drawing5.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6.xml"/><Relationship Id="rId1" Type="http://schemas.microsoft.com/office/2011/relationships/chartStyle" Target="style6.xml"/><Relationship Id="rId5" Type="http://schemas.openxmlformats.org/officeDocument/2006/relationships/chartUserShapes" Target="../drawings/drawing6.xml"/><Relationship Id="rId4"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oleObject" Target="file:///\\File-Home-AWF\AWF-Users$\C202A14\Documents\Konjunkturbarometeret%20Utvalgte%20Indekser%20v%2020%20mars%202018.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File-Home-AWF\AWF-Users$\C202A14\Documents\Konjunkturbarometeret%20Utvalgte%20Indekser%20v%2020%20mars%202018.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File-Home-AWF\AWF-Users$\C202A14\Documents\Konjunkturbarometeret%20Utvalgte%20Indekser%20v%2020%20mars%202018.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0" i="0" u="none" strike="noStrike" kern="1200" spc="0" baseline="0">
                <a:solidFill>
                  <a:srgbClr val="030102"/>
                </a:solidFill>
                <a:latin typeface="+mn-lt"/>
                <a:ea typeface="+mn-ea"/>
                <a:cs typeface="+mn-cs"/>
              </a:defRPr>
            </a:pPr>
            <a:r>
              <a:rPr lang="en-US"/>
              <a:t>Petroleumsaktivitet på norsk sokkel. Mrd kroner (2018 kroner). Kilde: OD</a:t>
            </a:r>
          </a:p>
        </c:rich>
      </c:tx>
      <c:layout/>
      <c:overlay val="0"/>
      <c:spPr>
        <a:noFill/>
        <a:ln>
          <a:noFill/>
        </a:ln>
        <a:effectLst/>
      </c:spPr>
      <c:txPr>
        <a:bodyPr rot="0" spcFirstLastPara="1" vertOverflow="ellipsis" vert="horz" wrap="square" anchor="ctr" anchorCtr="1"/>
        <a:lstStyle/>
        <a:p>
          <a:pPr>
            <a:defRPr sz="1320" b="0" i="0" u="none" strike="noStrike" kern="1200" spc="0" baseline="0">
              <a:solidFill>
                <a:srgbClr val="030102"/>
              </a:solidFill>
              <a:latin typeface="+mn-lt"/>
              <a:ea typeface="+mn-ea"/>
              <a:cs typeface="+mn-cs"/>
            </a:defRPr>
          </a:pPr>
          <a:endParaRPr lang="nb-NO"/>
        </a:p>
      </c:txPr>
    </c:title>
    <c:autoTitleDeleted val="0"/>
    <c:plotArea>
      <c:layout>
        <c:manualLayout>
          <c:layoutTarget val="inner"/>
          <c:xMode val="edge"/>
          <c:yMode val="edge"/>
          <c:x val="0.10658843996629305"/>
          <c:y val="0.16245668313285089"/>
          <c:w val="0.84236039252285644"/>
          <c:h val="0.61677357268610689"/>
        </c:manualLayout>
      </c:layout>
      <c:barChart>
        <c:barDir val="col"/>
        <c:grouping val="clustered"/>
        <c:varyColors val="0"/>
        <c:ser>
          <c:idx val="3"/>
          <c:order val="0"/>
          <c:tx>
            <c:strRef>
              <c:f>Oljeinvesteringer!$D$48</c:f>
              <c:strCache>
                <c:ptCount val="1"/>
                <c:pt idx="0">
                  <c:v>Investeringer</c:v>
                </c:pt>
              </c:strCache>
            </c:strRef>
          </c:tx>
          <c:spPr>
            <a:solidFill>
              <a:schemeClr val="accent4"/>
            </a:solidFill>
            <a:ln>
              <a:noFill/>
            </a:ln>
            <a:effectLst/>
          </c:spPr>
          <c:invertIfNegative val="0"/>
          <c:cat>
            <c:numRef>
              <c:f>Oljeinvesteringer!$C$49:$C$64</c:f>
              <c:numCache>
                <c:formatCode>General</c:formatCode>
                <c:ptCount val="16"/>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pt idx="14">
                  <c:v>2021</c:v>
                </c:pt>
                <c:pt idx="15">
                  <c:v>2022</c:v>
                </c:pt>
              </c:numCache>
            </c:numRef>
          </c:cat>
          <c:val>
            <c:numRef>
              <c:f>Oljeinvesteringer!$D$49:$D$64</c:f>
              <c:numCache>
                <c:formatCode>#,##0</c:formatCode>
                <c:ptCount val="16"/>
                <c:pt idx="0">
                  <c:v>113.87625259433959</c:v>
                </c:pt>
                <c:pt idx="1">
                  <c:v>121.48682033806816</c:v>
                </c:pt>
                <c:pt idx="2">
                  <c:v>132.4370614404894</c:v>
                </c:pt>
                <c:pt idx="3">
                  <c:v>112.1976278554267</c:v>
                </c:pt>
                <c:pt idx="4">
                  <c:v>137.02518528953479</c:v>
                </c:pt>
                <c:pt idx="5">
                  <c:v>166.90020015182108</c:v>
                </c:pt>
                <c:pt idx="6">
                  <c:v>192.66644705751821</c:v>
                </c:pt>
                <c:pt idx="7">
                  <c:v>189.48312738987536</c:v>
                </c:pt>
                <c:pt idx="8">
                  <c:v>167.38175546086399</c:v>
                </c:pt>
                <c:pt idx="9">
                  <c:v>135.99028631200002</c:v>
                </c:pt>
                <c:pt idx="10">
                  <c:v>122.39244000000001</c:v>
                </c:pt>
                <c:pt idx="11">
                  <c:v>124.133864</c:v>
                </c:pt>
                <c:pt idx="12">
                  <c:v>140.06779200000003</c:v>
                </c:pt>
                <c:pt idx="13">
                  <c:v>139.077192</c:v>
                </c:pt>
                <c:pt idx="14">
                  <c:v>127.05588</c:v>
                </c:pt>
                <c:pt idx="15">
                  <c:v>123.15850400000001</c:v>
                </c:pt>
              </c:numCache>
            </c:numRef>
          </c:val>
        </c:ser>
        <c:ser>
          <c:idx val="4"/>
          <c:order val="1"/>
          <c:tx>
            <c:strRef>
              <c:f>Oljeinvesteringer!$E$48</c:f>
              <c:strCache>
                <c:ptCount val="1"/>
                <c:pt idx="0">
                  <c:v>Driftskostnader</c:v>
                </c:pt>
              </c:strCache>
            </c:strRef>
          </c:tx>
          <c:spPr>
            <a:solidFill>
              <a:schemeClr val="tx1">
                <a:lumMod val="40000"/>
                <a:lumOff val="60000"/>
              </a:schemeClr>
            </a:solidFill>
            <a:ln>
              <a:noFill/>
            </a:ln>
            <a:effectLst/>
          </c:spPr>
          <c:invertIfNegative val="0"/>
          <c:cat>
            <c:numRef>
              <c:f>Oljeinvesteringer!$C$49:$C$64</c:f>
              <c:numCache>
                <c:formatCode>General</c:formatCode>
                <c:ptCount val="16"/>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pt idx="14">
                  <c:v>2021</c:v>
                </c:pt>
                <c:pt idx="15">
                  <c:v>2022</c:v>
                </c:pt>
              </c:numCache>
            </c:numRef>
          </c:cat>
          <c:val>
            <c:numRef>
              <c:f>Oljeinvesteringer!$E$49:$E$64</c:f>
              <c:numCache>
                <c:formatCode>#,##0</c:formatCode>
                <c:ptCount val="16"/>
                <c:pt idx="0">
                  <c:v>55.414556506485837</c:v>
                </c:pt>
                <c:pt idx="1">
                  <c:v>60.91224321875</c:v>
                </c:pt>
                <c:pt idx="2">
                  <c:v>63.968991838153492</c:v>
                </c:pt>
                <c:pt idx="3">
                  <c:v>63.037360633850163</c:v>
                </c:pt>
                <c:pt idx="4">
                  <c:v>62.763452993166119</c:v>
                </c:pt>
                <c:pt idx="5">
                  <c:v>69.175943752485622</c:v>
                </c:pt>
                <c:pt idx="6">
                  <c:v>70.522641390948891</c:v>
                </c:pt>
                <c:pt idx="7">
                  <c:v>71.400185572445352</c:v>
                </c:pt>
                <c:pt idx="8">
                  <c:v>64.389891613151988</c:v>
                </c:pt>
                <c:pt idx="9">
                  <c:v>56.519315968000001</c:v>
                </c:pt>
                <c:pt idx="10">
                  <c:v>52.447952000000001</c:v>
                </c:pt>
                <c:pt idx="11">
                  <c:v>54.197504000000002</c:v>
                </c:pt>
                <c:pt idx="12">
                  <c:v>55.595520000000008</c:v>
                </c:pt>
                <c:pt idx="13">
                  <c:v>59.092592000000003</c:v>
                </c:pt>
                <c:pt idx="14">
                  <c:v>57.406031999999996</c:v>
                </c:pt>
                <c:pt idx="15">
                  <c:v>59.390279999999997</c:v>
                </c:pt>
              </c:numCache>
            </c:numRef>
          </c:val>
        </c:ser>
        <c:ser>
          <c:idx val="2"/>
          <c:order val="6"/>
          <c:tx>
            <c:strRef>
              <c:f>Oljeinvesteringer!$J$48</c:f>
              <c:strCache>
                <c:ptCount val="1"/>
                <c:pt idx="0">
                  <c:v>Øvrig kostn. inkl. leting</c:v>
                </c:pt>
              </c:strCache>
            </c:strRef>
          </c:tx>
          <c:spPr>
            <a:solidFill>
              <a:schemeClr val="accent3"/>
            </a:solidFill>
            <a:ln>
              <a:noFill/>
            </a:ln>
            <a:effectLst/>
          </c:spPr>
          <c:invertIfNegative val="0"/>
          <c:cat>
            <c:numRef>
              <c:f>Oljeinvesteringer!$C$49:$C$64</c:f>
              <c:numCache>
                <c:formatCode>General</c:formatCode>
                <c:ptCount val="16"/>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pt idx="14">
                  <c:v>2021</c:v>
                </c:pt>
                <c:pt idx="15">
                  <c:v>2022</c:v>
                </c:pt>
              </c:numCache>
            </c:numRef>
          </c:cat>
          <c:val>
            <c:numRef>
              <c:f>Oljeinvesteringer!$J$49:$J$64</c:f>
              <c:numCache>
                <c:formatCode>#,##0</c:formatCode>
                <c:ptCount val="16"/>
                <c:pt idx="0">
                  <c:v>32.66214926610553</c:v>
                </c:pt>
                <c:pt idx="1">
                  <c:v>45.139026062454548</c:v>
                </c:pt>
                <c:pt idx="2">
                  <c:v>49.188501947002223</c:v>
                </c:pt>
                <c:pt idx="3">
                  <c:v>45.670119999565408</c:v>
                </c:pt>
                <c:pt idx="4">
                  <c:v>46.894812459703104</c:v>
                </c:pt>
                <c:pt idx="5">
                  <c:v>46.165897529657343</c:v>
                </c:pt>
                <c:pt idx="6">
                  <c:v>57.418995536962093</c:v>
                </c:pt>
                <c:pt idx="7">
                  <c:v>64.928381205312817</c:v>
                </c:pt>
                <c:pt idx="8">
                  <c:v>59.024515648382589</c:v>
                </c:pt>
                <c:pt idx="9">
                  <c:v>42.000716865047998</c:v>
                </c:pt>
                <c:pt idx="10">
                  <c:v>33.525485196799998</c:v>
                </c:pt>
                <c:pt idx="11">
                  <c:v>33.232471508000003</c:v>
                </c:pt>
                <c:pt idx="12">
                  <c:v>36.291111339825633</c:v>
                </c:pt>
                <c:pt idx="13">
                  <c:v>40.657057752653778</c:v>
                </c:pt>
                <c:pt idx="14">
                  <c:v>40.555343927448646</c:v>
                </c:pt>
                <c:pt idx="15">
                  <c:v>39.365581564056988</c:v>
                </c:pt>
              </c:numCache>
            </c:numRef>
          </c:val>
        </c:ser>
        <c:dLbls>
          <c:showLegendKey val="0"/>
          <c:showVal val="0"/>
          <c:showCatName val="0"/>
          <c:showSerName val="0"/>
          <c:showPercent val="0"/>
          <c:showBubbleSize val="0"/>
        </c:dLbls>
        <c:gapWidth val="150"/>
        <c:axId val="744747400"/>
        <c:axId val="744744264"/>
        <c:extLst>
          <c:ext xmlns:c15="http://schemas.microsoft.com/office/drawing/2012/chart" uri="{02D57815-91ED-43cb-92C2-25804820EDAC}">
            <c15:filteredBarSeries>
              <c15:ser>
                <c:idx val="5"/>
                <c:order val="2"/>
                <c:tx>
                  <c:strRef>
                    <c:extLst>
                      <c:ext uri="{02D57815-91ED-43cb-92C2-25804820EDAC}">
                        <c15:formulaRef>
                          <c15:sqref>Oljeinvesteringer!$F$48</c15:sqref>
                        </c15:formulaRef>
                      </c:ext>
                    </c:extLst>
                    <c:strCache>
                      <c:ptCount val="1"/>
                      <c:pt idx="0">
                        <c:v>Leting</c:v>
                      </c:pt>
                    </c:strCache>
                  </c:strRef>
                </c:tx>
                <c:spPr>
                  <a:solidFill>
                    <a:schemeClr val="accent6"/>
                  </a:solidFill>
                  <a:ln>
                    <a:noFill/>
                  </a:ln>
                  <a:effectLst/>
                </c:spPr>
                <c:invertIfNegative val="0"/>
                <c:cat>
                  <c:numRef>
                    <c:extLst>
                      <c:ext uri="{02D57815-91ED-43cb-92C2-25804820EDAC}">
                        <c15:formulaRef>
                          <c15:sqref>Oljeinvesteringer!$C$49:$C$64</c15:sqref>
                        </c15:formulaRef>
                      </c:ext>
                    </c:extLst>
                    <c:numCache>
                      <c:formatCode>General</c:formatCode>
                      <c:ptCount val="16"/>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pt idx="14">
                        <c:v>2021</c:v>
                      </c:pt>
                      <c:pt idx="15">
                        <c:v>2022</c:v>
                      </c:pt>
                    </c:numCache>
                  </c:numRef>
                </c:cat>
                <c:val>
                  <c:numRef>
                    <c:extLst>
                      <c:ext uri="{02D57815-91ED-43cb-92C2-25804820EDAC}">
                        <c15:formulaRef>
                          <c15:sqref>Oljeinvesteringer!$F$49:$F$64</c15:sqref>
                        </c15:formulaRef>
                      </c:ext>
                    </c:extLst>
                    <c:numCache>
                      <c:formatCode>#,##0</c:formatCode>
                      <c:ptCount val="16"/>
                      <c:pt idx="0">
                        <c:v>24.032865607497044</c:v>
                      </c:pt>
                      <c:pt idx="1">
                        <c:v>33.445636670409087</c:v>
                      </c:pt>
                      <c:pt idx="2">
                        <c:v>37.175625311852052</c:v>
                      </c:pt>
                      <c:pt idx="3">
                        <c:v>34.331803327704392</c:v>
                      </c:pt>
                      <c:pt idx="4">
                        <c:v>37.163465298974273</c:v>
                      </c:pt>
                      <c:pt idx="5">
                        <c:v>34.626864426049252</c:v>
                      </c:pt>
                      <c:pt idx="6">
                        <c:v>43.58177217182341</c:v>
                      </c:pt>
                      <c:pt idx="7">
                        <c:v>41.525650481325073</c:v>
                      </c:pt>
                      <c:pt idx="8">
                        <c:v>36.322394383678592</c:v>
                      </c:pt>
                      <c:pt idx="9">
                        <c:v>22.979076473048</c:v>
                      </c:pt>
                      <c:pt idx="10">
                        <c:v>19.220205196799999</c:v>
                      </c:pt>
                      <c:pt idx="11">
                        <c:v>20.034631508000004</c:v>
                      </c:pt>
                      <c:pt idx="12">
                        <c:v>23.346255339825635</c:v>
                      </c:pt>
                      <c:pt idx="13">
                        <c:v>25.012689752653781</c:v>
                      </c:pt>
                      <c:pt idx="14">
                        <c:v>25.564263927448646</c:v>
                      </c:pt>
                      <c:pt idx="15">
                        <c:v>26.77226156405699</c:v>
                      </c:pt>
                    </c:numCache>
                  </c:numRef>
                </c:val>
              </c15:ser>
            </c15:filteredBarSeries>
            <c15:filteredBarSeries>
              <c15:ser>
                <c:idx val="6"/>
                <c:order val="3"/>
                <c:tx>
                  <c:strRef>
                    <c:extLst xmlns:c15="http://schemas.microsoft.com/office/drawing/2012/chart">
                      <c:ext xmlns:c15="http://schemas.microsoft.com/office/drawing/2012/chart" uri="{02D57815-91ED-43cb-92C2-25804820EDAC}">
                        <c15:formulaRef>
                          <c15:sqref>Oljeinvesteringer!$G$48</c15:sqref>
                        </c15:formulaRef>
                      </c:ext>
                    </c:extLst>
                    <c:strCache>
                      <c:ptCount val="1"/>
                      <c:pt idx="0">
                        <c:v>Nedsteng. og sluttdisp.</c:v>
                      </c:pt>
                    </c:strCache>
                  </c:strRef>
                </c:tx>
                <c:spPr>
                  <a:solidFill>
                    <a:schemeClr val="accent1">
                      <a:lumMod val="60000"/>
                    </a:schemeClr>
                  </a:solidFill>
                  <a:ln>
                    <a:noFill/>
                  </a:ln>
                  <a:effectLst/>
                </c:spPr>
                <c:invertIfNegative val="0"/>
                <c:cat>
                  <c:numRef>
                    <c:extLst xmlns:c15="http://schemas.microsoft.com/office/drawing/2012/chart">
                      <c:ext xmlns:c15="http://schemas.microsoft.com/office/drawing/2012/chart" uri="{02D57815-91ED-43cb-92C2-25804820EDAC}">
                        <c15:formulaRef>
                          <c15:sqref>Oljeinvesteringer!$C$49:$C$64</c15:sqref>
                        </c15:formulaRef>
                      </c:ext>
                    </c:extLst>
                    <c:numCache>
                      <c:formatCode>General</c:formatCode>
                      <c:ptCount val="16"/>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pt idx="14">
                        <c:v>2021</c:v>
                      </c:pt>
                      <c:pt idx="15">
                        <c:v>2022</c:v>
                      </c:pt>
                    </c:numCache>
                  </c:numRef>
                </c:cat>
                <c:val>
                  <c:numRef>
                    <c:extLst xmlns:c15="http://schemas.microsoft.com/office/drawing/2012/chart">
                      <c:ext xmlns:c15="http://schemas.microsoft.com/office/drawing/2012/chart" uri="{02D57815-91ED-43cb-92C2-25804820EDAC}">
                        <c15:formulaRef>
                          <c15:sqref>Oljeinvesteringer!$G$49:$G$64</c15:sqref>
                        </c15:formulaRef>
                      </c:ext>
                    </c:extLst>
                    <c:numCache>
                      <c:formatCode>#,##0</c:formatCode>
                      <c:ptCount val="16"/>
                      <c:pt idx="0">
                        <c:v>1.9920642924528298</c:v>
                      </c:pt>
                      <c:pt idx="1">
                        <c:v>2.0878402045454543</c:v>
                      </c:pt>
                      <c:pt idx="2">
                        <c:v>4.3695295077864289</c:v>
                      </c:pt>
                      <c:pt idx="3">
                        <c:v>3.7895318868360479</c:v>
                      </c:pt>
                      <c:pt idx="4">
                        <c:v>3.4913291585509105</c:v>
                      </c:pt>
                      <c:pt idx="5">
                        <c:v>3.751156673158679</c:v>
                      </c:pt>
                      <c:pt idx="6">
                        <c:v>4.7499747519999991</c:v>
                      </c:pt>
                      <c:pt idx="7">
                        <c:v>8.618944927934626</c:v>
                      </c:pt>
                      <c:pt idx="8">
                        <c:v>12.006403923135998</c:v>
                      </c:pt>
                      <c:pt idx="9">
                        <c:v>8.8632375440000004</c:v>
                      </c:pt>
                      <c:pt idx="10">
                        <c:v>5.2405280000000003</c:v>
                      </c:pt>
                      <c:pt idx="11">
                        <c:v>5.4884319999999995</c:v>
                      </c:pt>
                      <c:pt idx="12">
                        <c:v>5.4274719999999999</c:v>
                      </c:pt>
                      <c:pt idx="13">
                        <c:v>7.8150719999999998</c:v>
                      </c:pt>
                      <c:pt idx="14">
                        <c:v>7.2105519999999999</c:v>
                      </c:pt>
                      <c:pt idx="15">
                        <c:v>6.1366400000000008</c:v>
                      </c:pt>
                    </c:numCache>
                  </c:numRef>
                </c:val>
              </c15:ser>
            </c15:filteredBarSeries>
            <c15:filteredBarSeries>
              <c15:ser>
                <c:idx val="0"/>
                <c:order val="4"/>
                <c:tx>
                  <c:strRef>
                    <c:extLst xmlns:c15="http://schemas.microsoft.com/office/drawing/2012/chart">
                      <c:ext xmlns:c15="http://schemas.microsoft.com/office/drawing/2012/chart" uri="{02D57815-91ED-43cb-92C2-25804820EDAC}">
                        <c15:formulaRef>
                          <c15:sqref>Oljeinvesteringer!$H$48</c15:sqref>
                        </c15:formulaRef>
                      </c:ext>
                    </c:extLst>
                    <c:strCache>
                      <c:ptCount val="1"/>
                      <c:pt idx="0">
                        <c:v>Øvrige kostnader</c:v>
                      </c:pt>
                    </c:strCache>
                  </c:strRef>
                </c:tx>
                <c:spPr>
                  <a:solidFill>
                    <a:schemeClr val="accent1"/>
                  </a:solidFill>
                  <a:ln>
                    <a:noFill/>
                  </a:ln>
                  <a:effectLst/>
                </c:spPr>
                <c:invertIfNegative val="0"/>
                <c:cat>
                  <c:numRef>
                    <c:extLst xmlns:c15="http://schemas.microsoft.com/office/drawing/2012/chart">
                      <c:ext xmlns:c15="http://schemas.microsoft.com/office/drawing/2012/chart" uri="{02D57815-91ED-43cb-92C2-25804820EDAC}">
                        <c15:formulaRef>
                          <c15:sqref>Oljeinvesteringer!$C$49:$C$64</c15:sqref>
                        </c15:formulaRef>
                      </c:ext>
                    </c:extLst>
                    <c:numCache>
                      <c:formatCode>General</c:formatCode>
                      <c:ptCount val="16"/>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pt idx="14">
                        <c:v>2021</c:v>
                      </c:pt>
                      <c:pt idx="15">
                        <c:v>2022</c:v>
                      </c:pt>
                    </c:numCache>
                  </c:numRef>
                </c:cat>
                <c:val>
                  <c:numRef>
                    <c:extLst xmlns:c15="http://schemas.microsoft.com/office/drawing/2012/chart">
                      <c:ext xmlns:c15="http://schemas.microsoft.com/office/drawing/2012/chart" uri="{02D57815-91ED-43cb-92C2-25804820EDAC}">
                        <c15:formulaRef>
                          <c15:sqref>Oljeinvesteringer!$H$49:$H$64</c15:sqref>
                        </c15:formulaRef>
                      </c:ext>
                    </c:extLst>
                    <c:numCache>
                      <c:formatCode>#,##0</c:formatCode>
                      <c:ptCount val="16"/>
                      <c:pt idx="0">
                        <c:v>6.6372193661556587</c:v>
                      </c:pt>
                      <c:pt idx="1">
                        <c:v>9.6055491874999994</c:v>
                      </c:pt>
                      <c:pt idx="2">
                        <c:v>7.6433471273637359</c:v>
                      </c:pt>
                      <c:pt idx="3">
                        <c:v>7.5487847850249725</c:v>
                      </c:pt>
                      <c:pt idx="4">
                        <c:v>6.2400180021779201</c:v>
                      </c:pt>
                      <c:pt idx="5">
                        <c:v>7.7878764304494137</c:v>
                      </c:pt>
                      <c:pt idx="6">
                        <c:v>9.0872486131386836</c:v>
                      </c:pt>
                      <c:pt idx="7">
                        <c:v>14.783785796053113</c:v>
                      </c:pt>
                      <c:pt idx="8">
                        <c:v>10.695717341567999</c:v>
                      </c:pt>
                      <c:pt idx="9">
                        <c:v>10.158402848</c:v>
                      </c:pt>
                      <c:pt idx="10">
                        <c:v>9.0647520000000004</c:v>
                      </c:pt>
                      <c:pt idx="11">
                        <c:v>7.7094080000000007</c:v>
                      </c:pt>
                      <c:pt idx="12">
                        <c:v>7.5173839999999998</c:v>
                      </c:pt>
                      <c:pt idx="13">
                        <c:v>7.8292960000000003</c:v>
                      </c:pt>
                      <c:pt idx="14">
                        <c:v>7.7805280000000003</c:v>
                      </c:pt>
                      <c:pt idx="15">
                        <c:v>6.4566800000000004</c:v>
                      </c:pt>
                    </c:numCache>
                  </c:numRef>
                </c:val>
              </c15:ser>
            </c15:filteredBarSeries>
          </c:ext>
        </c:extLst>
      </c:barChart>
      <c:lineChart>
        <c:grouping val="standard"/>
        <c:varyColors val="0"/>
        <c:ser>
          <c:idx val="1"/>
          <c:order val="5"/>
          <c:tx>
            <c:strRef>
              <c:f>Oljeinvesteringer!$I$48</c:f>
              <c:strCache>
                <c:ptCount val="1"/>
                <c:pt idx="0">
                  <c:v>Total</c:v>
                </c:pt>
              </c:strCache>
            </c:strRef>
          </c:tx>
          <c:spPr>
            <a:ln w="44450" cap="rnd">
              <a:solidFill>
                <a:srgbClr val="002060"/>
              </a:solidFill>
              <a:round/>
            </a:ln>
            <a:effectLst/>
          </c:spPr>
          <c:marker>
            <c:symbol val="none"/>
          </c:marker>
          <c:cat>
            <c:numRef>
              <c:f>Oljeinvesteringer!$C$49:$C$64</c:f>
              <c:numCache>
                <c:formatCode>General</c:formatCode>
                <c:ptCount val="16"/>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pt idx="14">
                  <c:v>2021</c:v>
                </c:pt>
                <c:pt idx="15">
                  <c:v>2022</c:v>
                </c:pt>
              </c:numCache>
            </c:numRef>
          </c:cat>
          <c:val>
            <c:numRef>
              <c:f>Oljeinvesteringer!$I$49:$I$64</c:f>
              <c:numCache>
                <c:formatCode>#,##0</c:formatCode>
                <c:ptCount val="16"/>
                <c:pt idx="0">
                  <c:v>201.95295836693094</c:v>
                </c:pt>
                <c:pt idx="1">
                  <c:v>227.53808961927268</c:v>
                </c:pt>
                <c:pt idx="2">
                  <c:v>245.59455522564514</c:v>
                </c:pt>
                <c:pt idx="3">
                  <c:v>220.90510848884227</c:v>
                </c:pt>
                <c:pt idx="4">
                  <c:v>246.68345074240401</c:v>
                </c:pt>
                <c:pt idx="5">
                  <c:v>282.242041433964</c:v>
                </c:pt>
                <c:pt idx="6">
                  <c:v>320.60808398542918</c:v>
                </c:pt>
                <c:pt idx="7">
                  <c:v>325.81169416763356</c:v>
                </c:pt>
                <c:pt idx="8">
                  <c:v>290.79616272239861</c:v>
                </c:pt>
                <c:pt idx="9">
                  <c:v>234.51031914504804</c:v>
                </c:pt>
                <c:pt idx="10">
                  <c:v>208.36587719680003</c:v>
                </c:pt>
                <c:pt idx="11">
                  <c:v>211.563839508</c:v>
                </c:pt>
                <c:pt idx="12">
                  <c:v>231.95442333982564</c:v>
                </c:pt>
                <c:pt idx="13">
                  <c:v>238.82684175265376</c:v>
                </c:pt>
                <c:pt idx="14">
                  <c:v>225.01725592744864</c:v>
                </c:pt>
                <c:pt idx="15">
                  <c:v>221.91436556405699</c:v>
                </c:pt>
              </c:numCache>
            </c:numRef>
          </c:val>
          <c:smooth val="0"/>
        </c:ser>
        <c:dLbls>
          <c:showLegendKey val="0"/>
          <c:showVal val="0"/>
          <c:showCatName val="0"/>
          <c:showSerName val="0"/>
          <c:showPercent val="0"/>
          <c:showBubbleSize val="0"/>
        </c:dLbls>
        <c:marker val="1"/>
        <c:smooth val="0"/>
        <c:axId val="744747400"/>
        <c:axId val="744744264"/>
      </c:lineChart>
      <c:catAx>
        <c:axId val="744747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rgbClr val="030102"/>
                </a:solidFill>
                <a:latin typeface="+mn-lt"/>
                <a:ea typeface="+mn-ea"/>
                <a:cs typeface="+mn-cs"/>
              </a:defRPr>
            </a:pPr>
            <a:endParaRPr lang="nb-NO"/>
          </a:p>
        </c:txPr>
        <c:crossAx val="744744264"/>
        <c:crosses val="autoZero"/>
        <c:auto val="1"/>
        <c:lblAlgn val="ctr"/>
        <c:lblOffset val="100"/>
        <c:noMultiLvlLbl val="0"/>
      </c:catAx>
      <c:valAx>
        <c:axId val="74474426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rgbClr val="030102"/>
                    </a:solidFill>
                    <a:latin typeface="+mn-lt"/>
                    <a:ea typeface="+mn-ea"/>
                    <a:cs typeface="+mn-cs"/>
                  </a:defRPr>
                </a:pPr>
                <a:r>
                  <a:rPr lang="en-US"/>
                  <a:t>Mrd kroner</a:t>
                </a:r>
              </a:p>
            </c:rich>
          </c:tx>
          <c:layout/>
          <c:overlay val="0"/>
          <c:spPr>
            <a:noFill/>
            <a:ln>
              <a:noFill/>
            </a:ln>
            <a:effectLst/>
          </c:spPr>
          <c:txPr>
            <a:bodyPr rot="-5400000" spcFirstLastPara="1" vertOverflow="ellipsis" vert="horz" wrap="square" anchor="ctr" anchorCtr="1"/>
            <a:lstStyle/>
            <a:p>
              <a:pPr>
                <a:defRPr sz="1100" b="0" i="0" u="none" strike="noStrike" kern="1200" baseline="0">
                  <a:solidFill>
                    <a:srgbClr val="030102"/>
                  </a:solidFill>
                  <a:latin typeface="+mn-lt"/>
                  <a:ea typeface="+mn-ea"/>
                  <a:cs typeface="+mn-cs"/>
                </a:defRPr>
              </a:pPr>
              <a:endParaRPr lang="nb-NO"/>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rgbClr val="030102"/>
                </a:solidFill>
                <a:latin typeface="+mn-lt"/>
                <a:ea typeface="+mn-ea"/>
                <a:cs typeface="+mn-cs"/>
              </a:defRPr>
            </a:pPr>
            <a:endParaRPr lang="nb-NO"/>
          </a:p>
        </c:txPr>
        <c:crossAx val="744747400"/>
        <c:crosses val="autoZero"/>
        <c:crossBetween val="between"/>
      </c:valAx>
      <c:spPr>
        <a:noFill/>
        <a:ln w="25400">
          <a:noFill/>
        </a:ln>
        <a:effectLst/>
      </c:spPr>
    </c:plotArea>
    <c:legend>
      <c:legendPos val="b"/>
      <c:layout>
        <c:manualLayout>
          <c:xMode val="edge"/>
          <c:yMode val="edge"/>
          <c:x val="0.16093074671764993"/>
          <c:y val="0.90675538972896996"/>
          <c:w val="0.76329385754283596"/>
          <c:h val="7.3393348154570992E-2"/>
        </c:manualLayout>
      </c:layout>
      <c:overlay val="0"/>
      <c:spPr>
        <a:noFill/>
        <a:ln>
          <a:noFill/>
        </a:ln>
        <a:effectLst/>
      </c:spPr>
      <c:txPr>
        <a:bodyPr rot="0" spcFirstLastPara="1" vertOverflow="ellipsis" vert="horz" wrap="square" anchor="ctr" anchorCtr="1"/>
        <a:lstStyle/>
        <a:p>
          <a:pPr>
            <a:defRPr sz="1100" b="0" i="0" u="none" strike="noStrike" kern="1200" baseline="0">
              <a:solidFill>
                <a:srgbClr val="030102"/>
              </a:solidFill>
              <a:latin typeface="+mn-lt"/>
              <a:ea typeface="+mn-ea"/>
              <a:cs typeface="+mn-cs"/>
            </a:defRPr>
          </a:pPr>
          <a:endParaRPr lang="nb-NO"/>
        </a:p>
      </c:txPr>
    </c:legend>
    <c:plotVisOnly val="1"/>
    <c:dispBlanksAs val="gap"/>
    <c:showDLblsOverMax val="0"/>
  </c:chart>
  <c:spPr>
    <a:noFill/>
    <a:ln>
      <a:noFill/>
    </a:ln>
    <a:effectLst/>
  </c:spPr>
  <c:txPr>
    <a:bodyPr/>
    <a:lstStyle/>
    <a:p>
      <a:pPr>
        <a:defRPr sz="1100">
          <a:solidFill>
            <a:srgbClr val="030102"/>
          </a:solidFill>
        </a:defRPr>
      </a:pPr>
      <a:endParaRPr lang="nb-NO"/>
    </a:p>
  </c:txPr>
  <c:externalData r:id="rId3">
    <c:autoUpdate val="0"/>
  </c:externalData>
  <c:userShapes r:id="rId4"/>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nb-NO"/>
  <c:roundedCorners val="0"/>
  <mc:AlternateContent xmlns:mc="http://schemas.openxmlformats.org/markup-compatibility/2006">
    <mc:Choice xmlns:c14="http://schemas.microsoft.com/office/drawing/2007/8/2/chart" Requires="c14">
      <c14:style val="104"/>
    </mc:Choice>
    <mc:Fallback>
      <c:style val="4"/>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1388888888888901E-2"/>
          <c:y val="0.28023282416432138"/>
          <c:w val="0.91251544859163525"/>
          <c:h val="0.59918982424580514"/>
        </c:manualLayout>
      </c:layout>
      <c:barChart>
        <c:barDir val="col"/>
        <c:grouping val="clustered"/>
        <c:varyColors val="0"/>
        <c:ser>
          <c:idx val="0"/>
          <c:order val="0"/>
          <c:tx>
            <c:strRef>
              <c:f>'Ark1'!$B$1</c:f>
              <c:strCache>
                <c:ptCount val="1"/>
                <c:pt idx="0">
                  <c:v>Q4 2014</c:v>
                </c:pt>
              </c:strCache>
            </c:strRef>
          </c:tx>
          <c:spPr>
            <a:solidFill>
              <a:schemeClr val="accent2">
                <a:shade val="41000"/>
              </a:schemeClr>
            </a:solidFill>
            <a:ln>
              <a:noFill/>
            </a:ln>
            <a:effectLst/>
            <a:scene3d>
              <a:camera prst="orthographicFront"/>
              <a:lightRig rig="threePt" dir="t"/>
            </a:scene3d>
            <a:sp3d>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nb-NO"/>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dk1">
                          <a:lumMod val="50000"/>
                          <a:lumOff val="50000"/>
                        </a:schemeClr>
                      </a:solidFill>
                      <a:prstDash val="solid"/>
                      <a:round/>
                    </a:ln>
                    <a:effectLst/>
                  </c:spPr>
                </c15:leaderLines>
              </c:ext>
            </c:extLst>
          </c:dLbls>
          <c:cat>
            <c:strRef>
              <c:f>'Ark1'!$A$2:$A$6</c:f>
              <c:strCache>
                <c:ptCount val="5"/>
                <c:pt idx="0">
                  <c:v>Total</c:v>
                </c:pt>
                <c:pt idx="1">
                  <c:v>Industri</c:v>
                </c:pt>
                <c:pt idx="2">
                  <c:v>Bygg og anlegg</c:v>
                </c:pt>
                <c:pt idx="3">
                  <c:v>Varehandel</c:v>
                </c:pt>
                <c:pt idx="4">
                  <c:v>Annet</c:v>
                </c:pt>
              </c:strCache>
            </c:strRef>
          </c:cat>
          <c:val>
            <c:numRef>
              <c:f>'Ark1'!$B$2:$B$6</c:f>
              <c:numCache>
                <c:formatCode>General</c:formatCode>
                <c:ptCount val="5"/>
                <c:pt idx="0">
                  <c:v>53</c:v>
                </c:pt>
                <c:pt idx="1">
                  <c:v>59</c:v>
                </c:pt>
                <c:pt idx="2">
                  <c:v>53</c:v>
                </c:pt>
                <c:pt idx="3">
                  <c:v>58</c:v>
                </c:pt>
                <c:pt idx="4">
                  <c:v>50</c:v>
                </c:pt>
              </c:numCache>
            </c:numRef>
          </c:val>
        </c:ser>
        <c:ser>
          <c:idx val="1"/>
          <c:order val="1"/>
          <c:tx>
            <c:strRef>
              <c:f>'Ark1'!$C$1</c:f>
              <c:strCache>
                <c:ptCount val="1"/>
                <c:pt idx="0">
                  <c:v>Q3 2015</c:v>
                </c:pt>
              </c:strCache>
            </c:strRef>
          </c:tx>
          <c:spPr>
            <a:solidFill>
              <a:schemeClr val="accent2">
                <a:shade val="53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nb-NO"/>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dk1">
                          <a:lumMod val="50000"/>
                          <a:lumOff val="50000"/>
                        </a:schemeClr>
                      </a:solidFill>
                      <a:prstDash val="solid"/>
                      <a:round/>
                    </a:ln>
                    <a:effectLst/>
                  </c:spPr>
                </c15:leaderLines>
              </c:ext>
            </c:extLst>
          </c:dLbls>
          <c:cat>
            <c:strRef>
              <c:f>'Ark1'!$A$2:$A$6</c:f>
              <c:strCache>
                <c:ptCount val="5"/>
                <c:pt idx="0">
                  <c:v>Total</c:v>
                </c:pt>
                <c:pt idx="1">
                  <c:v>Industri</c:v>
                </c:pt>
                <c:pt idx="2">
                  <c:v>Bygg og anlegg</c:v>
                </c:pt>
                <c:pt idx="3">
                  <c:v>Varehandel</c:v>
                </c:pt>
                <c:pt idx="4">
                  <c:v>Annet</c:v>
                </c:pt>
              </c:strCache>
            </c:strRef>
          </c:cat>
          <c:val>
            <c:numRef>
              <c:f>'Ark1'!$C$2:$C$6</c:f>
              <c:numCache>
                <c:formatCode>General</c:formatCode>
                <c:ptCount val="5"/>
                <c:pt idx="0">
                  <c:v>52</c:v>
                </c:pt>
                <c:pt idx="1">
                  <c:v>46</c:v>
                </c:pt>
                <c:pt idx="2">
                  <c:v>49</c:v>
                </c:pt>
                <c:pt idx="3">
                  <c:v>53</c:v>
                </c:pt>
                <c:pt idx="4">
                  <c:v>52</c:v>
                </c:pt>
              </c:numCache>
            </c:numRef>
          </c:val>
        </c:ser>
        <c:ser>
          <c:idx val="2"/>
          <c:order val="2"/>
          <c:tx>
            <c:strRef>
              <c:f>'Ark1'!$D$1</c:f>
              <c:strCache>
                <c:ptCount val="1"/>
                <c:pt idx="0">
                  <c:v>Q4 2015</c:v>
                </c:pt>
              </c:strCache>
            </c:strRef>
          </c:tx>
          <c:spPr>
            <a:solidFill>
              <a:schemeClr val="accent2">
                <a:shade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nb-NO"/>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dk1">
                          <a:lumMod val="50000"/>
                          <a:lumOff val="50000"/>
                        </a:schemeClr>
                      </a:solidFill>
                      <a:prstDash val="solid"/>
                      <a:round/>
                    </a:ln>
                    <a:effectLst/>
                  </c:spPr>
                </c15:leaderLines>
              </c:ext>
            </c:extLst>
          </c:dLbls>
          <c:cat>
            <c:strRef>
              <c:f>'Ark1'!$A$2:$A$6</c:f>
              <c:strCache>
                <c:ptCount val="5"/>
                <c:pt idx="0">
                  <c:v>Total</c:v>
                </c:pt>
                <c:pt idx="1">
                  <c:v>Industri</c:v>
                </c:pt>
                <c:pt idx="2">
                  <c:v>Bygg og anlegg</c:v>
                </c:pt>
                <c:pt idx="3">
                  <c:v>Varehandel</c:v>
                </c:pt>
                <c:pt idx="4">
                  <c:v>Annet</c:v>
                </c:pt>
              </c:strCache>
            </c:strRef>
          </c:cat>
          <c:val>
            <c:numRef>
              <c:f>'Ark1'!$D$2:$D$6</c:f>
              <c:numCache>
                <c:formatCode>General</c:formatCode>
                <c:ptCount val="5"/>
                <c:pt idx="0">
                  <c:v>47</c:v>
                </c:pt>
                <c:pt idx="1">
                  <c:v>46</c:v>
                </c:pt>
                <c:pt idx="2">
                  <c:v>37</c:v>
                </c:pt>
                <c:pt idx="3">
                  <c:v>49</c:v>
                </c:pt>
                <c:pt idx="4">
                  <c:v>47</c:v>
                </c:pt>
              </c:numCache>
            </c:numRef>
          </c:val>
        </c:ser>
        <c:ser>
          <c:idx val="3"/>
          <c:order val="3"/>
          <c:tx>
            <c:strRef>
              <c:f>'Ark1'!$E$1</c:f>
              <c:strCache>
                <c:ptCount val="1"/>
                <c:pt idx="0">
                  <c:v>Q1 2016</c:v>
                </c:pt>
              </c:strCache>
            </c:strRef>
          </c:tx>
          <c:spPr>
            <a:solidFill>
              <a:schemeClr val="accent2">
                <a:shade val="76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nb-NO"/>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dk1">
                          <a:lumMod val="50000"/>
                          <a:lumOff val="50000"/>
                        </a:schemeClr>
                      </a:solidFill>
                      <a:prstDash val="solid"/>
                      <a:round/>
                    </a:ln>
                    <a:effectLst/>
                  </c:spPr>
                </c15:leaderLines>
              </c:ext>
            </c:extLst>
          </c:dLbls>
          <c:cat>
            <c:strRef>
              <c:f>'Ark1'!$A$2:$A$6</c:f>
              <c:strCache>
                <c:ptCount val="5"/>
                <c:pt idx="0">
                  <c:v>Total</c:v>
                </c:pt>
                <c:pt idx="1">
                  <c:v>Industri</c:v>
                </c:pt>
                <c:pt idx="2">
                  <c:v>Bygg og anlegg</c:v>
                </c:pt>
                <c:pt idx="3">
                  <c:v>Varehandel</c:v>
                </c:pt>
                <c:pt idx="4">
                  <c:v>Annet</c:v>
                </c:pt>
              </c:strCache>
            </c:strRef>
          </c:cat>
          <c:val>
            <c:numRef>
              <c:f>'Ark1'!$E$2:$E$6</c:f>
              <c:numCache>
                <c:formatCode>General</c:formatCode>
                <c:ptCount val="5"/>
                <c:pt idx="0">
                  <c:v>47</c:v>
                </c:pt>
                <c:pt idx="1">
                  <c:v>43</c:v>
                </c:pt>
                <c:pt idx="2">
                  <c:v>46</c:v>
                </c:pt>
                <c:pt idx="3">
                  <c:v>48</c:v>
                </c:pt>
                <c:pt idx="4">
                  <c:v>48</c:v>
                </c:pt>
              </c:numCache>
            </c:numRef>
          </c:val>
        </c:ser>
        <c:ser>
          <c:idx val="4"/>
          <c:order val="4"/>
          <c:tx>
            <c:strRef>
              <c:f>'Ark1'!$F$1</c:f>
              <c:strCache>
                <c:ptCount val="1"/>
                <c:pt idx="0">
                  <c:v>Q3 2016</c:v>
                </c:pt>
              </c:strCache>
            </c:strRef>
          </c:tx>
          <c:spPr>
            <a:solidFill>
              <a:schemeClr val="accent2">
                <a:shade val="88000"/>
              </a:schemeClr>
            </a:solidFill>
            <a:ln>
              <a:noFill/>
            </a:ln>
            <a:effectLst/>
          </c:spPr>
          <c:invertIfNegative val="0"/>
          <c:dLbls>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nb-NO"/>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'Ark1'!$A$2:$A$6</c:f>
              <c:strCache>
                <c:ptCount val="5"/>
                <c:pt idx="0">
                  <c:v>Total</c:v>
                </c:pt>
                <c:pt idx="1">
                  <c:v>Industri</c:v>
                </c:pt>
                <c:pt idx="2">
                  <c:v>Bygg og anlegg</c:v>
                </c:pt>
                <c:pt idx="3">
                  <c:v>Varehandel</c:v>
                </c:pt>
                <c:pt idx="4">
                  <c:v>Annet</c:v>
                </c:pt>
              </c:strCache>
            </c:strRef>
          </c:cat>
          <c:val>
            <c:numRef>
              <c:f>'Ark1'!$F$2:$F$6</c:f>
              <c:numCache>
                <c:formatCode>General</c:formatCode>
                <c:ptCount val="5"/>
                <c:pt idx="0">
                  <c:v>54</c:v>
                </c:pt>
                <c:pt idx="1">
                  <c:v>51</c:v>
                </c:pt>
                <c:pt idx="2">
                  <c:v>48</c:v>
                </c:pt>
                <c:pt idx="3">
                  <c:v>54</c:v>
                </c:pt>
                <c:pt idx="4">
                  <c:v>54</c:v>
                </c:pt>
              </c:numCache>
            </c:numRef>
          </c:val>
        </c:ser>
        <c:ser>
          <c:idx val="5"/>
          <c:order val="5"/>
          <c:tx>
            <c:strRef>
              <c:f>'Ark1'!$G$1</c:f>
              <c:strCache>
                <c:ptCount val="1"/>
                <c:pt idx="0">
                  <c:v>Q4 2016</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nb-NO"/>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6350" cap="flat" cmpd="sng" algn="ctr">
                      <a:solidFill>
                        <a:schemeClr val="tx1"/>
                      </a:solidFill>
                      <a:prstDash val="solid"/>
                      <a:round/>
                    </a:ln>
                    <a:effectLst/>
                  </c:spPr>
                </c15:leaderLines>
              </c:ext>
            </c:extLst>
          </c:dLbls>
          <c:cat>
            <c:strRef>
              <c:f>'Ark1'!$A$2:$A$6</c:f>
              <c:strCache>
                <c:ptCount val="5"/>
                <c:pt idx="0">
                  <c:v>Total</c:v>
                </c:pt>
                <c:pt idx="1">
                  <c:v>Industri</c:v>
                </c:pt>
                <c:pt idx="2">
                  <c:v>Bygg og anlegg</c:v>
                </c:pt>
                <c:pt idx="3">
                  <c:v>Varehandel</c:v>
                </c:pt>
                <c:pt idx="4">
                  <c:v>Annet</c:v>
                </c:pt>
              </c:strCache>
            </c:strRef>
          </c:cat>
          <c:val>
            <c:numRef>
              <c:f>'Ark1'!$G$2:$G$6</c:f>
              <c:numCache>
                <c:formatCode>General</c:formatCode>
                <c:ptCount val="5"/>
                <c:pt idx="0">
                  <c:v>52</c:v>
                </c:pt>
                <c:pt idx="1">
                  <c:v>49</c:v>
                </c:pt>
                <c:pt idx="2">
                  <c:v>55</c:v>
                </c:pt>
                <c:pt idx="3">
                  <c:v>51</c:v>
                </c:pt>
                <c:pt idx="4">
                  <c:v>52</c:v>
                </c:pt>
              </c:numCache>
            </c:numRef>
          </c:val>
        </c:ser>
        <c:ser>
          <c:idx val="6"/>
          <c:order val="6"/>
          <c:tx>
            <c:strRef>
              <c:f>'Ark1'!$H$1</c:f>
              <c:strCache>
                <c:ptCount val="1"/>
                <c:pt idx="0">
                  <c:v>Q2 2017</c:v>
                </c:pt>
              </c:strCache>
            </c:strRef>
          </c:tx>
          <c:spPr>
            <a:solidFill>
              <a:schemeClr val="accent2">
                <a:tint val="89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nb-NO"/>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6350" cap="flat" cmpd="sng" algn="ctr">
                      <a:solidFill>
                        <a:schemeClr val="tx1"/>
                      </a:solidFill>
                      <a:prstDash val="solid"/>
                      <a:round/>
                    </a:ln>
                    <a:effectLst/>
                  </c:spPr>
                </c15:leaderLines>
              </c:ext>
            </c:extLst>
          </c:dLbls>
          <c:cat>
            <c:strRef>
              <c:f>'Ark1'!$A$2:$A$6</c:f>
              <c:strCache>
                <c:ptCount val="5"/>
                <c:pt idx="0">
                  <c:v>Total</c:v>
                </c:pt>
                <c:pt idx="1">
                  <c:v>Industri</c:v>
                </c:pt>
                <c:pt idx="2">
                  <c:v>Bygg og anlegg</c:v>
                </c:pt>
                <c:pt idx="3">
                  <c:v>Varehandel</c:v>
                </c:pt>
                <c:pt idx="4">
                  <c:v>Annet</c:v>
                </c:pt>
              </c:strCache>
            </c:strRef>
          </c:cat>
          <c:val>
            <c:numRef>
              <c:f>'Ark1'!$H$2:$H$6</c:f>
              <c:numCache>
                <c:formatCode>General</c:formatCode>
                <c:ptCount val="5"/>
                <c:pt idx="0">
                  <c:v>59</c:v>
                </c:pt>
                <c:pt idx="1">
                  <c:v>53</c:v>
                </c:pt>
                <c:pt idx="2">
                  <c:v>62</c:v>
                </c:pt>
                <c:pt idx="3">
                  <c:v>56</c:v>
                </c:pt>
                <c:pt idx="4">
                  <c:v>61</c:v>
                </c:pt>
              </c:numCache>
            </c:numRef>
          </c:val>
        </c:ser>
        <c:ser>
          <c:idx val="7"/>
          <c:order val="7"/>
          <c:tx>
            <c:strRef>
              <c:f>'Ark1'!$I$1</c:f>
              <c:strCache>
                <c:ptCount val="1"/>
                <c:pt idx="0">
                  <c:v>Q3 2017</c:v>
                </c:pt>
              </c:strCache>
            </c:strRef>
          </c:tx>
          <c:spPr>
            <a:solidFill>
              <a:schemeClr val="accent2">
                <a:tint val="77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nb-NO"/>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6350" cap="flat" cmpd="sng" algn="ctr">
                      <a:solidFill>
                        <a:schemeClr val="tx1"/>
                      </a:solidFill>
                      <a:prstDash val="solid"/>
                      <a:round/>
                    </a:ln>
                    <a:effectLst/>
                  </c:spPr>
                </c15:leaderLines>
              </c:ext>
            </c:extLst>
          </c:dLbls>
          <c:cat>
            <c:strRef>
              <c:f>'Ark1'!$A$2:$A$6</c:f>
              <c:strCache>
                <c:ptCount val="5"/>
                <c:pt idx="0">
                  <c:v>Total</c:v>
                </c:pt>
                <c:pt idx="1">
                  <c:v>Industri</c:v>
                </c:pt>
                <c:pt idx="2">
                  <c:v>Bygg og anlegg</c:v>
                </c:pt>
                <c:pt idx="3">
                  <c:v>Varehandel</c:v>
                </c:pt>
                <c:pt idx="4">
                  <c:v>Annet</c:v>
                </c:pt>
              </c:strCache>
            </c:strRef>
          </c:cat>
          <c:val>
            <c:numRef>
              <c:f>'Ark1'!$I$2:$I$6</c:f>
              <c:numCache>
                <c:formatCode>General</c:formatCode>
                <c:ptCount val="5"/>
                <c:pt idx="0">
                  <c:v>59</c:v>
                </c:pt>
                <c:pt idx="1">
                  <c:v>60</c:v>
                </c:pt>
                <c:pt idx="2">
                  <c:v>56</c:v>
                </c:pt>
                <c:pt idx="3">
                  <c:v>57</c:v>
                </c:pt>
                <c:pt idx="4">
                  <c:v>59</c:v>
                </c:pt>
              </c:numCache>
            </c:numRef>
          </c:val>
        </c:ser>
        <c:ser>
          <c:idx val="8"/>
          <c:order val="8"/>
          <c:tx>
            <c:strRef>
              <c:f>'Ark1'!$J$1</c:f>
              <c:strCache>
                <c:ptCount val="1"/>
                <c:pt idx="0">
                  <c:v>Q4 2017</c:v>
                </c:pt>
              </c:strCache>
            </c:strRef>
          </c:tx>
          <c:spPr>
            <a:solidFill>
              <a:schemeClr val="accent2">
                <a:tint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nb-NO"/>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6350" cap="flat" cmpd="sng" algn="ctr">
                      <a:solidFill>
                        <a:schemeClr val="tx1"/>
                      </a:solidFill>
                      <a:prstDash val="solid"/>
                      <a:round/>
                    </a:ln>
                    <a:effectLst/>
                  </c:spPr>
                </c15:leaderLines>
              </c:ext>
            </c:extLst>
          </c:dLbls>
          <c:cat>
            <c:strRef>
              <c:f>'Ark1'!$A$2:$A$6</c:f>
              <c:strCache>
                <c:ptCount val="5"/>
                <c:pt idx="0">
                  <c:v>Total</c:v>
                </c:pt>
                <c:pt idx="1">
                  <c:v>Industri</c:v>
                </c:pt>
                <c:pt idx="2">
                  <c:v>Bygg og anlegg</c:v>
                </c:pt>
                <c:pt idx="3">
                  <c:v>Varehandel</c:v>
                </c:pt>
                <c:pt idx="4">
                  <c:v>Annet</c:v>
                </c:pt>
              </c:strCache>
            </c:strRef>
          </c:cat>
          <c:val>
            <c:numRef>
              <c:f>'Ark1'!$J$2:$J$6</c:f>
              <c:numCache>
                <c:formatCode>General</c:formatCode>
                <c:ptCount val="5"/>
                <c:pt idx="0">
                  <c:v>59</c:v>
                </c:pt>
                <c:pt idx="1">
                  <c:v>58</c:v>
                </c:pt>
                <c:pt idx="2">
                  <c:v>61</c:v>
                </c:pt>
                <c:pt idx="3">
                  <c:v>57</c:v>
                </c:pt>
                <c:pt idx="4">
                  <c:v>61</c:v>
                </c:pt>
              </c:numCache>
            </c:numRef>
          </c:val>
        </c:ser>
        <c:ser>
          <c:idx val="9"/>
          <c:order val="9"/>
          <c:tx>
            <c:strRef>
              <c:f>'Ark1'!$K$1</c:f>
              <c:strCache>
                <c:ptCount val="1"/>
                <c:pt idx="0">
                  <c:v>Q2 2018</c:v>
                </c:pt>
              </c:strCache>
            </c:strRef>
          </c:tx>
          <c:spPr>
            <a:solidFill>
              <a:srgbClr val="005AA4">
                <a:lumMod val="20000"/>
                <a:lumOff val="80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nb-NO"/>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6350" cap="flat" cmpd="sng" algn="ctr">
                      <a:solidFill>
                        <a:schemeClr val="tx1"/>
                      </a:solidFill>
                      <a:prstDash val="solid"/>
                      <a:round/>
                    </a:ln>
                    <a:effectLst/>
                  </c:spPr>
                </c15:leaderLines>
              </c:ext>
            </c:extLst>
          </c:dLbls>
          <c:cat>
            <c:strRef>
              <c:f>'Ark1'!$A$2:$A$6</c:f>
              <c:strCache>
                <c:ptCount val="5"/>
                <c:pt idx="0">
                  <c:v>Total</c:v>
                </c:pt>
                <c:pt idx="1">
                  <c:v>Industri</c:v>
                </c:pt>
                <c:pt idx="2">
                  <c:v>Bygg og anlegg</c:v>
                </c:pt>
                <c:pt idx="3">
                  <c:v>Varehandel</c:v>
                </c:pt>
                <c:pt idx="4">
                  <c:v>Annet</c:v>
                </c:pt>
              </c:strCache>
            </c:strRef>
          </c:cat>
          <c:val>
            <c:numRef>
              <c:f>'Ark1'!$K$2:$K$6</c:f>
              <c:numCache>
                <c:formatCode>General</c:formatCode>
                <c:ptCount val="5"/>
                <c:pt idx="0">
                  <c:v>61</c:v>
                </c:pt>
                <c:pt idx="1">
                  <c:v>59</c:v>
                </c:pt>
                <c:pt idx="2">
                  <c:v>67</c:v>
                </c:pt>
                <c:pt idx="3">
                  <c:v>62</c:v>
                </c:pt>
                <c:pt idx="4">
                  <c:v>60</c:v>
                </c:pt>
              </c:numCache>
            </c:numRef>
          </c:val>
        </c:ser>
        <c:ser>
          <c:idx val="10"/>
          <c:order val="10"/>
          <c:tx>
            <c:strRef>
              <c:f>'Ark1'!$L$1</c:f>
              <c:strCache>
                <c:ptCount val="1"/>
                <c:pt idx="0">
                  <c:v>Q3 2018</c:v>
                </c:pt>
              </c:strCache>
            </c:strRef>
          </c:tx>
          <c:spPr>
            <a:solidFill>
              <a:srgbClr val="C9409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nb-NO"/>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6350" cap="flat" cmpd="sng" algn="ctr">
                      <a:solidFill>
                        <a:schemeClr val="tx1"/>
                      </a:solidFill>
                      <a:prstDash val="solid"/>
                      <a:round/>
                    </a:ln>
                    <a:effectLst/>
                  </c:spPr>
                </c15:leaderLines>
              </c:ext>
            </c:extLst>
          </c:dLbls>
          <c:cat>
            <c:strRef>
              <c:f>'Ark1'!$A$2:$A$6</c:f>
              <c:strCache>
                <c:ptCount val="5"/>
                <c:pt idx="0">
                  <c:v>Total</c:v>
                </c:pt>
                <c:pt idx="1">
                  <c:v>Industri</c:v>
                </c:pt>
                <c:pt idx="2">
                  <c:v>Bygg og anlegg</c:v>
                </c:pt>
                <c:pt idx="3">
                  <c:v>Varehandel</c:v>
                </c:pt>
                <c:pt idx="4">
                  <c:v>Annet</c:v>
                </c:pt>
              </c:strCache>
            </c:strRef>
          </c:cat>
          <c:val>
            <c:numRef>
              <c:f>'Ark1'!$L$2:$L$6</c:f>
              <c:numCache>
                <c:formatCode>General</c:formatCode>
                <c:ptCount val="5"/>
                <c:pt idx="0">
                  <c:v>61</c:v>
                </c:pt>
                <c:pt idx="1">
                  <c:v>60</c:v>
                </c:pt>
                <c:pt idx="2">
                  <c:v>66</c:v>
                </c:pt>
                <c:pt idx="3">
                  <c:v>58</c:v>
                </c:pt>
                <c:pt idx="4">
                  <c:v>61</c:v>
                </c:pt>
              </c:numCache>
            </c:numRef>
          </c:val>
        </c:ser>
        <c:dLbls>
          <c:dLblPos val="inEnd"/>
          <c:showLegendKey val="0"/>
          <c:showVal val="1"/>
          <c:showCatName val="0"/>
          <c:showSerName val="0"/>
          <c:showPercent val="0"/>
          <c:showBubbleSize val="0"/>
        </c:dLbls>
        <c:gapWidth val="100"/>
        <c:axId val="744758768"/>
        <c:axId val="744761512"/>
      </c:barChart>
      <c:catAx>
        <c:axId val="744758768"/>
        <c:scaling>
          <c:orientation val="minMax"/>
        </c:scaling>
        <c:delete val="0"/>
        <c:axPos val="b"/>
        <c:numFmt formatCode="General" sourceLinked="0"/>
        <c:majorTickMark val="none"/>
        <c:minorTickMark val="none"/>
        <c:tickLblPos val="nextTo"/>
        <c:spPr>
          <a:noFill/>
          <a:ln w="15875" cap="flat" cmpd="sng" algn="ctr">
            <a:solidFill>
              <a:srgbClr val="494949"/>
            </a:solidFill>
            <a:prstDash val="solid"/>
            <a:round/>
          </a:ln>
          <a:effectLst/>
        </c:spPr>
        <c:txPr>
          <a:bodyPr rot="-60000000" spcFirstLastPara="1" vertOverflow="ellipsis" vert="horz" wrap="square" anchor="ctr" anchorCtr="1"/>
          <a:lstStyle/>
          <a:p>
            <a:pPr>
              <a:defRPr sz="1200" b="0" i="0" u="none" strike="noStrike" kern="1200" cap="all" baseline="0">
                <a:solidFill>
                  <a:srgbClr val="494949"/>
                </a:solidFill>
                <a:latin typeface="+mn-lt"/>
                <a:ea typeface="+mn-ea"/>
                <a:cs typeface="+mn-cs"/>
              </a:defRPr>
            </a:pPr>
            <a:endParaRPr lang="nb-NO"/>
          </a:p>
        </c:txPr>
        <c:crossAx val="744761512"/>
        <c:crosses val="autoZero"/>
        <c:auto val="1"/>
        <c:lblAlgn val="ctr"/>
        <c:lblOffset val="100"/>
        <c:noMultiLvlLbl val="0"/>
      </c:catAx>
      <c:valAx>
        <c:axId val="744761512"/>
        <c:scaling>
          <c:orientation val="minMax"/>
          <c:max val="70"/>
        </c:scaling>
        <c:delete val="0"/>
        <c:axPos val="l"/>
        <c:majorGridlines>
          <c:spPr>
            <a:ln w="9525" cap="flat" cmpd="sng" algn="ctr">
              <a:solidFill>
                <a:srgbClr val="86A17F">
                  <a:alpha val="50000"/>
                </a:srgbClr>
              </a:solidFill>
              <a:prstDash val="solid"/>
              <a:round/>
            </a:ln>
            <a:effectLst/>
          </c:spPr>
        </c:majorGridlines>
        <c:numFmt formatCode="General" sourceLinked="1"/>
        <c:majorTickMark val="out"/>
        <c:minorTickMark val="none"/>
        <c:tickLblPos val="nextTo"/>
        <c:spPr>
          <a:noFill/>
          <a:ln w="6350" cap="flat" cmpd="sng" algn="ctr">
            <a:noFill/>
            <a:prstDash val="solid"/>
            <a:round/>
          </a:ln>
          <a:effectLst/>
        </c:spPr>
        <c:txPr>
          <a:bodyPr rot="-60000000" spcFirstLastPara="1" vertOverflow="ellipsis" vert="horz" wrap="square" anchor="ctr" anchorCtr="1"/>
          <a:lstStyle/>
          <a:p>
            <a:pPr>
              <a:defRPr sz="1200" b="0" i="0" u="none" strike="noStrike" kern="1200" baseline="0">
                <a:solidFill>
                  <a:srgbClr val="494949"/>
                </a:solidFill>
                <a:latin typeface="+mn-lt"/>
                <a:ea typeface="+mn-ea"/>
                <a:cs typeface="+mn-cs"/>
              </a:defRPr>
            </a:pPr>
            <a:endParaRPr lang="nb-NO"/>
          </a:p>
        </c:txPr>
        <c:crossAx val="744758768"/>
        <c:crosses val="autoZero"/>
        <c:crossBetween val="between"/>
      </c:valAx>
      <c:spPr>
        <a:noFill/>
        <a:ln>
          <a:noFill/>
        </a:ln>
        <a:effectLst/>
      </c:spPr>
    </c:plotArea>
    <c:legend>
      <c:legendPos val="b"/>
      <c:legendEntry>
        <c:idx val="6"/>
        <c:txPr>
          <a:bodyPr rot="0" spcFirstLastPara="1" vertOverflow="ellipsis" vert="horz" wrap="square" anchor="ctr" anchorCtr="1"/>
          <a:lstStyle/>
          <a:p>
            <a:pPr>
              <a:defRPr sz="1100" b="0" i="0" u="none" strike="noStrike" kern="1200" baseline="0">
                <a:solidFill>
                  <a:srgbClr val="494949"/>
                </a:solidFill>
                <a:latin typeface="+mn-lt"/>
                <a:ea typeface="+mn-ea"/>
                <a:cs typeface="+mn-cs"/>
              </a:defRPr>
            </a:pPr>
            <a:endParaRPr lang="nb-NO"/>
          </a:p>
        </c:txPr>
      </c:legendEntry>
      <c:layout>
        <c:manualLayout>
          <c:xMode val="edge"/>
          <c:yMode val="edge"/>
          <c:x val="0.43495590819657487"/>
          <c:y val="0.16279768993550248"/>
          <c:w val="0.56504409180342507"/>
          <c:h val="4.8819743771799595E-2"/>
        </c:manualLayout>
      </c:layout>
      <c:overlay val="0"/>
      <c:spPr>
        <a:noFill/>
        <a:ln>
          <a:noFill/>
        </a:ln>
        <a:effectLst/>
      </c:spPr>
      <c:txPr>
        <a:bodyPr rot="0" spcFirstLastPara="1" vertOverflow="ellipsis" vert="horz" wrap="square" anchor="ctr" anchorCtr="1"/>
        <a:lstStyle/>
        <a:p>
          <a:pPr>
            <a:defRPr sz="1100" b="0" i="0" u="none" strike="noStrike" kern="1200" baseline="0">
              <a:solidFill>
                <a:srgbClr val="494949"/>
              </a:solidFill>
              <a:latin typeface="+mn-lt"/>
              <a:ea typeface="+mn-ea"/>
              <a:cs typeface="+mn-cs"/>
            </a:defRPr>
          </a:pPr>
          <a:endParaRPr lang="nb-NO"/>
        </a:p>
      </c:txPr>
    </c:legend>
    <c:plotVisOnly val="1"/>
    <c:dispBlanksAs val="gap"/>
    <c:showDLblsOverMax val="0"/>
  </c:chart>
  <c:spPr>
    <a:noFill/>
    <a:ln w="9525" cap="flat" cmpd="sng" algn="ctr">
      <a:noFill/>
      <a:prstDash val="solid"/>
      <a:round/>
    </a:ln>
    <a:effectLst/>
  </c:spPr>
  <c:txPr>
    <a:bodyPr/>
    <a:lstStyle/>
    <a:p>
      <a:pPr>
        <a:defRPr/>
      </a:pPr>
      <a:endParaRPr lang="nb-NO"/>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tx1"/>
                </a:solidFill>
                <a:latin typeface="+mn-lt"/>
                <a:ea typeface="+mn-ea"/>
                <a:cs typeface="+mn-cs"/>
              </a:defRPr>
            </a:pPr>
            <a:r>
              <a:rPr lang="nb-NO"/>
              <a:t>Nedbemanning (inkl permitterte). Ant personer meldt til NAV.</a:t>
            </a:r>
          </a:p>
        </c:rich>
      </c:tx>
      <c:layout/>
      <c:overlay val="0"/>
      <c:spPr>
        <a:noFill/>
        <a:ln>
          <a:noFill/>
        </a:ln>
        <a:effectLst/>
      </c:spPr>
      <c:txPr>
        <a:bodyPr rot="0" spcFirstLastPara="1" vertOverflow="ellipsis" vert="horz" wrap="square" anchor="ctr" anchorCtr="1"/>
        <a:lstStyle/>
        <a:p>
          <a:pPr>
            <a:defRPr sz="1440" b="0" i="0" u="none" strike="noStrike" kern="1200" spc="0" baseline="0">
              <a:solidFill>
                <a:schemeClr val="tx1"/>
              </a:solidFill>
              <a:latin typeface="+mn-lt"/>
              <a:ea typeface="+mn-ea"/>
              <a:cs typeface="+mn-cs"/>
            </a:defRPr>
          </a:pPr>
          <a:endParaRPr lang="nb-NO"/>
        </a:p>
      </c:txPr>
    </c:title>
    <c:autoTitleDeleted val="0"/>
    <c:plotArea>
      <c:layout/>
      <c:lineChart>
        <c:grouping val="standard"/>
        <c:varyColors val="0"/>
        <c:ser>
          <c:idx val="1"/>
          <c:order val="0"/>
          <c:tx>
            <c:strRef>
              <c:f>Nedbemanninger!$Y$30</c:f>
              <c:strCache>
                <c:ptCount val="1"/>
                <c:pt idx="0">
                  <c:v>Oslo</c:v>
                </c:pt>
              </c:strCache>
            </c:strRef>
          </c:tx>
          <c:spPr>
            <a:ln w="12700" cap="rnd">
              <a:solidFill>
                <a:schemeClr val="tx1">
                  <a:lumMod val="50000"/>
                  <a:lumOff val="50000"/>
                </a:schemeClr>
              </a:solidFill>
              <a:round/>
            </a:ln>
            <a:effectLst/>
          </c:spPr>
          <c:marker>
            <c:symbol val="none"/>
          </c:marker>
          <c:cat>
            <c:numRef>
              <c:f>Nedbemanninger!$X$31:$X$83</c:f>
              <c:numCache>
                <c:formatCode>mmm\-yy</c:formatCode>
                <c:ptCount val="53"/>
                <c:pt idx="0">
                  <c:v>41640</c:v>
                </c:pt>
                <c:pt idx="1">
                  <c:v>41671</c:v>
                </c:pt>
                <c:pt idx="2">
                  <c:v>41699</c:v>
                </c:pt>
                <c:pt idx="3">
                  <c:v>41730</c:v>
                </c:pt>
                <c:pt idx="4">
                  <c:v>41760</c:v>
                </c:pt>
                <c:pt idx="5">
                  <c:v>41791</c:v>
                </c:pt>
                <c:pt idx="6">
                  <c:v>41821</c:v>
                </c:pt>
                <c:pt idx="7">
                  <c:v>41852</c:v>
                </c:pt>
                <c:pt idx="8">
                  <c:v>41883</c:v>
                </c:pt>
                <c:pt idx="9">
                  <c:v>41913</c:v>
                </c:pt>
                <c:pt idx="10">
                  <c:v>41944</c:v>
                </c:pt>
                <c:pt idx="11">
                  <c:v>41974</c:v>
                </c:pt>
                <c:pt idx="12">
                  <c:v>42005</c:v>
                </c:pt>
                <c:pt idx="13">
                  <c:v>42036</c:v>
                </c:pt>
                <c:pt idx="14">
                  <c:v>42064</c:v>
                </c:pt>
                <c:pt idx="15">
                  <c:v>42095</c:v>
                </c:pt>
                <c:pt idx="16">
                  <c:v>42125</c:v>
                </c:pt>
                <c:pt idx="17">
                  <c:v>42156</c:v>
                </c:pt>
                <c:pt idx="18">
                  <c:v>42186</c:v>
                </c:pt>
                <c:pt idx="19">
                  <c:v>42217</c:v>
                </c:pt>
                <c:pt idx="20">
                  <c:v>42248</c:v>
                </c:pt>
                <c:pt idx="21">
                  <c:v>42278</c:v>
                </c:pt>
                <c:pt idx="22">
                  <c:v>42309</c:v>
                </c:pt>
                <c:pt idx="23">
                  <c:v>42339</c:v>
                </c:pt>
                <c:pt idx="24">
                  <c:v>42370</c:v>
                </c:pt>
                <c:pt idx="25">
                  <c:v>42401</c:v>
                </c:pt>
                <c:pt idx="26">
                  <c:v>42430</c:v>
                </c:pt>
                <c:pt idx="27">
                  <c:v>42461</c:v>
                </c:pt>
                <c:pt idx="28">
                  <c:v>42491</c:v>
                </c:pt>
                <c:pt idx="29">
                  <c:v>42522</c:v>
                </c:pt>
                <c:pt idx="30">
                  <c:v>42552</c:v>
                </c:pt>
                <c:pt idx="31">
                  <c:v>42583</c:v>
                </c:pt>
                <c:pt idx="32">
                  <c:v>42614</c:v>
                </c:pt>
                <c:pt idx="33">
                  <c:v>42644</c:v>
                </c:pt>
                <c:pt idx="34">
                  <c:v>42675</c:v>
                </c:pt>
                <c:pt idx="35">
                  <c:v>42705</c:v>
                </c:pt>
                <c:pt idx="36">
                  <c:v>42736</c:v>
                </c:pt>
                <c:pt idx="37">
                  <c:v>42767</c:v>
                </c:pt>
                <c:pt idx="38">
                  <c:v>42795</c:v>
                </c:pt>
                <c:pt idx="39">
                  <c:v>42826</c:v>
                </c:pt>
                <c:pt idx="40">
                  <c:v>42856</c:v>
                </c:pt>
                <c:pt idx="41">
                  <c:v>42887</c:v>
                </c:pt>
                <c:pt idx="42">
                  <c:v>42917</c:v>
                </c:pt>
                <c:pt idx="43">
                  <c:v>42948</c:v>
                </c:pt>
                <c:pt idx="44">
                  <c:v>42979</c:v>
                </c:pt>
                <c:pt idx="45">
                  <c:v>43009</c:v>
                </c:pt>
                <c:pt idx="46">
                  <c:v>43040</c:v>
                </c:pt>
                <c:pt idx="47">
                  <c:v>43070</c:v>
                </c:pt>
                <c:pt idx="48">
                  <c:v>43101</c:v>
                </c:pt>
                <c:pt idx="49">
                  <c:v>43132</c:v>
                </c:pt>
                <c:pt idx="50">
                  <c:v>43160</c:v>
                </c:pt>
                <c:pt idx="51">
                  <c:v>43191</c:v>
                </c:pt>
                <c:pt idx="52">
                  <c:v>43221</c:v>
                </c:pt>
              </c:numCache>
            </c:numRef>
          </c:cat>
          <c:val>
            <c:numRef>
              <c:f>Nedbemanninger!$Y$31:$Y$83</c:f>
              <c:numCache>
                <c:formatCode>General</c:formatCode>
                <c:ptCount val="53"/>
                <c:pt idx="0">
                  <c:v>87</c:v>
                </c:pt>
                <c:pt idx="1">
                  <c:v>344</c:v>
                </c:pt>
                <c:pt idx="2">
                  <c:v>301</c:v>
                </c:pt>
                <c:pt idx="3">
                  <c:v>333</c:v>
                </c:pt>
                <c:pt idx="4">
                  <c:v>1134</c:v>
                </c:pt>
                <c:pt idx="5">
                  <c:v>311</c:v>
                </c:pt>
                <c:pt idx="6">
                  <c:v>228</c:v>
                </c:pt>
                <c:pt idx="7">
                  <c:v>432</c:v>
                </c:pt>
                <c:pt idx="8">
                  <c:v>90</c:v>
                </c:pt>
                <c:pt idx="9">
                  <c:v>318</c:v>
                </c:pt>
                <c:pt idx="10">
                  <c:v>483</c:v>
                </c:pt>
                <c:pt idx="11">
                  <c:v>263</c:v>
                </c:pt>
                <c:pt idx="12">
                  <c:v>137</c:v>
                </c:pt>
                <c:pt idx="13">
                  <c:v>637</c:v>
                </c:pt>
                <c:pt idx="14">
                  <c:v>374</c:v>
                </c:pt>
                <c:pt idx="15">
                  <c:v>126</c:v>
                </c:pt>
                <c:pt idx="16">
                  <c:v>343</c:v>
                </c:pt>
                <c:pt idx="17">
                  <c:v>169</c:v>
                </c:pt>
                <c:pt idx="18">
                  <c:v>312</c:v>
                </c:pt>
                <c:pt idx="19">
                  <c:v>355</c:v>
                </c:pt>
                <c:pt idx="20">
                  <c:v>236</c:v>
                </c:pt>
                <c:pt idx="21">
                  <c:v>318</c:v>
                </c:pt>
                <c:pt idx="22">
                  <c:v>541</c:v>
                </c:pt>
                <c:pt idx="23">
                  <c:v>379</c:v>
                </c:pt>
                <c:pt idx="24">
                  <c:v>549</c:v>
                </c:pt>
                <c:pt idx="25">
                  <c:v>886</c:v>
                </c:pt>
                <c:pt idx="26">
                  <c:v>294</c:v>
                </c:pt>
                <c:pt idx="27">
                  <c:v>600</c:v>
                </c:pt>
                <c:pt idx="28">
                  <c:v>413</c:v>
                </c:pt>
                <c:pt idx="29">
                  <c:v>263</c:v>
                </c:pt>
                <c:pt idx="30">
                  <c:v>512</c:v>
                </c:pt>
                <c:pt idx="31">
                  <c:v>721</c:v>
                </c:pt>
                <c:pt idx="32">
                  <c:v>588</c:v>
                </c:pt>
                <c:pt idx="33">
                  <c:v>344</c:v>
                </c:pt>
                <c:pt idx="34" formatCode="_(* #,##0_);_(* \(#,##0\);_(* &quot;-&quot;??_);_(@_)">
                  <c:v>288</c:v>
                </c:pt>
                <c:pt idx="35" formatCode="_(* #,##0_);_(* \(#,##0\);_(* &quot;-&quot;??_);_(@_)">
                  <c:v>529</c:v>
                </c:pt>
                <c:pt idx="36" formatCode="_(* #,##0_);_(* \(#,##0\);_(* &quot;-&quot;??_);_(@_)">
                  <c:v>178</c:v>
                </c:pt>
                <c:pt idx="37" formatCode="_(* #,##0_);_(* \(#,##0\);_(* &quot;-&quot;??_);_(@_)">
                  <c:v>292</c:v>
                </c:pt>
                <c:pt idx="38" formatCode="_(* #,##0_);_(* \(#,##0\);_(* &quot;-&quot;??_);_(@_)">
                  <c:v>1427</c:v>
                </c:pt>
                <c:pt idx="39" formatCode="_(* #,##0_);_(* \(#,##0\);_(* &quot;-&quot;??_);_(@_)">
                  <c:v>50</c:v>
                </c:pt>
                <c:pt idx="40" formatCode="_(* #,##0_);_(* \(#,##0\);_(* &quot;-&quot;??_);_(@_)">
                  <c:v>112</c:v>
                </c:pt>
                <c:pt idx="41" formatCode="_(* #,##0_);_(* \(#,##0\);_(* &quot;-&quot;??_);_(@_)">
                  <c:v>200</c:v>
                </c:pt>
                <c:pt idx="42" formatCode="_(* #,##0_);_(* \(#,##0\);_(* &quot;-&quot;??_);_(@_)">
                  <c:v>110</c:v>
                </c:pt>
                <c:pt idx="43" formatCode="_(* #,##0_);_(* \(#,##0\);_(* &quot;-&quot;??_);_(@_)">
                  <c:v>50</c:v>
                </c:pt>
                <c:pt idx="44" formatCode="_(* #,##0_);_(* \(#,##0\);_(* &quot;-&quot;??_);_(@_)">
                  <c:v>144</c:v>
                </c:pt>
                <c:pt idx="45" formatCode="_(* #,##0_);_(* \(#,##0\);_(* &quot;-&quot;??_);_(@_)">
                  <c:v>1573</c:v>
                </c:pt>
                <c:pt idx="46" formatCode="_(* #,##0_);_(* \(#,##0\);_(* &quot;-&quot;??_);_(@_)">
                  <c:v>631</c:v>
                </c:pt>
                <c:pt idx="47" formatCode="_(* #,##0_);_(* \(#,##0\);_(* &quot;-&quot;??_);_(@_)">
                  <c:v>255</c:v>
                </c:pt>
                <c:pt idx="48" formatCode="_(* #,##0_);_(* \(#,##0\);_(* &quot;-&quot;??_);_(@_)">
                  <c:v>330</c:v>
                </c:pt>
                <c:pt idx="49" formatCode="_(* #,##0_);_(* \(#,##0\);_(* &quot;-&quot;??_);_(@_)">
                  <c:v>545</c:v>
                </c:pt>
                <c:pt idx="50" formatCode="_(* #,##0_);_(* \(#,##0\);_(* &quot;-&quot;??_);_(@_)">
                  <c:v>199</c:v>
                </c:pt>
                <c:pt idx="51" formatCode="_(* #,##0_);_(* \(#,##0\);_(* &quot;-&quot;??_);_(@_)">
                  <c:v>240</c:v>
                </c:pt>
                <c:pt idx="52" formatCode="_(* #,##0_);_(* \(#,##0\);_(* &quot;-&quot;??_);_(@_)">
                  <c:v>286</c:v>
                </c:pt>
              </c:numCache>
            </c:numRef>
          </c:val>
          <c:smooth val="0"/>
        </c:ser>
        <c:ser>
          <c:idx val="2"/>
          <c:order val="1"/>
          <c:tx>
            <c:strRef>
              <c:f>Nedbemanninger!$Z$30</c:f>
              <c:strCache>
                <c:ptCount val="1"/>
                <c:pt idx="0">
                  <c:v>Vest-Agder</c:v>
                </c:pt>
              </c:strCache>
            </c:strRef>
          </c:tx>
          <c:spPr>
            <a:ln w="12700" cap="rnd">
              <a:solidFill>
                <a:srgbClr val="FFC000"/>
              </a:solidFill>
              <a:round/>
            </a:ln>
            <a:effectLst/>
          </c:spPr>
          <c:marker>
            <c:symbol val="none"/>
          </c:marker>
          <c:cat>
            <c:numRef>
              <c:f>Nedbemanninger!$X$31:$X$83</c:f>
              <c:numCache>
                <c:formatCode>mmm\-yy</c:formatCode>
                <c:ptCount val="53"/>
                <c:pt idx="0">
                  <c:v>41640</c:v>
                </c:pt>
                <c:pt idx="1">
                  <c:v>41671</c:v>
                </c:pt>
                <c:pt idx="2">
                  <c:v>41699</c:v>
                </c:pt>
                <c:pt idx="3">
                  <c:v>41730</c:v>
                </c:pt>
                <c:pt idx="4">
                  <c:v>41760</c:v>
                </c:pt>
                <c:pt idx="5">
                  <c:v>41791</c:v>
                </c:pt>
                <c:pt idx="6">
                  <c:v>41821</c:v>
                </c:pt>
                <c:pt idx="7">
                  <c:v>41852</c:v>
                </c:pt>
                <c:pt idx="8">
                  <c:v>41883</c:v>
                </c:pt>
                <c:pt idx="9">
                  <c:v>41913</c:v>
                </c:pt>
                <c:pt idx="10">
                  <c:v>41944</c:v>
                </c:pt>
                <c:pt idx="11">
                  <c:v>41974</c:v>
                </c:pt>
                <c:pt idx="12">
                  <c:v>42005</c:v>
                </c:pt>
                <c:pt idx="13">
                  <c:v>42036</c:v>
                </c:pt>
                <c:pt idx="14">
                  <c:v>42064</c:v>
                </c:pt>
                <c:pt idx="15">
                  <c:v>42095</c:v>
                </c:pt>
                <c:pt idx="16">
                  <c:v>42125</c:v>
                </c:pt>
                <c:pt idx="17">
                  <c:v>42156</c:v>
                </c:pt>
                <c:pt idx="18">
                  <c:v>42186</c:v>
                </c:pt>
                <c:pt idx="19">
                  <c:v>42217</c:v>
                </c:pt>
                <c:pt idx="20">
                  <c:v>42248</c:v>
                </c:pt>
                <c:pt idx="21">
                  <c:v>42278</c:v>
                </c:pt>
                <c:pt idx="22">
                  <c:v>42309</c:v>
                </c:pt>
                <c:pt idx="23">
                  <c:v>42339</c:v>
                </c:pt>
                <c:pt idx="24">
                  <c:v>42370</c:v>
                </c:pt>
                <c:pt idx="25">
                  <c:v>42401</c:v>
                </c:pt>
                <c:pt idx="26">
                  <c:v>42430</c:v>
                </c:pt>
                <c:pt idx="27">
                  <c:v>42461</c:v>
                </c:pt>
                <c:pt idx="28">
                  <c:v>42491</c:v>
                </c:pt>
                <c:pt idx="29">
                  <c:v>42522</c:v>
                </c:pt>
                <c:pt idx="30">
                  <c:v>42552</c:v>
                </c:pt>
                <c:pt idx="31">
                  <c:v>42583</c:v>
                </c:pt>
                <c:pt idx="32">
                  <c:v>42614</c:v>
                </c:pt>
                <c:pt idx="33">
                  <c:v>42644</c:v>
                </c:pt>
                <c:pt idx="34">
                  <c:v>42675</c:v>
                </c:pt>
                <c:pt idx="35">
                  <c:v>42705</c:v>
                </c:pt>
                <c:pt idx="36">
                  <c:v>42736</c:v>
                </c:pt>
                <c:pt idx="37">
                  <c:v>42767</c:v>
                </c:pt>
                <c:pt idx="38">
                  <c:v>42795</c:v>
                </c:pt>
                <c:pt idx="39">
                  <c:v>42826</c:v>
                </c:pt>
                <c:pt idx="40">
                  <c:v>42856</c:v>
                </c:pt>
                <c:pt idx="41">
                  <c:v>42887</c:v>
                </c:pt>
                <c:pt idx="42">
                  <c:v>42917</c:v>
                </c:pt>
                <c:pt idx="43">
                  <c:v>42948</c:v>
                </c:pt>
                <c:pt idx="44">
                  <c:v>42979</c:v>
                </c:pt>
                <c:pt idx="45">
                  <c:v>43009</c:v>
                </c:pt>
                <c:pt idx="46">
                  <c:v>43040</c:v>
                </c:pt>
                <c:pt idx="47">
                  <c:v>43070</c:v>
                </c:pt>
                <c:pt idx="48">
                  <c:v>43101</c:v>
                </c:pt>
                <c:pt idx="49">
                  <c:v>43132</c:v>
                </c:pt>
                <c:pt idx="50">
                  <c:v>43160</c:v>
                </c:pt>
                <c:pt idx="51">
                  <c:v>43191</c:v>
                </c:pt>
                <c:pt idx="52">
                  <c:v>43221</c:v>
                </c:pt>
              </c:numCache>
            </c:numRef>
          </c:cat>
          <c:val>
            <c:numRef>
              <c:f>Nedbemanninger!$Z$31:$Z$83</c:f>
              <c:numCache>
                <c:formatCode>General</c:formatCode>
                <c:ptCount val="53"/>
                <c:pt idx="0">
                  <c:v>0</c:v>
                </c:pt>
                <c:pt idx="1">
                  <c:v>40</c:v>
                </c:pt>
                <c:pt idx="2">
                  <c:v>10</c:v>
                </c:pt>
                <c:pt idx="3">
                  <c:v>63</c:v>
                </c:pt>
                <c:pt idx="4">
                  <c:v>96</c:v>
                </c:pt>
                <c:pt idx="5">
                  <c:v>0</c:v>
                </c:pt>
                <c:pt idx="6">
                  <c:v>12</c:v>
                </c:pt>
                <c:pt idx="7">
                  <c:v>171</c:v>
                </c:pt>
                <c:pt idx="8">
                  <c:v>110</c:v>
                </c:pt>
                <c:pt idx="9">
                  <c:v>65</c:v>
                </c:pt>
                <c:pt idx="10">
                  <c:v>205</c:v>
                </c:pt>
                <c:pt idx="11">
                  <c:v>0</c:v>
                </c:pt>
                <c:pt idx="12">
                  <c:v>20</c:v>
                </c:pt>
                <c:pt idx="13">
                  <c:v>696</c:v>
                </c:pt>
                <c:pt idx="14">
                  <c:v>65</c:v>
                </c:pt>
                <c:pt idx="15">
                  <c:v>14</c:v>
                </c:pt>
                <c:pt idx="16">
                  <c:v>40</c:v>
                </c:pt>
                <c:pt idx="17">
                  <c:v>215</c:v>
                </c:pt>
                <c:pt idx="18">
                  <c:v>1515</c:v>
                </c:pt>
                <c:pt idx="19">
                  <c:v>184</c:v>
                </c:pt>
                <c:pt idx="20">
                  <c:v>588</c:v>
                </c:pt>
                <c:pt idx="21">
                  <c:v>164</c:v>
                </c:pt>
                <c:pt idx="22">
                  <c:v>219</c:v>
                </c:pt>
                <c:pt idx="23">
                  <c:v>1094</c:v>
                </c:pt>
                <c:pt idx="24">
                  <c:v>335</c:v>
                </c:pt>
                <c:pt idx="25">
                  <c:v>36</c:v>
                </c:pt>
                <c:pt idx="26">
                  <c:v>63</c:v>
                </c:pt>
                <c:pt idx="27">
                  <c:v>560</c:v>
                </c:pt>
                <c:pt idx="28">
                  <c:v>35</c:v>
                </c:pt>
                <c:pt idx="29">
                  <c:v>793</c:v>
                </c:pt>
                <c:pt idx="30">
                  <c:v>0</c:v>
                </c:pt>
                <c:pt idx="31">
                  <c:v>15</c:v>
                </c:pt>
                <c:pt idx="32">
                  <c:v>51</c:v>
                </c:pt>
                <c:pt idx="33">
                  <c:v>347</c:v>
                </c:pt>
                <c:pt idx="34">
                  <c:v>45</c:v>
                </c:pt>
                <c:pt idx="35">
                  <c:v>201</c:v>
                </c:pt>
                <c:pt idx="36">
                  <c:v>64</c:v>
                </c:pt>
                <c:pt idx="37">
                  <c:v>25</c:v>
                </c:pt>
                <c:pt idx="38">
                  <c:v>85</c:v>
                </c:pt>
                <c:pt idx="39">
                  <c:v>50</c:v>
                </c:pt>
                <c:pt idx="40">
                  <c:v>0</c:v>
                </c:pt>
                <c:pt idx="41">
                  <c:v>63</c:v>
                </c:pt>
                <c:pt idx="42">
                  <c:v>167</c:v>
                </c:pt>
                <c:pt idx="43">
                  <c:v>71</c:v>
                </c:pt>
                <c:pt idx="44">
                  <c:v>215</c:v>
                </c:pt>
                <c:pt idx="45">
                  <c:v>30</c:v>
                </c:pt>
                <c:pt idx="46">
                  <c:v>117</c:v>
                </c:pt>
                <c:pt idx="47">
                  <c:v>262</c:v>
                </c:pt>
                <c:pt idx="48">
                  <c:v>106</c:v>
                </c:pt>
                <c:pt idx="49">
                  <c:v>0</c:v>
                </c:pt>
                <c:pt idx="50">
                  <c:v>156</c:v>
                </c:pt>
                <c:pt idx="51">
                  <c:v>25</c:v>
                </c:pt>
                <c:pt idx="52">
                  <c:v>49</c:v>
                </c:pt>
              </c:numCache>
            </c:numRef>
          </c:val>
          <c:smooth val="0"/>
        </c:ser>
        <c:ser>
          <c:idx val="3"/>
          <c:order val="2"/>
          <c:tx>
            <c:strRef>
              <c:f>Nedbemanninger!$AA$30</c:f>
              <c:strCache>
                <c:ptCount val="1"/>
                <c:pt idx="0">
                  <c:v>Rogaland</c:v>
                </c:pt>
              </c:strCache>
            </c:strRef>
          </c:tx>
          <c:spPr>
            <a:ln w="19050" cap="rnd">
              <a:solidFill>
                <a:srgbClr val="002060"/>
              </a:solidFill>
              <a:round/>
            </a:ln>
            <a:effectLst/>
          </c:spPr>
          <c:marker>
            <c:symbol val="none"/>
          </c:marker>
          <c:cat>
            <c:numRef>
              <c:f>Nedbemanninger!$X$31:$X$83</c:f>
              <c:numCache>
                <c:formatCode>mmm\-yy</c:formatCode>
                <c:ptCount val="53"/>
                <c:pt idx="0">
                  <c:v>41640</c:v>
                </c:pt>
                <c:pt idx="1">
                  <c:v>41671</c:v>
                </c:pt>
                <c:pt idx="2">
                  <c:v>41699</c:v>
                </c:pt>
                <c:pt idx="3">
                  <c:v>41730</c:v>
                </c:pt>
                <c:pt idx="4">
                  <c:v>41760</c:v>
                </c:pt>
                <c:pt idx="5">
                  <c:v>41791</c:v>
                </c:pt>
                <c:pt idx="6">
                  <c:v>41821</c:v>
                </c:pt>
                <c:pt idx="7">
                  <c:v>41852</c:v>
                </c:pt>
                <c:pt idx="8">
                  <c:v>41883</c:v>
                </c:pt>
                <c:pt idx="9">
                  <c:v>41913</c:v>
                </c:pt>
                <c:pt idx="10">
                  <c:v>41944</c:v>
                </c:pt>
                <c:pt idx="11">
                  <c:v>41974</c:v>
                </c:pt>
                <c:pt idx="12">
                  <c:v>42005</c:v>
                </c:pt>
                <c:pt idx="13">
                  <c:v>42036</c:v>
                </c:pt>
                <c:pt idx="14">
                  <c:v>42064</c:v>
                </c:pt>
                <c:pt idx="15">
                  <c:v>42095</c:v>
                </c:pt>
                <c:pt idx="16">
                  <c:v>42125</c:v>
                </c:pt>
                <c:pt idx="17">
                  <c:v>42156</c:v>
                </c:pt>
                <c:pt idx="18">
                  <c:v>42186</c:v>
                </c:pt>
                <c:pt idx="19">
                  <c:v>42217</c:v>
                </c:pt>
                <c:pt idx="20">
                  <c:v>42248</c:v>
                </c:pt>
                <c:pt idx="21">
                  <c:v>42278</c:v>
                </c:pt>
                <c:pt idx="22">
                  <c:v>42309</c:v>
                </c:pt>
                <c:pt idx="23">
                  <c:v>42339</c:v>
                </c:pt>
                <c:pt idx="24">
                  <c:v>42370</c:v>
                </c:pt>
                <c:pt idx="25">
                  <c:v>42401</c:v>
                </c:pt>
                <c:pt idx="26">
                  <c:v>42430</c:v>
                </c:pt>
                <c:pt idx="27">
                  <c:v>42461</c:v>
                </c:pt>
                <c:pt idx="28">
                  <c:v>42491</c:v>
                </c:pt>
                <c:pt idx="29">
                  <c:v>42522</c:v>
                </c:pt>
                <c:pt idx="30">
                  <c:v>42552</c:v>
                </c:pt>
                <c:pt idx="31">
                  <c:v>42583</c:v>
                </c:pt>
                <c:pt idx="32">
                  <c:v>42614</c:v>
                </c:pt>
                <c:pt idx="33">
                  <c:v>42644</c:v>
                </c:pt>
                <c:pt idx="34">
                  <c:v>42675</c:v>
                </c:pt>
                <c:pt idx="35">
                  <c:v>42705</c:v>
                </c:pt>
                <c:pt idx="36">
                  <c:v>42736</c:v>
                </c:pt>
                <c:pt idx="37">
                  <c:v>42767</c:v>
                </c:pt>
                <c:pt idx="38">
                  <c:v>42795</c:v>
                </c:pt>
                <c:pt idx="39">
                  <c:v>42826</c:v>
                </c:pt>
                <c:pt idx="40">
                  <c:v>42856</c:v>
                </c:pt>
                <c:pt idx="41">
                  <c:v>42887</c:v>
                </c:pt>
                <c:pt idx="42">
                  <c:v>42917</c:v>
                </c:pt>
                <c:pt idx="43">
                  <c:v>42948</c:v>
                </c:pt>
                <c:pt idx="44">
                  <c:v>42979</c:v>
                </c:pt>
                <c:pt idx="45">
                  <c:v>43009</c:v>
                </c:pt>
                <c:pt idx="46">
                  <c:v>43040</c:v>
                </c:pt>
                <c:pt idx="47">
                  <c:v>43070</c:v>
                </c:pt>
                <c:pt idx="48">
                  <c:v>43101</c:v>
                </c:pt>
                <c:pt idx="49">
                  <c:v>43132</c:v>
                </c:pt>
                <c:pt idx="50">
                  <c:v>43160</c:v>
                </c:pt>
                <c:pt idx="51">
                  <c:v>43191</c:v>
                </c:pt>
                <c:pt idx="52">
                  <c:v>43221</c:v>
                </c:pt>
              </c:numCache>
            </c:numRef>
          </c:cat>
          <c:val>
            <c:numRef>
              <c:f>Nedbemanninger!$AA$31:$AA$83</c:f>
              <c:numCache>
                <c:formatCode>General</c:formatCode>
                <c:ptCount val="53"/>
                <c:pt idx="0">
                  <c:v>220</c:v>
                </c:pt>
                <c:pt idx="1">
                  <c:v>299</c:v>
                </c:pt>
                <c:pt idx="2">
                  <c:v>686</c:v>
                </c:pt>
                <c:pt idx="3">
                  <c:v>171</c:v>
                </c:pt>
                <c:pt idx="4">
                  <c:v>575</c:v>
                </c:pt>
                <c:pt idx="5">
                  <c:v>234</c:v>
                </c:pt>
                <c:pt idx="6">
                  <c:v>247</c:v>
                </c:pt>
                <c:pt idx="7">
                  <c:v>536</c:v>
                </c:pt>
                <c:pt idx="8">
                  <c:v>2507</c:v>
                </c:pt>
                <c:pt idx="9">
                  <c:v>970</c:v>
                </c:pt>
                <c:pt idx="10">
                  <c:v>811</c:v>
                </c:pt>
                <c:pt idx="11">
                  <c:v>547</c:v>
                </c:pt>
                <c:pt idx="12">
                  <c:v>639</c:v>
                </c:pt>
                <c:pt idx="13">
                  <c:v>659</c:v>
                </c:pt>
                <c:pt idx="14">
                  <c:v>987</c:v>
                </c:pt>
                <c:pt idx="15">
                  <c:v>720</c:v>
                </c:pt>
                <c:pt idx="16">
                  <c:v>967</c:v>
                </c:pt>
                <c:pt idx="17">
                  <c:v>2364</c:v>
                </c:pt>
                <c:pt idx="18">
                  <c:v>590</c:v>
                </c:pt>
                <c:pt idx="19">
                  <c:v>1268</c:v>
                </c:pt>
                <c:pt idx="20">
                  <c:v>1512</c:v>
                </c:pt>
                <c:pt idx="21">
                  <c:v>1775</c:v>
                </c:pt>
                <c:pt idx="22">
                  <c:v>1523</c:v>
                </c:pt>
                <c:pt idx="23">
                  <c:v>1434</c:v>
                </c:pt>
                <c:pt idx="24">
                  <c:v>1901</c:v>
                </c:pt>
                <c:pt idx="25">
                  <c:v>1917</c:v>
                </c:pt>
                <c:pt idx="26">
                  <c:v>1212</c:v>
                </c:pt>
                <c:pt idx="27">
                  <c:v>1996</c:v>
                </c:pt>
                <c:pt idx="28">
                  <c:v>768</c:v>
                </c:pt>
                <c:pt idx="29">
                  <c:v>1163</c:v>
                </c:pt>
                <c:pt idx="30">
                  <c:v>1052</c:v>
                </c:pt>
                <c:pt idx="31">
                  <c:v>439</c:v>
                </c:pt>
                <c:pt idx="32">
                  <c:v>2548</c:v>
                </c:pt>
                <c:pt idx="33">
                  <c:v>2099</c:v>
                </c:pt>
                <c:pt idx="34">
                  <c:v>1052</c:v>
                </c:pt>
                <c:pt idx="35">
                  <c:v>943</c:v>
                </c:pt>
                <c:pt idx="36">
                  <c:v>566</c:v>
                </c:pt>
                <c:pt idx="37">
                  <c:v>377</c:v>
                </c:pt>
                <c:pt idx="38">
                  <c:v>105</c:v>
                </c:pt>
                <c:pt idx="39">
                  <c:v>157</c:v>
                </c:pt>
                <c:pt idx="40">
                  <c:v>257</c:v>
                </c:pt>
                <c:pt idx="41">
                  <c:v>704</c:v>
                </c:pt>
                <c:pt idx="42">
                  <c:v>168</c:v>
                </c:pt>
                <c:pt idx="43">
                  <c:v>176</c:v>
                </c:pt>
                <c:pt idx="44">
                  <c:v>201</c:v>
                </c:pt>
                <c:pt idx="45">
                  <c:v>1125</c:v>
                </c:pt>
                <c:pt idx="46">
                  <c:v>458</c:v>
                </c:pt>
                <c:pt idx="47">
                  <c:v>577</c:v>
                </c:pt>
                <c:pt idx="48">
                  <c:v>561</c:v>
                </c:pt>
                <c:pt idx="49">
                  <c:v>398</c:v>
                </c:pt>
                <c:pt idx="50">
                  <c:v>209</c:v>
                </c:pt>
                <c:pt idx="51">
                  <c:v>637</c:v>
                </c:pt>
                <c:pt idx="52">
                  <c:v>95</c:v>
                </c:pt>
              </c:numCache>
            </c:numRef>
          </c:val>
          <c:smooth val="0"/>
        </c:ser>
        <c:ser>
          <c:idx val="4"/>
          <c:order val="3"/>
          <c:tx>
            <c:strRef>
              <c:f>Nedbemanninger!$AB$30</c:f>
              <c:strCache>
                <c:ptCount val="1"/>
                <c:pt idx="0">
                  <c:v>Hordaland</c:v>
                </c:pt>
              </c:strCache>
            </c:strRef>
          </c:tx>
          <c:spPr>
            <a:ln w="12700" cap="rnd">
              <a:solidFill>
                <a:srgbClr val="FF0000"/>
              </a:solidFill>
              <a:prstDash val="solid"/>
              <a:round/>
            </a:ln>
            <a:effectLst/>
          </c:spPr>
          <c:marker>
            <c:symbol val="none"/>
          </c:marker>
          <c:cat>
            <c:numRef>
              <c:f>Nedbemanninger!$X$31:$X$83</c:f>
              <c:numCache>
                <c:formatCode>mmm\-yy</c:formatCode>
                <c:ptCount val="53"/>
                <c:pt idx="0">
                  <c:v>41640</c:v>
                </c:pt>
                <c:pt idx="1">
                  <c:v>41671</c:v>
                </c:pt>
                <c:pt idx="2">
                  <c:v>41699</c:v>
                </c:pt>
                <c:pt idx="3">
                  <c:v>41730</c:v>
                </c:pt>
                <c:pt idx="4">
                  <c:v>41760</c:v>
                </c:pt>
                <c:pt idx="5">
                  <c:v>41791</c:v>
                </c:pt>
                <c:pt idx="6">
                  <c:v>41821</c:v>
                </c:pt>
                <c:pt idx="7">
                  <c:v>41852</c:v>
                </c:pt>
                <c:pt idx="8">
                  <c:v>41883</c:v>
                </c:pt>
                <c:pt idx="9">
                  <c:v>41913</c:v>
                </c:pt>
                <c:pt idx="10">
                  <c:v>41944</c:v>
                </c:pt>
                <c:pt idx="11">
                  <c:v>41974</c:v>
                </c:pt>
                <c:pt idx="12">
                  <c:v>42005</c:v>
                </c:pt>
                <c:pt idx="13">
                  <c:v>42036</c:v>
                </c:pt>
                <c:pt idx="14">
                  <c:v>42064</c:v>
                </c:pt>
                <c:pt idx="15">
                  <c:v>42095</c:v>
                </c:pt>
                <c:pt idx="16">
                  <c:v>42125</c:v>
                </c:pt>
                <c:pt idx="17">
                  <c:v>42156</c:v>
                </c:pt>
                <c:pt idx="18">
                  <c:v>42186</c:v>
                </c:pt>
                <c:pt idx="19">
                  <c:v>42217</c:v>
                </c:pt>
                <c:pt idx="20">
                  <c:v>42248</c:v>
                </c:pt>
                <c:pt idx="21">
                  <c:v>42278</c:v>
                </c:pt>
                <c:pt idx="22">
                  <c:v>42309</c:v>
                </c:pt>
                <c:pt idx="23">
                  <c:v>42339</c:v>
                </c:pt>
                <c:pt idx="24">
                  <c:v>42370</c:v>
                </c:pt>
                <c:pt idx="25">
                  <c:v>42401</c:v>
                </c:pt>
                <c:pt idx="26">
                  <c:v>42430</c:v>
                </c:pt>
                <c:pt idx="27">
                  <c:v>42461</c:v>
                </c:pt>
                <c:pt idx="28">
                  <c:v>42491</c:v>
                </c:pt>
                <c:pt idx="29">
                  <c:v>42522</c:v>
                </c:pt>
                <c:pt idx="30">
                  <c:v>42552</c:v>
                </c:pt>
                <c:pt idx="31">
                  <c:v>42583</c:v>
                </c:pt>
                <c:pt idx="32">
                  <c:v>42614</c:v>
                </c:pt>
                <c:pt idx="33">
                  <c:v>42644</c:v>
                </c:pt>
                <c:pt idx="34">
                  <c:v>42675</c:v>
                </c:pt>
                <c:pt idx="35">
                  <c:v>42705</c:v>
                </c:pt>
                <c:pt idx="36">
                  <c:v>42736</c:v>
                </c:pt>
                <c:pt idx="37">
                  <c:v>42767</c:v>
                </c:pt>
                <c:pt idx="38">
                  <c:v>42795</c:v>
                </c:pt>
                <c:pt idx="39">
                  <c:v>42826</c:v>
                </c:pt>
                <c:pt idx="40">
                  <c:v>42856</c:v>
                </c:pt>
                <c:pt idx="41">
                  <c:v>42887</c:v>
                </c:pt>
                <c:pt idx="42">
                  <c:v>42917</c:v>
                </c:pt>
                <c:pt idx="43">
                  <c:v>42948</c:v>
                </c:pt>
                <c:pt idx="44">
                  <c:v>42979</c:v>
                </c:pt>
                <c:pt idx="45">
                  <c:v>43009</c:v>
                </c:pt>
                <c:pt idx="46">
                  <c:v>43040</c:v>
                </c:pt>
                <c:pt idx="47">
                  <c:v>43070</c:v>
                </c:pt>
                <c:pt idx="48">
                  <c:v>43101</c:v>
                </c:pt>
                <c:pt idx="49">
                  <c:v>43132</c:v>
                </c:pt>
                <c:pt idx="50">
                  <c:v>43160</c:v>
                </c:pt>
                <c:pt idx="51">
                  <c:v>43191</c:v>
                </c:pt>
                <c:pt idx="52">
                  <c:v>43221</c:v>
                </c:pt>
              </c:numCache>
            </c:numRef>
          </c:cat>
          <c:val>
            <c:numRef>
              <c:f>Nedbemanninger!$AB$31:$AB$83</c:f>
              <c:numCache>
                <c:formatCode>General</c:formatCode>
                <c:ptCount val="53"/>
                <c:pt idx="0">
                  <c:v>189</c:v>
                </c:pt>
                <c:pt idx="1">
                  <c:v>36</c:v>
                </c:pt>
                <c:pt idx="2">
                  <c:v>240</c:v>
                </c:pt>
                <c:pt idx="3">
                  <c:v>0</c:v>
                </c:pt>
                <c:pt idx="4">
                  <c:v>42</c:v>
                </c:pt>
                <c:pt idx="5">
                  <c:v>275</c:v>
                </c:pt>
                <c:pt idx="6">
                  <c:v>290</c:v>
                </c:pt>
                <c:pt idx="7">
                  <c:v>133</c:v>
                </c:pt>
                <c:pt idx="8">
                  <c:v>182</c:v>
                </c:pt>
                <c:pt idx="9">
                  <c:v>335</c:v>
                </c:pt>
                <c:pt idx="10">
                  <c:v>420</c:v>
                </c:pt>
                <c:pt idx="11">
                  <c:v>139</c:v>
                </c:pt>
                <c:pt idx="12">
                  <c:v>850</c:v>
                </c:pt>
                <c:pt idx="13">
                  <c:v>468</c:v>
                </c:pt>
                <c:pt idx="14">
                  <c:v>792</c:v>
                </c:pt>
                <c:pt idx="15">
                  <c:v>653</c:v>
                </c:pt>
                <c:pt idx="16">
                  <c:v>306</c:v>
                </c:pt>
                <c:pt idx="17">
                  <c:v>174</c:v>
                </c:pt>
                <c:pt idx="18">
                  <c:v>195</c:v>
                </c:pt>
                <c:pt idx="19">
                  <c:v>644</c:v>
                </c:pt>
                <c:pt idx="20">
                  <c:v>367</c:v>
                </c:pt>
                <c:pt idx="21">
                  <c:v>789</c:v>
                </c:pt>
                <c:pt idx="22">
                  <c:v>317</c:v>
                </c:pt>
                <c:pt idx="23">
                  <c:v>450</c:v>
                </c:pt>
                <c:pt idx="24">
                  <c:v>1120</c:v>
                </c:pt>
                <c:pt idx="25">
                  <c:v>287</c:v>
                </c:pt>
                <c:pt idx="26">
                  <c:v>688</c:v>
                </c:pt>
                <c:pt idx="27">
                  <c:v>356</c:v>
                </c:pt>
                <c:pt idx="28">
                  <c:v>525</c:v>
                </c:pt>
                <c:pt idx="29">
                  <c:v>551</c:v>
                </c:pt>
                <c:pt idx="30">
                  <c:v>119</c:v>
                </c:pt>
                <c:pt idx="31">
                  <c:v>529</c:v>
                </c:pt>
                <c:pt idx="32">
                  <c:v>593</c:v>
                </c:pt>
                <c:pt idx="33">
                  <c:v>437</c:v>
                </c:pt>
                <c:pt idx="34">
                  <c:v>241</c:v>
                </c:pt>
                <c:pt idx="35">
                  <c:v>738</c:v>
                </c:pt>
                <c:pt idx="36">
                  <c:v>815</c:v>
                </c:pt>
                <c:pt idx="37">
                  <c:v>212</c:v>
                </c:pt>
                <c:pt idx="38">
                  <c:v>215</c:v>
                </c:pt>
                <c:pt idx="39">
                  <c:v>40</c:v>
                </c:pt>
                <c:pt idx="40">
                  <c:v>246</c:v>
                </c:pt>
                <c:pt idx="41">
                  <c:v>57</c:v>
                </c:pt>
                <c:pt idx="42">
                  <c:v>103</c:v>
                </c:pt>
                <c:pt idx="43">
                  <c:v>114</c:v>
                </c:pt>
                <c:pt idx="44">
                  <c:v>557</c:v>
                </c:pt>
                <c:pt idx="45">
                  <c:v>317</c:v>
                </c:pt>
                <c:pt idx="46">
                  <c:v>10</c:v>
                </c:pt>
                <c:pt idx="47">
                  <c:v>283</c:v>
                </c:pt>
                <c:pt idx="48">
                  <c:v>216</c:v>
                </c:pt>
                <c:pt idx="49">
                  <c:v>48</c:v>
                </c:pt>
                <c:pt idx="50">
                  <c:v>213</c:v>
                </c:pt>
                <c:pt idx="51">
                  <c:v>206</c:v>
                </c:pt>
                <c:pt idx="52">
                  <c:v>67</c:v>
                </c:pt>
              </c:numCache>
            </c:numRef>
          </c:val>
          <c:smooth val="0"/>
        </c:ser>
        <c:ser>
          <c:idx val="0"/>
          <c:order val="4"/>
          <c:tx>
            <c:strRef>
              <c:f>Nedbemanninger!$AC$30</c:f>
              <c:strCache>
                <c:ptCount val="1"/>
                <c:pt idx="0">
                  <c:v>Norge</c:v>
                </c:pt>
              </c:strCache>
            </c:strRef>
          </c:tx>
          <c:spPr>
            <a:ln w="19050" cap="rnd">
              <a:solidFill>
                <a:schemeClr val="tx1">
                  <a:lumMod val="50000"/>
                  <a:lumOff val="50000"/>
                </a:schemeClr>
              </a:solidFill>
              <a:prstDash val="sysDot"/>
              <a:round/>
            </a:ln>
            <a:effectLst/>
          </c:spPr>
          <c:marker>
            <c:symbol val="none"/>
          </c:marker>
          <c:cat>
            <c:numRef>
              <c:f>Nedbemanninger!$X$31:$X$83</c:f>
              <c:numCache>
                <c:formatCode>mmm\-yy</c:formatCode>
                <c:ptCount val="53"/>
                <c:pt idx="0">
                  <c:v>41640</c:v>
                </c:pt>
                <c:pt idx="1">
                  <c:v>41671</c:v>
                </c:pt>
                <c:pt idx="2">
                  <c:v>41699</c:v>
                </c:pt>
                <c:pt idx="3">
                  <c:v>41730</c:v>
                </c:pt>
                <c:pt idx="4">
                  <c:v>41760</c:v>
                </c:pt>
                <c:pt idx="5">
                  <c:v>41791</c:v>
                </c:pt>
                <c:pt idx="6">
                  <c:v>41821</c:v>
                </c:pt>
                <c:pt idx="7">
                  <c:v>41852</c:v>
                </c:pt>
                <c:pt idx="8">
                  <c:v>41883</c:v>
                </c:pt>
                <c:pt idx="9">
                  <c:v>41913</c:v>
                </c:pt>
                <c:pt idx="10">
                  <c:v>41944</c:v>
                </c:pt>
                <c:pt idx="11">
                  <c:v>41974</c:v>
                </c:pt>
                <c:pt idx="12">
                  <c:v>42005</c:v>
                </c:pt>
                <c:pt idx="13">
                  <c:v>42036</c:v>
                </c:pt>
                <c:pt idx="14">
                  <c:v>42064</c:v>
                </c:pt>
                <c:pt idx="15">
                  <c:v>42095</c:v>
                </c:pt>
                <c:pt idx="16">
                  <c:v>42125</c:v>
                </c:pt>
                <c:pt idx="17">
                  <c:v>42156</c:v>
                </c:pt>
                <c:pt idx="18">
                  <c:v>42186</c:v>
                </c:pt>
                <c:pt idx="19">
                  <c:v>42217</c:v>
                </c:pt>
                <c:pt idx="20">
                  <c:v>42248</c:v>
                </c:pt>
                <c:pt idx="21">
                  <c:v>42278</c:v>
                </c:pt>
                <c:pt idx="22">
                  <c:v>42309</c:v>
                </c:pt>
                <c:pt idx="23">
                  <c:v>42339</c:v>
                </c:pt>
                <c:pt idx="24">
                  <c:v>42370</c:v>
                </c:pt>
                <c:pt idx="25">
                  <c:v>42401</c:v>
                </c:pt>
                <c:pt idx="26">
                  <c:v>42430</c:v>
                </c:pt>
                <c:pt idx="27">
                  <c:v>42461</c:v>
                </c:pt>
                <c:pt idx="28">
                  <c:v>42491</c:v>
                </c:pt>
                <c:pt idx="29">
                  <c:v>42522</c:v>
                </c:pt>
                <c:pt idx="30">
                  <c:v>42552</c:v>
                </c:pt>
                <c:pt idx="31">
                  <c:v>42583</c:v>
                </c:pt>
                <c:pt idx="32">
                  <c:v>42614</c:v>
                </c:pt>
                <c:pt idx="33">
                  <c:v>42644</c:v>
                </c:pt>
                <c:pt idx="34">
                  <c:v>42675</c:v>
                </c:pt>
                <c:pt idx="35">
                  <c:v>42705</c:v>
                </c:pt>
                <c:pt idx="36">
                  <c:v>42736</c:v>
                </c:pt>
                <c:pt idx="37">
                  <c:v>42767</c:v>
                </c:pt>
                <c:pt idx="38">
                  <c:v>42795</c:v>
                </c:pt>
                <c:pt idx="39">
                  <c:v>42826</c:v>
                </c:pt>
                <c:pt idx="40">
                  <c:v>42856</c:v>
                </c:pt>
                <c:pt idx="41">
                  <c:v>42887</c:v>
                </c:pt>
                <c:pt idx="42">
                  <c:v>42917</c:v>
                </c:pt>
                <c:pt idx="43">
                  <c:v>42948</c:v>
                </c:pt>
                <c:pt idx="44">
                  <c:v>42979</c:v>
                </c:pt>
                <c:pt idx="45">
                  <c:v>43009</c:v>
                </c:pt>
                <c:pt idx="46">
                  <c:v>43040</c:v>
                </c:pt>
                <c:pt idx="47">
                  <c:v>43070</c:v>
                </c:pt>
                <c:pt idx="48">
                  <c:v>43101</c:v>
                </c:pt>
                <c:pt idx="49">
                  <c:v>43132</c:v>
                </c:pt>
                <c:pt idx="50">
                  <c:v>43160</c:v>
                </c:pt>
                <c:pt idx="51">
                  <c:v>43191</c:v>
                </c:pt>
                <c:pt idx="52">
                  <c:v>43221</c:v>
                </c:pt>
              </c:numCache>
            </c:numRef>
          </c:cat>
          <c:val>
            <c:numRef>
              <c:f>Nedbemanninger!$AC$31:$AC$83</c:f>
              <c:numCache>
                <c:formatCode>General</c:formatCode>
                <c:ptCount val="53"/>
                <c:pt idx="0">
                  <c:v>1144</c:v>
                </c:pt>
                <c:pt idx="1">
                  <c:v>1575</c:v>
                </c:pt>
                <c:pt idx="2">
                  <c:v>1937</c:v>
                </c:pt>
                <c:pt idx="3">
                  <c:v>2014</c:v>
                </c:pt>
                <c:pt idx="4">
                  <c:v>3040</c:v>
                </c:pt>
                <c:pt idx="5">
                  <c:v>1145</c:v>
                </c:pt>
                <c:pt idx="6">
                  <c:v>929</c:v>
                </c:pt>
                <c:pt idx="7">
                  <c:v>1801</c:v>
                </c:pt>
                <c:pt idx="8">
                  <c:v>3868</c:v>
                </c:pt>
                <c:pt idx="9">
                  <c:v>2646</c:v>
                </c:pt>
                <c:pt idx="10">
                  <c:v>2429</c:v>
                </c:pt>
                <c:pt idx="11">
                  <c:v>1317</c:v>
                </c:pt>
                <c:pt idx="12">
                  <c:v>3062</c:v>
                </c:pt>
                <c:pt idx="13">
                  <c:v>3915</c:v>
                </c:pt>
                <c:pt idx="14">
                  <c:v>3035</c:v>
                </c:pt>
                <c:pt idx="15">
                  <c:v>2985</c:v>
                </c:pt>
                <c:pt idx="16">
                  <c:v>4960</c:v>
                </c:pt>
                <c:pt idx="17">
                  <c:v>4185</c:v>
                </c:pt>
                <c:pt idx="18">
                  <c:v>2888</c:v>
                </c:pt>
                <c:pt idx="19">
                  <c:v>4930</c:v>
                </c:pt>
                <c:pt idx="20">
                  <c:v>4286</c:v>
                </c:pt>
                <c:pt idx="21">
                  <c:v>7072</c:v>
                </c:pt>
                <c:pt idx="22">
                  <c:v>4087</c:v>
                </c:pt>
                <c:pt idx="23">
                  <c:v>4193</c:v>
                </c:pt>
                <c:pt idx="24">
                  <c:v>5475</c:v>
                </c:pt>
                <c:pt idx="25">
                  <c:v>4812</c:v>
                </c:pt>
                <c:pt idx="26">
                  <c:v>4444</c:v>
                </c:pt>
                <c:pt idx="27">
                  <c:v>5691</c:v>
                </c:pt>
                <c:pt idx="28">
                  <c:v>2931</c:v>
                </c:pt>
                <c:pt idx="29">
                  <c:v>3676</c:v>
                </c:pt>
                <c:pt idx="30">
                  <c:v>2709</c:v>
                </c:pt>
                <c:pt idx="31">
                  <c:v>2588</c:v>
                </c:pt>
                <c:pt idx="32">
                  <c:v>5220</c:v>
                </c:pt>
                <c:pt idx="33">
                  <c:v>4857</c:v>
                </c:pt>
                <c:pt idx="34">
                  <c:v>2855</c:v>
                </c:pt>
                <c:pt idx="35">
                  <c:v>4761</c:v>
                </c:pt>
                <c:pt idx="36">
                  <c:v>2898</c:v>
                </c:pt>
                <c:pt idx="37">
                  <c:v>1454</c:v>
                </c:pt>
                <c:pt idx="38">
                  <c:v>2594</c:v>
                </c:pt>
                <c:pt idx="39">
                  <c:v>1182</c:v>
                </c:pt>
                <c:pt idx="40">
                  <c:v>1494</c:v>
                </c:pt>
                <c:pt idx="41">
                  <c:v>2590</c:v>
                </c:pt>
                <c:pt idx="42">
                  <c:v>787</c:v>
                </c:pt>
                <c:pt idx="43">
                  <c:v>1019</c:v>
                </c:pt>
                <c:pt idx="44">
                  <c:v>2112</c:v>
                </c:pt>
                <c:pt idx="45">
                  <c:v>4854</c:v>
                </c:pt>
                <c:pt idx="46">
                  <c:v>2109</c:v>
                </c:pt>
                <c:pt idx="47">
                  <c:v>2284</c:v>
                </c:pt>
                <c:pt idx="48">
                  <c:v>3032</c:v>
                </c:pt>
                <c:pt idx="49">
                  <c:v>1711</c:v>
                </c:pt>
                <c:pt idx="50">
                  <c:v>2227</c:v>
                </c:pt>
                <c:pt idx="51">
                  <c:v>2213</c:v>
                </c:pt>
                <c:pt idx="52">
                  <c:v>1696</c:v>
                </c:pt>
              </c:numCache>
            </c:numRef>
          </c:val>
          <c:smooth val="0"/>
        </c:ser>
        <c:dLbls>
          <c:showLegendKey val="0"/>
          <c:showVal val="0"/>
          <c:showCatName val="0"/>
          <c:showSerName val="0"/>
          <c:showPercent val="0"/>
          <c:showBubbleSize val="0"/>
        </c:dLbls>
        <c:smooth val="0"/>
        <c:axId val="744741912"/>
        <c:axId val="744735640"/>
      </c:lineChart>
      <c:dateAx>
        <c:axId val="744741912"/>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nb-NO"/>
          </a:p>
        </c:txPr>
        <c:crossAx val="744735640"/>
        <c:crosses val="autoZero"/>
        <c:auto val="1"/>
        <c:lblOffset val="100"/>
        <c:baseTimeUnit val="months"/>
      </c:dateAx>
      <c:valAx>
        <c:axId val="744735640"/>
        <c:scaling>
          <c:orientation val="minMax"/>
          <c:max val="5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nb-NO"/>
          </a:p>
        </c:txPr>
        <c:crossAx val="74474191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nb-NO"/>
        </a:p>
      </c:txPr>
    </c:legend>
    <c:plotVisOnly val="1"/>
    <c:dispBlanksAs val="gap"/>
    <c:showDLblsOverMax val="0"/>
  </c:chart>
  <c:spPr>
    <a:solidFill>
      <a:schemeClr val="bg1"/>
    </a:solidFill>
    <a:ln>
      <a:noFill/>
    </a:ln>
    <a:effectLst/>
  </c:spPr>
  <c:txPr>
    <a:bodyPr/>
    <a:lstStyle/>
    <a:p>
      <a:pPr>
        <a:defRPr sz="1200">
          <a:solidFill>
            <a:schemeClr val="tx1"/>
          </a:solidFill>
        </a:defRPr>
      </a:pPr>
      <a:endParaRPr lang="nb-NO"/>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nb-NO"/>
  <c:roundedCorners val="0"/>
  <mc:AlternateContent xmlns:mc="http://schemas.openxmlformats.org/markup-compatibility/2006">
    <mc:Choice xmlns:c14="http://schemas.microsoft.com/office/drawing/2007/8/2/chart" Requires="c14">
      <c14:style val="104"/>
    </mc:Choice>
    <mc:Fallback>
      <c:style val="4"/>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200" b="1" i="0" u="none" strike="noStrike" kern="1200" baseline="0">
                <a:solidFill>
                  <a:srgbClr val="494949"/>
                </a:solidFill>
                <a:latin typeface="+mn-lt"/>
                <a:ea typeface="+mn-ea"/>
                <a:cs typeface="+mn-cs"/>
              </a:defRPr>
            </a:pPr>
            <a:r>
              <a:rPr lang="nb-NO" sz="1600" b="0" dirty="0"/>
              <a:t>Andel bedrifter (i % som venter oppgang)</a:t>
            </a:r>
          </a:p>
        </c:rich>
      </c:tx>
      <c:layout>
        <c:manualLayout>
          <c:xMode val="edge"/>
          <c:yMode val="edge"/>
          <c:x val="2.945556100861673E-2"/>
          <c:y val="2.9046825484202871E-2"/>
        </c:manualLayout>
      </c:layout>
      <c:overlay val="0"/>
      <c:spPr>
        <a:noFill/>
        <a:ln>
          <a:noFill/>
        </a:ln>
        <a:effectLst/>
      </c:spPr>
      <c:txPr>
        <a:bodyPr rot="0" spcFirstLastPara="1" vertOverflow="ellipsis" vert="horz" wrap="square" anchor="ctr" anchorCtr="1"/>
        <a:lstStyle/>
        <a:p>
          <a:pPr>
            <a:defRPr sz="2200" b="1" i="0" u="none" strike="noStrike" kern="1200" baseline="0">
              <a:solidFill>
                <a:srgbClr val="494949"/>
              </a:solidFill>
              <a:latin typeface="+mn-lt"/>
              <a:ea typeface="+mn-ea"/>
              <a:cs typeface="+mn-cs"/>
            </a:defRPr>
          </a:pPr>
          <a:endParaRPr lang="nb-NO"/>
        </a:p>
      </c:txPr>
    </c:title>
    <c:autoTitleDeleted val="0"/>
    <c:plotArea>
      <c:layout>
        <c:manualLayout>
          <c:layoutTarget val="inner"/>
          <c:xMode val="edge"/>
          <c:yMode val="edge"/>
          <c:x val="4.8261014412774549E-2"/>
          <c:y val="0.20128328709053739"/>
          <c:w val="0.91251544859163525"/>
          <c:h val="0.62621352686926901"/>
        </c:manualLayout>
      </c:layout>
      <c:barChart>
        <c:barDir val="col"/>
        <c:grouping val="clustered"/>
        <c:varyColors val="0"/>
        <c:ser>
          <c:idx val="0"/>
          <c:order val="0"/>
          <c:tx>
            <c:strRef>
              <c:f>'Ark1'!$B$1</c:f>
              <c:strCache>
                <c:ptCount val="1"/>
                <c:pt idx="0">
                  <c:v>Q4 2014</c:v>
                </c:pt>
              </c:strCache>
            </c:strRef>
          </c:tx>
          <c:spPr>
            <a:solidFill>
              <a:schemeClr val="accent2">
                <a:shade val="41000"/>
              </a:schemeClr>
            </a:solidFill>
            <a:ln>
              <a:noFill/>
            </a:ln>
            <a:effectLst/>
            <a:scene3d>
              <a:camera prst="orthographicFront"/>
              <a:lightRig rig="threePt" dir="t"/>
            </a:scene3d>
            <a:sp3d>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nb-NO"/>
              </a:p>
            </c:txPr>
            <c:dLblPos val="inEnd"/>
            <c:showLegendKey val="0"/>
            <c:showVal val="1"/>
            <c:showCatName val="0"/>
            <c:showSerName val="0"/>
            <c:showPercent val="0"/>
            <c:showBubbleSize val="0"/>
            <c:separator> </c:separator>
            <c:showLeaderLines val="0"/>
            <c:extLst>
              <c:ext xmlns:c15="http://schemas.microsoft.com/office/drawing/2012/chart" uri="{CE6537A1-D6FC-4f65-9D91-7224C49458BB}">
                <c15:layout/>
                <c15:showLeaderLines val="1"/>
                <c15:leaderLines>
                  <c:spPr>
                    <a:ln w="9525" cap="flat" cmpd="sng" algn="ctr">
                      <a:solidFill>
                        <a:schemeClr val="dk1">
                          <a:lumMod val="50000"/>
                          <a:lumOff val="50000"/>
                        </a:schemeClr>
                      </a:solidFill>
                      <a:prstDash val="solid"/>
                      <a:round/>
                    </a:ln>
                    <a:effectLst/>
                  </c:spPr>
                </c15:leaderLines>
              </c:ext>
            </c:extLst>
          </c:dLbls>
          <c:cat>
            <c:strRef>
              <c:f>'Ark1'!$A$2:$A$8</c:f>
              <c:strCache>
                <c:ptCount val="7"/>
                <c:pt idx="0">
                  <c:v>Hovedindeks*</c:v>
                </c:pt>
                <c:pt idx="1">
                  <c:v>Økonomisk utvikling**</c:v>
                </c:pt>
                <c:pt idx="2">
                  <c:v>Ansatte***</c:v>
                </c:pt>
                <c:pt idx="3">
                  <c:v>Omsetning***</c:v>
                </c:pt>
                <c:pt idx="4">
                  <c:v>Lønnsomhet***</c:v>
                </c:pt>
                <c:pt idx="5">
                  <c:v>Investeringer***</c:v>
                </c:pt>
                <c:pt idx="6">
                  <c:v>Ordrereserve***</c:v>
                </c:pt>
              </c:strCache>
            </c:strRef>
          </c:cat>
          <c:val>
            <c:numRef>
              <c:f>'Ark1'!$B$2:$B$8</c:f>
              <c:numCache>
                <c:formatCode>General</c:formatCode>
                <c:ptCount val="7"/>
                <c:pt idx="0">
                  <c:v>56</c:v>
                </c:pt>
                <c:pt idx="1">
                  <c:v>57</c:v>
                </c:pt>
                <c:pt idx="2">
                  <c:v>53</c:v>
                </c:pt>
                <c:pt idx="3">
                  <c:v>65</c:v>
                </c:pt>
                <c:pt idx="4">
                  <c:v>59</c:v>
                </c:pt>
                <c:pt idx="5">
                  <c:v>48</c:v>
                </c:pt>
                <c:pt idx="6">
                  <c:v>55</c:v>
                </c:pt>
              </c:numCache>
            </c:numRef>
          </c:val>
        </c:ser>
        <c:ser>
          <c:idx val="1"/>
          <c:order val="1"/>
          <c:tx>
            <c:strRef>
              <c:f>'Ark1'!$C$1</c:f>
              <c:strCache>
                <c:ptCount val="1"/>
                <c:pt idx="0">
                  <c:v>Q3 2015</c:v>
                </c:pt>
              </c:strCache>
            </c:strRef>
          </c:tx>
          <c:spPr>
            <a:solidFill>
              <a:schemeClr val="accent2">
                <a:shade val="53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nb-NO"/>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dk1">
                          <a:lumMod val="50000"/>
                          <a:lumOff val="50000"/>
                        </a:schemeClr>
                      </a:solidFill>
                      <a:prstDash val="solid"/>
                      <a:round/>
                    </a:ln>
                    <a:effectLst/>
                  </c:spPr>
                </c15:leaderLines>
              </c:ext>
            </c:extLst>
          </c:dLbls>
          <c:cat>
            <c:strRef>
              <c:f>'Ark1'!$A$2:$A$8</c:f>
              <c:strCache>
                <c:ptCount val="7"/>
                <c:pt idx="0">
                  <c:v>Hovedindeks*</c:v>
                </c:pt>
                <c:pt idx="1">
                  <c:v>Økonomisk utvikling**</c:v>
                </c:pt>
                <c:pt idx="2">
                  <c:v>Ansatte***</c:v>
                </c:pt>
                <c:pt idx="3">
                  <c:v>Omsetning***</c:v>
                </c:pt>
                <c:pt idx="4">
                  <c:v>Lønnsomhet***</c:v>
                </c:pt>
                <c:pt idx="5">
                  <c:v>Investeringer***</c:v>
                </c:pt>
                <c:pt idx="6">
                  <c:v>Ordrereserve***</c:v>
                </c:pt>
              </c:strCache>
            </c:strRef>
          </c:cat>
          <c:val>
            <c:numRef>
              <c:f>'Ark1'!$C$2:$C$8</c:f>
              <c:numCache>
                <c:formatCode>General</c:formatCode>
                <c:ptCount val="7"/>
                <c:pt idx="0">
                  <c:v>49</c:v>
                </c:pt>
                <c:pt idx="1">
                  <c:v>50</c:v>
                </c:pt>
                <c:pt idx="2">
                  <c:v>52</c:v>
                </c:pt>
                <c:pt idx="3">
                  <c:v>58</c:v>
                </c:pt>
                <c:pt idx="4">
                  <c:v>47</c:v>
                </c:pt>
                <c:pt idx="5">
                  <c:v>43</c:v>
                </c:pt>
                <c:pt idx="6">
                  <c:v>47</c:v>
                </c:pt>
              </c:numCache>
            </c:numRef>
          </c:val>
        </c:ser>
        <c:ser>
          <c:idx val="2"/>
          <c:order val="2"/>
          <c:tx>
            <c:strRef>
              <c:f>'Ark1'!$D$1</c:f>
              <c:strCache>
                <c:ptCount val="1"/>
                <c:pt idx="0">
                  <c:v>Q4 2015</c:v>
                </c:pt>
              </c:strCache>
            </c:strRef>
          </c:tx>
          <c:spPr>
            <a:solidFill>
              <a:schemeClr val="accent2">
                <a:shade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nb-NO"/>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dk1">
                          <a:lumMod val="50000"/>
                          <a:lumOff val="50000"/>
                        </a:schemeClr>
                      </a:solidFill>
                      <a:prstDash val="solid"/>
                      <a:round/>
                    </a:ln>
                    <a:effectLst/>
                  </c:spPr>
                </c15:leaderLines>
              </c:ext>
            </c:extLst>
          </c:dLbls>
          <c:cat>
            <c:strRef>
              <c:f>'Ark1'!$A$2:$A$8</c:f>
              <c:strCache>
                <c:ptCount val="7"/>
                <c:pt idx="0">
                  <c:v>Hovedindeks*</c:v>
                </c:pt>
                <c:pt idx="1">
                  <c:v>Økonomisk utvikling**</c:v>
                </c:pt>
                <c:pt idx="2">
                  <c:v>Ansatte***</c:v>
                </c:pt>
                <c:pt idx="3">
                  <c:v>Omsetning***</c:v>
                </c:pt>
                <c:pt idx="4">
                  <c:v>Lønnsomhet***</c:v>
                </c:pt>
                <c:pt idx="5">
                  <c:v>Investeringer***</c:v>
                </c:pt>
                <c:pt idx="6">
                  <c:v>Ordrereserve***</c:v>
                </c:pt>
              </c:strCache>
            </c:strRef>
          </c:cat>
          <c:val>
            <c:numRef>
              <c:f>'Ark1'!$D$2:$D$8</c:f>
              <c:numCache>
                <c:formatCode>General</c:formatCode>
                <c:ptCount val="7"/>
                <c:pt idx="0">
                  <c:v>47</c:v>
                </c:pt>
                <c:pt idx="1">
                  <c:v>43</c:v>
                </c:pt>
                <c:pt idx="2">
                  <c:v>47</c:v>
                </c:pt>
                <c:pt idx="3">
                  <c:v>55</c:v>
                </c:pt>
                <c:pt idx="4">
                  <c:v>46</c:v>
                </c:pt>
                <c:pt idx="5">
                  <c:v>43</c:v>
                </c:pt>
                <c:pt idx="6">
                  <c:v>46</c:v>
                </c:pt>
              </c:numCache>
            </c:numRef>
          </c:val>
        </c:ser>
        <c:ser>
          <c:idx val="3"/>
          <c:order val="3"/>
          <c:tx>
            <c:strRef>
              <c:f>'Ark1'!$E$1</c:f>
              <c:strCache>
                <c:ptCount val="1"/>
                <c:pt idx="0">
                  <c:v>Q1 2016</c:v>
                </c:pt>
              </c:strCache>
            </c:strRef>
          </c:tx>
          <c:spPr>
            <a:solidFill>
              <a:schemeClr val="accent2">
                <a:shade val="76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nb-NO"/>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dk1">
                          <a:lumMod val="50000"/>
                          <a:lumOff val="50000"/>
                        </a:schemeClr>
                      </a:solidFill>
                      <a:prstDash val="solid"/>
                      <a:round/>
                    </a:ln>
                    <a:effectLst/>
                  </c:spPr>
                </c15:leaderLines>
              </c:ext>
            </c:extLst>
          </c:dLbls>
          <c:cat>
            <c:strRef>
              <c:f>'Ark1'!$A$2:$A$8</c:f>
              <c:strCache>
                <c:ptCount val="7"/>
                <c:pt idx="0">
                  <c:v>Hovedindeks*</c:v>
                </c:pt>
                <c:pt idx="1">
                  <c:v>Økonomisk utvikling**</c:v>
                </c:pt>
                <c:pt idx="2">
                  <c:v>Ansatte***</c:v>
                </c:pt>
                <c:pt idx="3">
                  <c:v>Omsetning***</c:v>
                </c:pt>
                <c:pt idx="4">
                  <c:v>Lønnsomhet***</c:v>
                </c:pt>
                <c:pt idx="5">
                  <c:v>Investeringer***</c:v>
                </c:pt>
                <c:pt idx="6">
                  <c:v>Ordrereserve***</c:v>
                </c:pt>
              </c:strCache>
            </c:strRef>
          </c:cat>
          <c:val>
            <c:numRef>
              <c:f>'Ark1'!$E$2:$E$8</c:f>
              <c:numCache>
                <c:formatCode>General</c:formatCode>
                <c:ptCount val="7"/>
                <c:pt idx="0">
                  <c:v>48</c:v>
                </c:pt>
                <c:pt idx="1">
                  <c:v>47</c:v>
                </c:pt>
                <c:pt idx="2">
                  <c:v>47</c:v>
                </c:pt>
                <c:pt idx="3">
                  <c:v>54</c:v>
                </c:pt>
                <c:pt idx="4">
                  <c:v>47</c:v>
                </c:pt>
                <c:pt idx="5">
                  <c:v>43</c:v>
                </c:pt>
                <c:pt idx="6">
                  <c:v>47</c:v>
                </c:pt>
              </c:numCache>
            </c:numRef>
          </c:val>
        </c:ser>
        <c:ser>
          <c:idx val="4"/>
          <c:order val="4"/>
          <c:tx>
            <c:strRef>
              <c:f>'Ark1'!$F$1</c:f>
              <c:strCache>
                <c:ptCount val="1"/>
                <c:pt idx="0">
                  <c:v>Q3 2016</c:v>
                </c:pt>
              </c:strCache>
            </c:strRef>
          </c:tx>
          <c:spPr>
            <a:solidFill>
              <a:schemeClr val="accent2">
                <a:shade val="88000"/>
              </a:schemeClr>
            </a:solidFill>
            <a:ln>
              <a:noFill/>
            </a:ln>
            <a:effectLst/>
          </c:spPr>
          <c:invertIfNegative val="0"/>
          <c:dLbls>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nb-NO"/>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'Ark1'!$A$2:$A$8</c:f>
              <c:strCache>
                <c:ptCount val="7"/>
                <c:pt idx="0">
                  <c:v>Hovedindeks*</c:v>
                </c:pt>
                <c:pt idx="1">
                  <c:v>Økonomisk utvikling**</c:v>
                </c:pt>
                <c:pt idx="2">
                  <c:v>Ansatte***</c:v>
                </c:pt>
                <c:pt idx="3">
                  <c:v>Omsetning***</c:v>
                </c:pt>
                <c:pt idx="4">
                  <c:v>Lønnsomhet***</c:v>
                </c:pt>
                <c:pt idx="5">
                  <c:v>Investeringer***</c:v>
                </c:pt>
                <c:pt idx="6">
                  <c:v>Ordrereserve***</c:v>
                </c:pt>
              </c:strCache>
            </c:strRef>
          </c:cat>
          <c:val>
            <c:numRef>
              <c:f>'Ark1'!$F$2:$F$8</c:f>
              <c:numCache>
                <c:formatCode>0</c:formatCode>
                <c:ptCount val="7"/>
                <c:pt idx="0" formatCode="General">
                  <c:v>54</c:v>
                </c:pt>
                <c:pt idx="1">
                  <c:v>50</c:v>
                </c:pt>
                <c:pt idx="2">
                  <c:v>54</c:v>
                </c:pt>
                <c:pt idx="3">
                  <c:v>62</c:v>
                </c:pt>
                <c:pt idx="4">
                  <c:v>56</c:v>
                </c:pt>
                <c:pt idx="5">
                  <c:v>49</c:v>
                </c:pt>
                <c:pt idx="6">
                  <c:v>53</c:v>
                </c:pt>
              </c:numCache>
            </c:numRef>
          </c:val>
        </c:ser>
        <c:ser>
          <c:idx val="5"/>
          <c:order val="5"/>
          <c:tx>
            <c:strRef>
              <c:f>'Ark1'!$G$1</c:f>
              <c:strCache>
                <c:ptCount val="1"/>
                <c:pt idx="0">
                  <c:v>Q4 2016</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nb-NO"/>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6350" cap="flat" cmpd="sng" algn="ctr">
                      <a:solidFill>
                        <a:schemeClr val="tx1"/>
                      </a:solidFill>
                      <a:prstDash val="solid"/>
                      <a:round/>
                    </a:ln>
                    <a:effectLst/>
                  </c:spPr>
                </c15:leaderLines>
              </c:ext>
            </c:extLst>
          </c:dLbls>
          <c:cat>
            <c:strRef>
              <c:f>'Ark1'!$A$2:$A$8</c:f>
              <c:strCache>
                <c:ptCount val="7"/>
                <c:pt idx="0">
                  <c:v>Hovedindeks*</c:v>
                </c:pt>
                <c:pt idx="1">
                  <c:v>Økonomisk utvikling**</c:v>
                </c:pt>
                <c:pt idx="2">
                  <c:v>Ansatte***</c:v>
                </c:pt>
                <c:pt idx="3">
                  <c:v>Omsetning***</c:v>
                </c:pt>
                <c:pt idx="4">
                  <c:v>Lønnsomhet***</c:v>
                </c:pt>
                <c:pt idx="5">
                  <c:v>Investeringer***</c:v>
                </c:pt>
                <c:pt idx="6">
                  <c:v>Ordrereserve***</c:v>
                </c:pt>
              </c:strCache>
            </c:strRef>
          </c:cat>
          <c:val>
            <c:numRef>
              <c:f>'Ark1'!$G$2:$G$8</c:f>
              <c:numCache>
                <c:formatCode>General</c:formatCode>
                <c:ptCount val="7"/>
                <c:pt idx="0">
                  <c:v>54</c:v>
                </c:pt>
                <c:pt idx="1">
                  <c:v>51</c:v>
                </c:pt>
                <c:pt idx="2">
                  <c:v>52</c:v>
                </c:pt>
                <c:pt idx="3">
                  <c:v>61</c:v>
                </c:pt>
                <c:pt idx="4">
                  <c:v>56</c:v>
                </c:pt>
                <c:pt idx="5">
                  <c:v>48</c:v>
                </c:pt>
                <c:pt idx="6">
                  <c:v>55</c:v>
                </c:pt>
              </c:numCache>
            </c:numRef>
          </c:val>
        </c:ser>
        <c:ser>
          <c:idx val="6"/>
          <c:order val="6"/>
          <c:tx>
            <c:strRef>
              <c:f>'Ark1'!$H$1</c:f>
              <c:strCache>
                <c:ptCount val="1"/>
                <c:pt idx="0">
                  <c:v>Q2 2017</c:v>
                </c:pt>
              </c:strCache>
            </c:strRef>
          </c:tx>
          <c:spPr>
            <a:solidFill>
              <a:schemeClr val="accent2">
                <a:tint val="89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nb-NO"/>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6350" cap="flat" cmpd="sng" algn="ctr">
                      <a:solidFill>
                        <a:schemeClr val="tx1"/>
                      </a:solidFill>
                      <a:prstDash val="solid"/>
                      <a:round/>
                    </a:ln>
                    <a:effectLst/>
                  </c:spPr>
                </c15:leaderLines>
              </c:ext>
            </c:extLst>
          </c:dLbls>
          <c:cat>
            <c:strRef>
              <c:f>'Ark1'!$A$2:$A$8</c:f>
              <c:strCache>
                <c:ptCount val="7"/>
                <c:pt idx="0">
                  <c:v>Hovedindeks*</c:v>
                </c:pt>
                <c:pt idx="1">
                  <c:v>Økonomisk utvikling**</c:v>
                </c:pt>
                <c:pt idx="2">
                  <c:v>Ansatte***</c:v>
                </c:pt>
                <c:pt idx="3">
                  <c:v>Omsetning***</c:v>
                </c:pt>
                <c:pt idx="4">
                  <c:v>Lønnsomhet***</c:v>
                </c:pt>
                <c:pt idx="5">
                  <c:v>Investeringer***</c:v>
                </c:pt>
                <c:pt idx="6">
                  <c:v>Ordrereserve***</c:v>
                </c:pt>
              </c:strCache>
            </c:strRef>
          </c:cat>
          <c:val>
            <c:numRef>
              <c:f>'Ark1'!$H$2:$H$8</c:f>
              <c:numCache>
                <c:formatCode>General</c:formatCode>
                <c:ptCount val="7"/>
                <c:pt idx="0">
                  <c:v>59</c:v>
                </c:pt>
                <c:pt idx="1">
                  <c:v>56</c:v>
                </c:pt>
                <c:pt idx="2">
                  <c:v>59</c:v>
                </c:pt>
                <c:pt idx="3">
                  <c:v>68</c:v>
                </c:pt>
                <c:pt idx="4">
                  <c:v>62</c:v>
                </c:pt>
                <c:pt idx="5">
                  <c:v>51</c:v>
                </c:pt>
                <c:pt idx="6">
                  <c:v>61</c:v>
                </c:pt>
              </c:numCache>
            </c:numRef>
          </c:val>
        </c:ser>
        <c:ser>
          <c:idx val="7"/>
          <c:order val="7"/>
          <c:tx>
            <c:strRef>
              <c:f>'Ark1'!$I$1</c:f>
              <c:strCache>
                <c:ptCount val="1"/>
                <c:pt idx="0">
                  <c:v>Q3 2017</c:v>
                </c:pt>
              </c:strCache>
            </c:strRef>
          </c:tx>
          <c:spPr>
            <a:solidFill>
              <a:schemeClr val="accent2">
                <a:tint val="77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nb-NO"/>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6350" cap="flat" cmpd="sng" algn="ctr">
                      <a:solidFill>
                        <a:schemeClr val="tx1"/>
                      </a:solidFill>
                      <a:prstDash val="solid"/>
                      <a:round/>
                    </a:ln>
                    <a:effectLst/>
                  </c:spPr>
                </c15:leaderLines>
              </c:ext>
            </c:extLst>
          </c:dLbls>
          <c:cat>
            <c:strRef>
              <c:f>'Ark1'!$A$2:$A$8</c:f>
              <c:strCache>
                <c:ptCount val="7"/>
                <c:pt idx="0">
                  <c:v>Hovedindeks*</c:v>
                </c:pt>
                <c:pt idx="1">
                  <c:v>Økonomisk utvikling**</c:v>
                </c:pt>
                <c:pt idx="2">
                  <c:v>Ansatte***</c:v>
                </c:pt>
                <c:pt idx="3">
                  <c:v>Omsetning***</c:v>
                </c:pt>
                <c:pt idx="4">
                  <c:v>Lønnsomhet***</c:v>
                </c:pt>
                <c:pt idx="5">
                  <c:v>Investeringer***</c:v>
                </c:pt>
                <c:pt idx="6">
                  <c:v>Ordrereserve***</c:v>
                </c:pt>
              </c:strCache>
            </c:strRef>
          </c:cat>
          <c:val>
            <c:numRef>
              <c:f>'Ark1'!$I$2:$I$8</c:f>
              <c:numCache>
                <c:formatCode>General</c:formatCode>
                <c:ptCount val="7"/>
                <c:pt idx="0">
                  <c:v>60</c:v>
                </c:pt>
                <c:pt idx="1">
                  <c:v>55</c:v>
                </c:pt>
                <c:pt idx="2">
                  <c:v>59</c:v>
                </c:pt>
                <c:pt idx="3">
                  <c:v>69</c:v>
                </c:pt>
                <c:pt idx="4">
                  <c:v>63</c:v>
                </c:pt>
                <c:pt idx="5">
                  <c:v>53</c:v>
                </c:pt>
                <c:pt idx="6">
                  <c:v>60</c:v>
                </c:pt>
              </c:numCache>
            </c:numRef>
          </c:val>
        </c:ser>
        <c:ser>
          <c:idx val="8"/>
          <c:order val="8"/>
          <c:tx>
            <c:strRef>
              <c:f>'Ark1'!$J$1</c:f>
              <c:strCache>
                <c:ptCount val="1"/>
                <c:pt idx="0">
                  <c:v>Q4 2017</c:v>
                </c:pt>
              </c:strCache>
            </c:strRef>
          </c:tx>
          <c:spPr>
            <a:solidFill>
              <a:schemeClr val="tx1">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nb-NO"/>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6350" cap="flat" cmpd="sng" algn="ctr">
                      <a:solidFill>
                        <a:schemeClr val="tx1"/>
                      </a:solidFill>
                      <a:prstDash val="solid"/>
                      <a:round/>
                    </a:ln>
                    <a:effectLst/>
                  </c:spPr>
                </c15:leaderLines>
              </c:ext>
            </c:extLst>
          </c:dLbls>
          <c:cat>
            <c:strRef>
              <c:f>'Ark1'!$A$2:$A$8</c:f>
              <c:strCache>
                <c:ptCount val="7"/>
                <c:pt idx="0">
                  <c:v>Hovedindeks*</c:v>
                </c:pt>
                <c:pt idx="1">
                  <c:v>Økonomisk utvikling**</c:v>
                </c:pt>
                <c:pt idx="2">
                  <c:v>Ansatte***</c:v>
                </c:pt>
                <c:pt idx="3">
                  <c:v>Omsetning***</c:v>
                </c:pt>
                <c:pt idx="4">
                  <c:v>Lønnsomhet***</c:v>
                </c:pt>
                <c:pt idx="5">
                  <c:v>Investeringer***</c:v>
                </c:pt>
                <c:pt idx="6">
                  <c:v>Ordrereserve***</c:v>
                </c:pt>
              </c:strCache>
            </c:strRef>
          </c:cat>
          <c:val>
            <c:numRef>
              <c:f>'Ark1'!$J$2:$J$8</c:f>
              <c:numCache>
                <c:formatCode>General</c:formatCode>
                <c:ptCount val="7"/>
                <c:pt idx="0">
                  <c:v>61</c:v>
                </c:pt>
                <c:pt idx="1">
                  <c:v>59</c:v>
                </c:pt>
                <c:pt idx="2">
                  <c:v>59</c:v>
                </c:pt>
                <c:pt idx="3">
                  <c:v>71</c:v>
                </c:pt>
                <c:pt idx="4">
                  <c:v>63</c:v>
                </c:pt>
                <c:pt idx="5">
                  <c:v>54</c:v>
                </c:pt>
                <c:pt idx="6">
                  <c:v>61</c:v>
                </c:pt>
              </c:numCache>
            </c:numRef>
          </c:val>
        </c:ser>
        <c:ser>
          <c:idx val="9"/>
          <c:order val="9"/>
          <c:tx>
            <c:strRef>
              <c:f>'Ark1'!$K$1</c:f>
              <c:strCache>
                <c:ptCount val="1"/>
                <c:pt idx="0">
                  <c:v>Q2 2018</c:v>
                </c:pt>
              </c:strCache>
            </c:strRef>
          </c:tx>
          <c:spPr>
            <a:solidFill>
              <a:srgbClr val="005AA4">
                <a:lumMod val="40000"/>
                <a:lumOff val="60000"/>
              </a:srgbClr>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nb-NO"/>
                </a:p>
              </c:txPr>
              <c:dLblPos val="inEnd"/>
              <c:showLegendKey val="0"/>
              <c:showVal val="1"/>
              <c:showCatName val="0"/>
              <c:showSerName val="0"/>
              <c:showPercent val="0"/>
              <c:showBubbleSize val="0"/>
            </c:dLbl>
            <c:dLbl>
              <c:idx val="1"/>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nb-NO"/>
                </a:p>
              </c:txPr>
              <c:dLblPos val="inEnd"/>
              <c:showLegendKey val="0"/>
              <c:showVal val="1"/>
              <c:showCatName val="0"/>
              <c:showSerName val="0"/>
              <c:showPercent val="0"/>
              <c:showBubbleSize val="0"/>
            </c:dLbl>
            <c:dLbl>
              <c:idx val="2"/>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nb-NO"/>
                </a:p>
              </c:txPr>
              <c:dLblPos val="inEnd"/>
              <c:showLegendKey val="0"/>
              <c:showVal val="1"/>
              <c:showCatName val="0"/>
              <c:showSerName val="0"/>
              <c:showPercent val="0"/>
              <c:showBubbleSize val="0"/>
            </c:dLbl>
            <c:dLbl>
              <c:idx val="3"/>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nb-NO"/>
                </a:p>
              </c:txPr>
              <c:dLblPos val="inEnd"/>
              <c:showLegendKey val="0"/>
              <c:showVal val="1"/>
              <c:showCatName val="0"/>
              <c:showSerName val="0"/>
              <c:showPercent val="0"/>
              <c:showBubbleSize val="0"/>
            </c:dLbl>
            <c:dLbl>
              <c:idx val="4"/>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nb-NO"/>
                </a:p>
              </c:txPr>
              <c:dLblPos val="inEnd"/>
              <c:showLegendKey val="0"/>
              <c:showVal val="1"/>
              <c:showCatName val="0"/>
              <c:showSerName val="0"/>
              <c:showPercent val="0"/>
              <c:showBubbleSize val="0"/>
            </c:dLbl>
            <c:dLbl>
              <c:idx val="5"/>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nb-NO"/>
                </a:p>
              </c:txPr>
              <c:dLblPos val="inEnd"/>
              <c:showLegendKey val="0"/>
              <c:showVal val="1"/>
              <c:showCatName val="0"/>
              <c:showSerName val="0"/>
              <c:showPercent val="0"/>
              <c:showBubbleSize val="0"/>
            </c:dLbl>
            <c:dLbl>
              <c:idx val="6"/>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nb-NO"/>
                </a:p>
              </c:txPr>
              <c:dLblPos val="inEnd"/>
              <c:showLegendKey val="0"/>
              <c:showVal val="1"/>
              <c:showCatName val="0"/>
              <c:showSerName val="0"/>
              <c:showPercent val="0"/>
              <c:showBubbleSize val="0"/>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nb-NO"/>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'Ark1'!$A$2:$A$8</c:f>
              <c:strCache>
                <c:ptCount val="7"/>
                <c:pt idx="0">
                  <c:v>Hovedindeks*</c:v>
                </c:pt>
                <c:pt idx="1">
                  <c:v>Økonomisk utvikling**</c:v>
                </c:pt>
                <c:pt idx="2">
                  <c:v>Ansatte***</c:v>
                </c:pt>
                <c:pt idx="3">
                  <c:v>Omsetning***</c:v>
                </c:pt>
                <c:pt idx="4">
                  <c:v>Lønnsomhet***</c:v>
                </c:pt>
                <c:pt idx="5">
                  <c:v>Investeringer***</c:v>
                </c:pt>
                <c:pt idx="6">
                  <c:v>Ordrereserve***</c:v>
                </c:pt>
              </c:strCache>
            </c:strRef>
          </c:cat>
          <c:val>
            <c:numRef>
              <c:f>'Ark1'!$K$2:$K$8</c:f>
              <c:numCache>
                <c:formatCode>0</c:formatCode>
                <c:ptCount val="7"/>
                <c:pt idx="0">
                  <c:v>62</c:v>
                </c:pt>
                <c:pt idx="1">
                  <c:v>59.01</c:v>
                </c:pt>
                <c:pt idx="2">
                  <c:v>61.18</c:v>
                </c:pt>
                <c:pt idx="3">
                  <c:v>71.3</c:v>
                </c:pt>
                <c:pt idx="4">
                  <c:v>62.71</c:v>
                </c:pt>
                <c:pt idx="5">
                  <c:v>56.15</c:v>
                </c:pt>
                <c:pt idx="6">
                  <c:v>61.67</c:v>
                </c:pt>
              </c:numCache>
            </c:numRef>
          </c:val>
        </c:ser>
        <c:ser>
          <c:idx val="10"/>
          <c:order val="10"/>
          <c:tx>
            <c:strRef>
              <c:f>'Ark1'!$L$1</c:f>
              <c:strCache>
                <c:ptCount val="1"/>
                <c:pt idx="0">
                  <c:v>Q3 2018</c:v>
                </c:pt>
              </c:strCache>
            </c:strRef>
          </c:tx>
          <c:spPr>
            <a:solidFill>
              <a:srgbClr val="C9409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nb-NO"/>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6350" cap="flat" cmpd="sng" algn="ctr">
                      <a:solidFill>
                        <a:schemeClr val="tx1"/>
                      </a:solidFill>
                      <a:prstDash val="solid"/>
                      <a:round/>
                    </a:ln>
                    <a:effectLst/>
                  </c:spPr>
                </c15:leaderLines>
              </c:ext>
            </c:extLst>
          </c:dLbls>
          <c:cat>
            <c:strRef>
              <c:f>'Ark1'!$A$2:$A$8</c:f>
              <c:strCache>
                <c:ptCount val="7"/>
                <c:pt idx="0">
                  <c:v>Hovedindeks*</c:v>
                </c:pt>
                <c:pt idx="1">
                  <c:v>Økonomisk utvikling**</c:v>
                </c:pt>
                <c:pt idx="2">
                  <c:v>Ansatte***</c:v>
                </c:pt>
                <c:pt idx="3">
                  <c:v>Omsetning***</c:v>
                </c:pt>
                <c:pt idx="4">
                  <c:v>Lønnsomhet***</c:v>
                </c:pt>
                <c:pt idx="5">
                  <c:v>Investeringer***</c:v>
                </c:pt>
                <c:pt idx="6">
                  <c:v>Ordrereserve***</c:v>
                </c:pt>
              </c:strCache>
            </c:strRef>
          </c:cat>
          <c:val>
            <c:numRef>
              <c:f>'Ark1'!$L$2:$L$8</c:f>
              <c:numCache>
                <c:formatCode>0</c:formatCode>
                <c:ptCount val="7"/>
                <c:pt idx="0">
                  <c:v>63</c:v>
                </c:pt>
                <c:pt idx="1">
                  <c:v>64</c:v>
                </c:pt>
                <c:pt idx="2">
                  <c:v>61</c:v>
                </c:pt>
                <c:pt idx="3">
                  <c:v>72</c:v>
                </c:pt>
                <c:pt idx="4">
                  <c:v>64</c:v>
                </c:pt>
                <c:pt idx="5">
                  <c:v>55</c:v>
                </c:pt>
                <c:pt idx="6">
                  <c:v>62</c:v>
                </c:pt>
              </c:numCache>
            </c:numRef>
          </c:val>
        </c:ser>
        <c:dLbls>
          <c:dLblPos val="inEnd"/>
          <c:showLegendKey val="0"/>
          <c:showVal val="1"/>
          <c:showCatName val="0"/>
          <c:showSerName val="0"/>
          <c:showPercent val="0"/>
          <c:showBubbleSize val="0"/>
        </c:dLbls>
        <c:gapWidth val="100"/>
        <c:axId val="744761904"/>
        <c:axId val="744763080"/>
      </c:barChart>
      <c:catAx>
        <c:axId val="744761904"/>
        <c:scaling>
          <c:orientation val="minMax"/>
        </c:scaling>
        <c:delete val="0"/>
        <c:axPos val="b"/>
        <c:numFmt formatCode="General" sourceLinked="0"/>
        <c:majorTickMark val="none"/>
        <c:minorTickMark val="none"/>
        <c:tickLblPos val="low"/>
        <c:spPr>
          <a:noFill/>
          <a:ln w="15875" cap="flat" cmpd="sng" algn="ctr">
            <a:solidFill>
              <a:srgbClr val="494949"/>
            </a:solidFill>
            <a:prstDash val="solid"/>
            <a:round/>
          </a:ln>
          <a:effectLst/>
        </c:spPr>
        <c:txPr>
          <a:bodyPr rot="-60000000" spcFirstLastPara="1" vertOverflow="ellipsis" vert="horz" wrap="square" anchor="ctr" anchorCtr="0"/>
          <a:lstStyle/>
          <a:p>
            <a:pPr>
              <a:defRPr sz="1200" b="0" i="0" u="none" strike="noStrike" kern="1200" cap="all" baseline="0">
                <a:solidFill>
                  <a:srgbClr val="494949"/>
                </a:solidFill>
                <a:latin typeface="+mn-lt"/>
                <a:ea typeface="+mn-ea"/>
                <a:cs typeface="+mn-cs"/>
              </a:defRPr>
            </a:pPr>
            <a:endParaRPr lang="nb-NO"/>
          </a:p>
        </c:txPr>
        <c:crossAx val="744763080"/>
        <c:crosses val="autoZero"/>
        <c:auto val="1"/>
        <c:lblAlgn val="ctr"/>
        <c:lblOffset val="100"/>
        <c:noMultiLvlLbl val="0"/>
      </c:catAx>
      <c:valAx>
        <c:axId val="744763080"/>
        <c:scaling>
          <c:orientation val="minMax"/>
          <c:max val="75"/>
          <c:min val="0"/>
        </c:scaling>
        <c:delete val="0"/>
        <c:axPos val="l"/>
        <c:majorGridlines>
          <c:spPr>
            <a:ln w="9525" cap="flat" cmpd="sng" algn="ctr">
              <a:solidFill>
                <a:srgbClr val="86A17F">
                  <a:alpha val="50000"/>
                </a:srgbClr>
              </a:solidFill>
              <a:prstDash val="solid"/>
              <a:round/>
            </a:ln>
            <a:effectLst/>
          </c:spPr>
        </c:majorGridlines>
        <c:numFmt formatCode="General" sourceLinked="1"/>
        <c:majorTickMark val="out"/>
        <c:minorTickMark val="none"/>
        <c:tickLblPos val="nextTo"/>
        <c:spPr>
          <a:noFill/>
          <a:ln w="6350" cap="flat" cmpd="sng" algn="ctr">
            <a:noFill/>
            <a:prstDash val="solid"/>
            <a:round/>
          </a:ln>
          <a:effectLst/>
        </c:spPr>
        <c:txPr>
          <a:bodyPr rot="-60000000" spcFirstLastPara="1" vertOverflow="ellipsis" vert="horz" wrap="square" anchor="ctr" anchorCtr="1"/>
          <a:lstStyle/>
          <a:p>
            <a:pPr>
              <a:defRPr sz="1200" b="0" i="0" u="none" strike="noStrike" kern="1200" baseline="0">
                <a:solidFill>
                  <a:srgbClr val="494949"/>
                </a:solidFill>
                <a:latin typeface="+mn-lt"/>
                <a:ea typeface="+mn-ea"/>
                <a:cs typeface="+mn-cs"/>
              </a:defRPr>
            </a:pPr>
            <a:endParaRPr lang="nb-NO"/>
          </a:p>
        </c:txPr>
        <c:crossAx val="744761904"/>
        <c:crosses val="autoZero"/>
        <c:crossBetween val="between"/>
      </c:valAx>
      <c:spPr>
        <a:noFill/>
        <a:ln>
          <a:noFill/>
        </a:ln>
        <a:effectLst/>
      </c:spPr>
    </c:plotArea>
    <c:legend>
      <c:legendPos val="b"/>
      <c:layout>
        <c:manualLayout>
          <c:xMode val="edge"/>
          <c:yMode val="edge"/>
          <c:x val="0.34143304477353642"/>
          <c:y val="0.13668904485326791"/>
          <c:w val="0.65856695522646358"/>
          <c:h val="4.8524243607524199E-2"/>
        </c:manualLayout>
      </c:layout>
      <c:overlay val="0"/>
      <c:spPr>
        <a:noFill/>
        <a:ln>
          <a:noFill/>
        </a:ln>
        <a:effectLst/>
      </c:spPr>
      <c:txPr>
        <a:bodyPr rot="0" spcFirstLastPara="1" vertOverflow="ellipsis" vert="horz" wrap="square" anchor="ctr" anchorCtr="1"/>
        <a:lstStyle/>
        <a:p>
          <a:pPr>
            <a:defRPr sz="1100" b="0" i="0" u="none" strike="noStrike" kern="1200" baseline="0">
              <a:solidFill>
                <a:srgbClr val="494949"/>
              </a:solidFill>
              <a:latin typeface="+mn-lt"/>
              <a:ea typeface="+mn-ea"/>
              <a:cs typeface="+mn-cs"/>
            </a:defRPr>
          </a:pPr>
          <a:endParaRPr lang="nb-NO"/>
        </a:p>
      </c:txPr>
    </c:legend>
    <c:plotVisOnly val="1"/>
    <c:dispBlanksAs val="gap"/>
    <c:showDLblsOverMax val="0"/>
  </c:chart>
  <c:spPr>
    <a:noFill/>
    <a:ln w="9525" cap="flat" cmpd="sng" algn="ctr">
      <a:noFill/>
      <a:prstDash val="solid"/>
      <a:round/>
    </a:ln>
    <a:effectLst/>
  </c:spPr>
  <c:txPr>
    <a:bodyPr/>
    <a:lstStyle/>
    <a:p>
      <a:pPr>
        <a:defRPr/>
      </a:pPr>
      <a:endParaRPr lang="nb-NO"/>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c:date1904 val="0"/>
  <c:lang val="nb-NO"/>
  <c:roundedCorners val="0"/>
  <mc:AlternateContent xmlns:mc="http://schemas.openxmlformats.org/markup-compatibility/2006">
    <mc:Choice xmlns:c14="http://schemas.microsoft.com/office/drawing/2007/8/2/chart" Requires="c14">
      <c14:style val="104"/>
    </mc:Choice>
    <mc:Fallback>
      <c:style val="4"/>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200" b="1" i="0" u="none" strike="noStrike" kern="1200" baseline="0">
                <a:solidFill>
                  <a:srgbClr val="494949"/>
                </a:solidFill>
                <a:latin typeface="+mn-lt"/>
                <a:ea typeface="+mn-ea"/>
                <a:cs typeface="+mn-cs"/>
              </a:defRPr>
            </a:pPr>
            <a:r>
              <a:rPr lang="nb-NO" sz="1600" b="0" dirty="0"/>
              <a:t>Andel bedrifter (i % som venter oppgang)</a:t>
            </a:r>
          </a:p>
        </c:rich>
      </c:tx>
      <c:layout>
        <c:manualLayout>
          <c:xMode val="edge"/>
          <c:yMode val="edge"/>
          <c:x val="2.945556100861673E-2"/>
          <c:y val="2.9046825484202871E-2"/>
        </c:manualLayout>
      </c:layout>
      <c:overlay val="0"/>
      <c:spPr>
        <a:noFill/>
        <a:ln>
          <a:noFill/>
        </a:ln>
        <a:effectLst/>
      </c:spPr>
      <c:txPr>
        <a:bodyPr rot="0" spcFirstLastPara="1" vertOverflow="ellipsis" vert="horz" wrap="square" anchor="ctr" anchorCtr="1"/>
        <a:lstStyle/>
        <a:p>
          <a:pPr>
            <a:defRPr sz="2200" b="1" i="0" u="none" strike="noStrike" kern="1200" baseline="0">
              <a:solidFill>
                <a:srgbClr val="494949"/>
              </a:solidFill>
              <a:latin typeface="+mn-lt"/>
              <a:ea typeface="+mn-ea"/>
              <a:cs typeface="+mn-cs"/>
            </a:defRPr>
          </a:pPr>
          <a:endParaRPr lang="nb-NO"/>
        </a:p>
      </c:txPr>
    </c:title>
    <c:autoTitleDeleted val="0"/>
    <c:plotArea>
      <c:layout>
        <c:manualLayout>
          <c:layoutTarget val="inner"/>
          <c:xMode val="edge"/>
          <c:yMode val="edge"/>
          <c:x val="4.8261014412774549E-2"/>
          <c:y val="0.20128328709053739"/>
          <c:w val="0.91251544859163525"/>
          <c:h val="0.62621352686926901"/>
        </c:manualLayout>
      </c:layout>
      <c:barChart>
        <c:barDir val="col"/>
        <c:grouping val="clustered"/>
        <c:varyColors val="0"/>
        <c:ser>
          <c:idx val="0"/>
          <c:order val="0"/>
          <c:tx>
            <c:strRef>
              <c:f>'Ark1'!$B$1</c:f>
              <c:strCache>
                <c:ptCount val="1"/>
                <c:pt idx="0">
                  <c:v>Q4 2014</c:v>
                </c:pt>
              </c:strCache>
            </c:strRef>
          </c:tx>
          <c:spPr>
            <a:solidFill>
              <a:schemeClr val="accent2">
                <a:shade val="41000"/>
              </a:schemeClr>
            </a:solidFill>
            <a:ln>
              <a:noFill/>
            </a:ln>
            <a:effectLst/>
            <a:scene3d>
              <a:camera prst="orthographicFront"/>
              <a:lightRig rig="threePt" dir="t"/>
            </a:scene3d>
            <a:sp3d>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nb-NO"/>
              </a:p>
            </c:txPr>
            <c:dLblPos val="inEnd"/>
            <c:showLegendKey val="0"/>
            <c:showVal val="1"/>
            <c:showCatName val="0"/>
            <c:showSerName val="0"/>
            <c:showPercent val="0"/>
            <c:showBubbleSize val="0"/>
            <c:separator> </c:separator>
            <c:showLeaderLines val="0"/>
            <c:extLst>
              <c:ext xmlns:c15="http://schemas.microsoft.com/office/drawing/2012/chart" uri="{CE6537A1-D6FC-4f65-9D91-7224C49458BB}">
                <c15:layout/>
                <c15:showLeaderLines val="1"/>
                <c15:leaderLines>
                  <c:spPr>
                    <a:ln w="9525" cap="flat" cmpd="sng" algn="ctr">
                      <a:solidFill>
                        <a:schemeClr val="dk1">
                          <a:lumMod val="50000"/>
                          <a:lumOff val="50000"/>
                        </a:schemeClr>
                      </a:solidFill>
                      <a:prstDash val="solid"/>
                      <a:round/>
                    </a:ln>
                    <a:effectLst/>
                  </c:spPr>
                </c15:leaderLines>
              </c:ext>
            </c:extLst>
          </c:dLbls>
          <c:cat>
            <c:strRef>
              <c:f>'Ark1'!$A$2:$A$8</c:f>
              <c:strCache>
                <c:ptCount val="7"/>
                <c:pt idx="0">
                  <c:v>Hovedindeks*</c:v>
                </c:pt>
                <c:pt idx="1">
                  <c:v>Økonomisk utvikling**</c:v>
                </c:pt>
                <c:pt idx="2">
                  <c:v>Ansatte***</c:v>
                </c:pt>
                <c:pt idx="3">
                  <c:v>Omsetning***</c:v>
                </c:pt>
                <c:pt idx="4">
                  <c:v>Lønnsomhet***</c:v>
                </c:pt>
                <c:pt idx="5">
                  <c:v>Investeringer***</c:v>
                </c:pt>
                <c:pt idx="6">
                  <c:v>Ordrereserve***</c:v>
                </c:pt>
              </c:strCache>
            </c:strRef>
          </c:cat>
          <c:val>
            <c:numRef>
              <c:f>'Ark1'!$B$2:$B$8</c:f>
              <c:numCache>
                <c:formatCode>General</c:formatCode>
                <c:ptCount val="7"/>
                <c:pt idx="0">
                  <c:v>56</c:v>
                </c:pt>
                <c:pt idx="1">
                  <c:v>57</c:v>
                </c:pt>
                <c:pt idx="2">
                  <c:v>53</c:v>
                </c:pt>
                <c:pt idx="3">
                  <c:v>65</c:v>
                </c:pt>
                <c:pt idx="4">
                  <c:v>59</c:v>
                </c:pt>
                <c:pt idx="5">
                  <c:v>48</c:v>
                </c:pt>
                <c:pt idx="6">
                  <c:v>55</c:v>
                </c:pt>
              </c:numCache>
            </c:numRef>
          </c:val>
        </c:ser>
        <c:ser>
          <c:idx val="1"/>
          <c:order val="1"/>
          <c:tx>
            <c:strRef>
              <c:f>'Ark1'!$C$1</c:f>
              <c:strCache>
                <c:ptCount val="1"/>
                <c:pt idx="0">
                  <c:v>Q3 2015</c:v>
                </c:pt>
              </c:strCache>
            </c:strRef>
          </c:tx>
          <c:spPr>
            <a:solidFill>
              <a:schemeClr val="accent2">
                <a:shade val="53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nb-NO"/>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dk1">
                          <a:lumMod val="50000"/>
                          <a:lumOff val="50000"/>
                        </a:schemeClr>
                      </a:solidFill>
                      <a:prstDash val="solid"/>
                      <a:round/>
                    </a:ln>
                    <a:effectLst/>
                  </c:spPr>
                </c15:leaderLines>
              </c:ext>
            </c:extLst>
          </c:dLbls>
          <c:cat>
            <c:strRef>
              <c:f>'Ark1'!$A$2:$A$8</c:f>
              <c:strCache>
                <c:ptCount val="7"/>
                <c:pt idx="0">
                  <c:v>Hovedindeks*</c:v>
                </c:pt>
                <c:pt idx="1">
                  <c:v>Økonomisk utvikling**</c:v>
                </c:pt>
                <c:pt idx="2">
                  <c:v>Ansatte***</c:v>
                </c:pt>
                <c:pt idx="3">
                  <c:v>Omsetning***</c:v>
                </c:pt>
                <c:pt idx="4">
                  <c:v>Lønnsomhet***</c:v>
                </c:pt>
                <c:pt idx="5">
                  <c:v>Investeringer***</c:v>
                </c:pt>
                <c:pt idx="6">
                  <c:v>Ordrereserve***</c:v>
                </c:pt>
              </c:strCache>
            </c:strRef>
          </c:cat>
          <c:val>
            <c:numRef>
              <c:f>'Ark1'!$C$2:$C$8</c:f>
              <c:numCache>
                <c:formatCode>General</c:formatCode>
                <c:ptCount val="7"/>
                <c:pt idx="0">
                  <c:v>49</c:v>
                </c:pt>
                <c:pt idx="1">
                  <c:v>50</c:v>
                </c:pt>
                <c:pt idx="2">
                  <c:v>52</c:v>
                </c:pt>
                <c:pt idx="3">
                  <c:v>58</c:v>
                </c:pt>
                <c:pt idx="4">
                  <c:v>47</c:v>
                </c:pt>
                <c:pt idx="5">
                  <c:v>43</c:v>
                </c:pt>
                <c:pt idx="6">
                  <c:v>47</c:v>
                </c:pt>
              </c:numCache>
            </c:numRef>
          </c:val>
        </c:ser>
        <c:ser>
          <c:idx val="2"/>
          <c:order val="2"/>
          <c:tx>
            <c:strRef>
              <c:f>'Ark1'!$D$1</c:f>
              <c:strCache>
                <c:ptCount val="1"/>
                <c:pt idx="0">
                  <c:v>Q4 2015</c:v>
                </c:pt>
              </c:strCache>
            </c:strRef>
          </c:tx>
          <c:spPr>
            <a:solidFill>
              <a:schemeClr val="accent2">
                <a:shade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nb-NO"/>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dk1">
                          <a:lumMod val="50000"/>
                          <a:lumOff val="50000"/>
                        </a:schemeClr>
                      </a:solidFill>
                      <a:prstDash val="solid"/>
                      <a:round/>
                    </a:ln>
                    <a:effectLst/>
                  </c:spPr>
                </c15:leaderLines>
              </c:ext>
            </c:extLst>
          </c:dLbls>
          <c:cat>
            <c:strRef>
              <c:f>'Ark1'!$A$2:$A$8</c:f>
              <c:strCache>
                <c:ptCount val="7"/>
                <c:pt idx="0">
                  <c:v>Hovedindeks*</c:v>
                </c:pt>
                <c:pt idx="1">
                  <c:v>Økonomisk utvikling**</c:v>
                </c:pt>
                <c:pt idx="2">
                  <c:v>Ansatte***</c:v>
                </c:pt>
                <c:pt idx="3">
                  <c:v>Omsetning***</c:v>
                </c:pt>
                <c:pt idx="4">
                  <c:v>Lønnsomhet***</c:v>
                </c:pt>
                <c:pt idx="5">
                  <c:v>Investeringer***</c:v>
                </c:pt>
                <c:pt idx="6">
                  <c:v>Ordrereserve***</c:v>
                </c:pt>
              </c:strCache>
            </c:strRef>
          </c:cat>
          <c:val>
            <c:numRef>
              <c:f>'Ark1'!$D$2:$D$8</c:f>
              <c:numCache>
                <c:formatCode>General</c:formatCode>
                <c:ptCount val="7"/>
                <c:pt idx="0">
                  <c:v>47</c:v>
                </c:pt>
                <c:pt idx="1">
                  <c:v>43</c:v>
                </c:pt>
                <c:pt idx="2">
                  <c:v>47</c:v>
                </c:pt>
                <c:pt idx="3">
                  <c:v>55</c:v>
                </c:pt>
                <c:pt idx="4">
                  <c:v>46</c:v>
                </c:pt>
                <c:pt idx="5">
                  <c:v>43</c:v>
                </c:pt>
                <c:pt idx="6">
                  <c:v>46</c:v>
                </c:pt>
              </c:numCache>
            </c:numRef>
          </c:val>
        </c:ser>
        <c:ser>
          <c:idx val="3"/>
          <c:order val="3"/>
          <c:tx>
            <c:strRef>
              <c:f>'Ark1'!$E$1</c:f>
              <c:strCache>
                <c:ptCount val="1"/>
                <c:pt idx="0">
                  <c:v>Q1 2016</c:v>
                </c:pt>
              </c:strCache>
            </c:strRef>
          </c:tx>
          <c:spPr>
            <a:solidFill>
              <a:schemeClr val="accent2">
                <a:shade val="76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nb-NO"/>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dk1">
                          <a:lumMod val="50000"/>
                          <a:lumOff val="50000"/>
                        </a:schemeClr>
                      </a:solidFill>
                      <a:prstDash val="solid"/>
                      <a:round/>
                    </a:ln>
                    <a:effectLst/>
                  </c:spPr>
                </c15:leaderLines>
              </c:ext>
            </c:extLst>
          </c:dLbls>
          <c:cat>
            <c:strRef>
              <c:f>'Ark1'!$A$2:$A$8</c:f>
              <c:strCache>
                <c:ptCount val="7"/>
                <c:pt idx="0">
                  <c:v>Hovedindeks*</c:v>
                </c:pt>
                <c:pt idx="1">
                  <c:v>Økonomisk utvikling**</c:v>
                </c:pt>
                <c:pt idx="2">
                  <c:v>Ansatte***</c:v>
                </c:pt>
                <c:pt idx="3">
                  <c:v>Omsetning***</c:v>
                </c:pt>
                <c:pt idx="4">
                  <c:v>Lønnsomhet***</c:v>
                </c:pt>
                <c:pt idx="5">
                  <c:v>Investeringer***</c:v>
                </c:pt>
                <c:pt idx="6">
                  <c:v>Ordrereserve***</c:v>
                </c:pt>
              </c:strCache>
            </c:strRef>
          </c:cat>
          <c:val>
            <c:numRef>
              <c:f>'Ark1'!$E$2:$E$8</c:f>
              <c:numCache>
                <c:formatCode>General</c:formatCode>
                <c:ptCount val="7"/>
                <c:pt idx="0">
                  <c:v>48</c:v>
                </c:pt>
                <c:pt idx="1">
                  <c:v>47</c:v>
                </c:pt>
                <c:pt idx="2">
                  <c:v>47</c:v>
                </c:pt>
                <c:pt idx="3">
                  <c:v>54</c:v>
                </c:pt>
                <c:pt idx="4">
                  <c:v>47</c:v>
                </c:pt>
                <c:pt idx="5">
                  <c:v>43</c:v>
                </c:pt>
                <c:pt idx="6">
                  <c:v>47</c:v>
                </c:pt>
              </c:numCache>
            </c:numRef>
          </c:val>
        </c:ser>
        <c:ser>
          <c:idx val="4"/>
          <c:order val="4"/>
          <c:tx>
            <c:strRef>
              <c:f>'Ark1'!$F$1</c:f>
              <c:strCache>
                <c:ptCount val="1"/>
                <c:pt idx="0">
                  <c:v>Q3 2016</c:v>
                </c:pt>
              </c:strCache>
            </c:strRef>
          </c:tx>
          <c:spPr>
            <a:solidFill>
              <a:schemeClr val="accent2">
                <a:shade val="88000"/>
              </a:schemeClr>
            </a:solidFill>
            <a:ln>
              <a:noFill/>
            </a:ln>
            <a:effectLst/>
          </c:spPr>
          <c:invertIfNegative val="0"/>
          <c:dLbls>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nb-NO"/>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'Ark1'!$A$2:$A$8</c:f>
              <c:strCache>
                <c:ptCount val="7"/>
                <c:pt idx="0">
                  <c:v>Hovedindeks*</c:v>
                </c:pt>
                <c:pt idx="1">
                  <c:v>Økonomisk utvikling**</c:v>
                </c:pt>
                <c:pt idx="2">
                  <c:v>Ansatte***</c:v>
                </c:pt>
                <c:pt idx="3">
                  <c:v>Omsetning***</c:v>
                </c:pt>
                <c:pt idx="4">
                  <c:v>Lønnsomhet***</c:v>
                </c:pt>
                <c:pt idx="5">
                  <c:v>Investeringer***</c:v>
                </c:pt>
                <c:pt idx="6">
                  <c:v>Ordrereserve***</c:v>
                </c:pt>
              </c:strCache>
            </c:strRef>
          </c:cat>
          <c:val>
            <c:numRef>
              <c:f>'Ark1'!$F$2:$F$8</c:f>
              <c:numCache>
                <c:formatCode>0</c:formatCode>
                <c:ptCount val="7"/>
                <c:pt idx="0" formatCode="General">
                  <c:v>54</c:v>
                </c:pt>
                <c:pt idx="1">
                  <c:v>50</c:v>
                </c:pt>
                <c:pt idx="2">
                  <c:v>54</c:v>
                </c:pt>
                <c:pt idx="3">
                  <c:v>62</c:v>
                </c:pt>
                <c:pt idx="4">
                  <c:v>56</c:v>
                </c:pt>
                <c:pt idx="5">
                  <c:v>49</c:v>
                </c:pt>
                <c:pt idx="6">
                  <c:v>53</c:v>
                </c:pt>
              </c:numCache>
            </c:numRef>
          </c:val>
        </c:ser>
        <c:ser>
          <c:idx val="5"/>
          <c:order val="5"/>
          <c:tx>
            <c:strRef>
              <c:f>'Ark1'!$G$1</c:f>
              <c:strCache>
                <c:ptCount val="1"/>
                <c:pt idx="0">
                  <c:v>Q4 2016</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nb-NO"/>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6350" cap="flat" cmpd="sng" algn="ctr">
                      <a:solidFill>
                        <a:schemeClr val="tx1"/>
                      </a:solidFill>
                      <a:prstDash val="solid"/>
                      <a:round/>
                    </a:ln>
                    <a:effectLst/>
                  </c:spPr>
                </c15:leaderLines>
              </c:ext>
            </c:extLst>
          </c:dLbls>
          <c:cat>
            <c:strRef>
              <c:f>'Ark1'!$A$2:$A$8</c:f>
              <c:strCache>
                <c:ptCount val="7"/>
                <c:pt idx="0">
                  <c:v>Hovedindeks*</c:v>
                </c:pt>
                <c:pt idx="1">
                  <c:v>Økonomisk utvikling**</c:v>
                </c:pt>
                <c:pt idx="2">
                  <c:v>Ansatte***</c:v>
                </c:pt>
                <c:pt idx="3">
                  <c:v>Omsetning***</c:v>
                </c:pt>
                <c:pt idx="4">
                  <c:v>Lønnsomhet***</c:v>
                </c:pt>
                <c:pt idx="5">
                  <c:v>Investeringer***</c:v>
                </c:pt>
                <c:pt idx="6">
                  <c:v>Ordrereserve***</c:v>
                </c:pt>
              </c:strCache>
            </c:strRef>
          </c:cat>
          <c:val>
            <c:numRef>
              <c:f>'Ark1'!$G$2:$G$8</c:f>
              <c:numCache>
                <c:formatCode>General</c:formatCode>
                <c:ptCount val="7"/>
                <c:pt idx="0">
                  <c:v>54</c:v>
                </c:pt>
                <c:pt idx="1">
                  <c:v>51</c:v>
                </c:pt>
                <c:pt idx="2">
                  <c:v>52</c:v>
                </c:pt>
                <c:pt idx="3">
                  <c:v>61</c:v>
                </c:pt>
                <c:pt idx="4">
                  <c:v>56</c:v>
                </c:pt>
                <c:pt idx="5">
                  <c:v>48</c:v>
                </c:pt>
                <c:pt idx="6">
                  <c:v>55</c:v>
                </c:pt>
              </c:numCache>
            </c:numRef>
          </c:val>
        </c:ser>
        <c:ser>
          <c:idx val="6"/>
          <c:order val="6"/>
          <c:tx>
            <c:strRef>
              <c:f>'Ark1'!$H$1</c:f>
              <c:strCache>
                <c:ptCount val="1"/>
                <c:pt idx="0">
                  <c:v>Q2 2017</c:v>
                </c:pt>
              </c:strCache>
            </c:strRef>
          </c:tx>
          <c:spPr>
            <a:solidFill>
              <a:schemeClr val="accent2">
                <a:tint val="89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nb-NO"/>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6350" cap="flat" cmpd="sng" algn="ctr">
                      <a:solidFill>
                        <a:schemeClr val="tx1"/>
                      </a:solidFill>
                      <a:prstDash val="solid"/>
                      <a:round/>
                    </a:ln>
                    <a:effectLst/>
                  </c:spPr>
                </c15:leaderLines>
              </c:ext>
            </c:extLst>
          </c:dLbls>
          <c:cat>
            <c:strRef>
              <c:f>'Ark1'!$A$2:$A$8</c:f>
              <c:strCache>
                <c:ptCount val="7"/>
                <c:pt idx="0">
                  <c:v>Hovedindeks*</c:v>
                </c:pt>
                <c:pt idx="1">
                  <c:v>Økonomisk utvikling**</c:v>
                </c:pt>
                <c:pt idx="2">
                  <c:v>Ansatte***</c:v>
                </c:pt>
                <c:pt idx="3">
                  <c:v>Omsetning***</c:v>
                </c:pt>
                <c:pt idx="4">
                  <c:v>Lønnsomhet***</c:v>
                </c:pt>
                <c:pt idx="5">
                  <c:v>Investeringer***</c:v>
                </c:pt>
                <c:pt idx="6">
                  <c:v>Ordrereserve***</c:v>
                </c:pt>
              </c:strCache>
            </c:strRef>
          </c:cat>
          <c:val>
            <c:numRef>
              <c:f>'Ark1'!$H$2:$H$8</c:f>
              <c:numCache>
                <c:formatCode>General</c:formatCode>
                <c:ptCount val="7"/>
                <c:pt idx="0">
                  <c:v>59</c:v>
                </c:pt>
                <c:pt idx="1">
                  <c:v>56</c:v>
                </c:pt>
                <c:pt idx="2">
                  <c:v>59</c:v>
                </c:pt>
                <c:pt idx="3">
                  <c:v>68</c:v>
                </c:pt>
                <c:pt idx="4">
                  <c:v>62</c:v>
                </c:pt>
                <c:pt idx="5">
                  <c:v>51</c:v>
                </c:pt>
                <c:pt idx="6">
                  <c:v>61</c:v>
                </c:pt>
              </c:numCache>
            </c:numRef>
          </c:val>
        </c:ser>
        <c:ser>
          <c:idx val="7"/>
          <c:order val="7"/>
          <c:tx>
            <c:strRef>
              <c:f>'Ark1'!$I$1</c:f>
              <c:strCache>
                <c:ptCount val="1"/>
                <c:pt idx="0">
                  <c:v>Q3 2017</c:v>
                </c:pt>
              </c:strCache>
            </c:strRef>
          </c:tx>
          <c:spPr>
            <a:solidFill>
              <a:schemeClr val="accent2">
                <a:tint val="77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nb-NO"/>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6350" cap="flat" cmpd="sng" algn="ctr">
                      <a:solidFill>
                        <a:schemeClr val="tx1"/>
                      </a:solidFill>
                      <a:prstDash val="solid"/>
                      <a:round/>
                    </a:ln>
                    <a:effectLst/>
                  </c:spPr>
                </c15:leaderLines>
              </c:ext>
            </c:extLst>
          </c:dLbls>
          <c:cat>
            <c:strRef>
              <c:f>'Ark1'!$A$2:$A$8</c:f>
              <c:strCache>
                <c:ptCount val="7"/>
                <c:pt idx="0">
                  <c:v>Hovedindeks*</c:v>
                </c:pt>
                <c:pt idx="1">
                  <c:v>Økonomisk utvikling**</c:v>
                </c:pt>
                <c:pt idx="2">
                  <c:v>Ansatte***</c:v>
                </c:pt>
                <c:pt idx="3">
                  <c:v>Omsetning***</c:v>
                </c:pt>
                <c:pt idx="4">
                  <c:v>Lønnsomhet***</c:v>
                </c:pt>
                <c:pt idx="5">
                  <c:v>Investeringer***</c:v>
                </c:pt>
                <c:pt idx="6">
                  <c:v>Ordrereserve***</c:v>
                </c:pt>
              </c:strCache>
            </c:strRef>
          </c:cat>
          <c:val>
            <c:numRef>
              <c:f>'Ark1'!$I$2:$I$8</c:f>
              <c:numCache>
                <c:formatCode>General</c:formatCode>
                <c:ptCount val="7"/>
                <c:pt idx="0">
                  <c:v>60</c:v>
                </c:pt>
                <c:pt idx="1">
                  <c:v>55</c:v>
                </c:pt>
                <c:pt idx="2">
                  <c:v>59</c:v>
                </c:pt>
                <c:pt idx="3">
                  <c:v>69</c:v>
                </c:pt>
                <c:pt idx="4">
                  <c:v>63</c:v>
                </c:pt>
                <c:pt idx="5">
                  <c:v>53</c:v>
                </c:pt>
                <c:pt idx="6">
                  <c:v>60</c:v>
                </c:pt>
              </c:numCache>
            </c:numRef>
          </c:val>
        </c:ser>
        <c:ser>
          <c:idx val="8"/>
          <c:order val="8"/>
          <c:tx>
            <c:strRef>
              <c:f>'Ark1'!$J$1</c:f>
              <c:strCache>
                <c:ptCount val="1"/>
                <c:pt idx="0">
                  <c:v>Q4 2017</c:v>
                </c:pt>
              </c:strCache>
            </c:strRef>
          </c:tx>
          <c:spPr>
            <a:solidFill>
              <a:schemeClr val="tx1">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nb-NO"/>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6350" cap="flat" cmpd="sng" algn="ctr">
                      <a:solidFill>
                        <a:schemeClr val="tx1"/>
                      </a:solidFill>
                      <a:prstDash val="solid"/>
                      <a:round/>
                    </a:ln>
                    <a:effectLst/>
                  </c:spPr>
                </c15:leaderLines>
              </c:ext>
            </c:extLst>
          </c:dLbls>
          <c:cat>
            <c:strRef>
              <c:f>'Ark1'!$A$2:$A$8</c:f>
              <c:strCache>
                <c:ptCount val="7"/>
                <c:pt idx="0">
                  <c:v>Hovedindeks*</c:v>
                </c:pt>
                <c:pt idx="1">
                  <c:v>Økonomisk utvikling**</c:v>
                </c:pt>
                <c:pt idx="2">
                  <c:v>Ansatte***</c:v>
                </c:pt>
                <c:pt idx="3">
                  <c:v>Omsetning***</c:v>
                </c:pt>
                <c:pt idx="4">
                  <c:v>Lønnsomhet***</c:v>
                </c:pt>
                <c:pt idx="5">
                  <c:v>Investeringer***</c:v>
                </c:pt>
                <c:pt idx="6">
                  <c:v>Ordrereserve***</c:v>
                </c:pt>
              </c:strCache>
            </c:strRef>
          </c:cat>
          <c:val>
            <c:numRef>
              <c:f>'Ark1'!$J$2:$J$8</c:f>
              <c:numCache>
                <c:formatCode>General</c:formatCode>
                <c:ptCount val="7"/>
                <c:pt idx="0">
                  <c:v>61</c:v>
                </c:pt>
                <c:pt idx="1">
                  <c:v>59</c:v>
                </c:pt>
                <c:pt idx="2">
                  <c:v>59</c:v>
                </c:pt>
                <c:pt idx="3">
                  <c:v>71</c:v>
                </c:pt>
                <c:pt idx="4">
                  <c:v>63</c:v>
                </c:pt>
                <c:pt idx="5">
                  <c:v>54</c:v>
                </c:pt>
                <c:pt idx="6">
                  <c:v>61</c:v>
                </c:pt>
              </c:numCache>
            </c:numRef>
          </c:val>
        </c:ser>
        <c:ser>
          <c:idx val="9"/>
          <c:order val="9"/>
          <c:tx>
            <c:strRef>
              <c:f>'Ark1'!$K$1</c:f>
              <c:strCache>
                <c:ptCount val="1"/>
                <c:pt idx="0">
                  <c:v>Q2 2018</c:v>
                </c:pt>
              </c:strCache>
            </c:strRef>
          </c:tx>
          <c:spPr>
            <a:solidFill>
              <a:srgbClr val="005AA4">
                <a:lumMod val="40000"/>
                <a:lumOff val="60000"/>
              </a:srgbClr>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nb-NO"/>
                </a:p>
              </c:txPr>
              <c:dLblPos val="inEnd"/>
              <c:showLegendKey val="0"/>
              <c:showVal val="1"/>
              <c:showCatName val="0"/>
              <c:showSerName val="0"/>
              <c:showPercent val="0"/>
              <c:showBubbleSize val="0"/>
            </c:dLbl>
            <c:dLbl>
              <c:idx val="1"/>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nb-NO"/>
                </a:p>
              </c:txPr>
              <c:dLblPos val="inEnd"/>
              <c:showLegendKey val="0"/>
              <c:showVal val="1"/>
              <c:showCatName val="0"/>
              <c:showSerName val="0"/>
              <c:showPercent val="0"/>
              <c:showBubbleSize val="0"/>
            </c:dLbl>
            <c:dLbl>
              <c:idx val="2"/>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nb-NO"/>
                </a:p>
              </c:txPr>
              <c:dLblPos val="inEnd"/>
              <c:showLegendKey val="0"/>
              <c:showVal val="1"/>
              <c:showCatName val="0"/>
              <c:showSerName val="0"/>
              <c:showPercent val="0"/>
              <c:showBubbleSize val="0"/>
            </c:dLbl>
            <c:dLbl>
              <c:idx val="3"/>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nb-NO"/>
                </a:p>
              </c:txPr>
              <c:dLblPos val="inEnd"/>
              <c:showLegendKey val="0"/>
              <c:showVal val="1"/>
              <c:showCatName val="0"/>
              <c:showSerName val="0"/>
              <c:showPercent val="0"/>
              <c:showBubbleSize val="0"/>
            </c:dLbl>
            <c:dLbl>
              <c:idx val="4"/>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nb-NO"/>
                </a:p>
              </c:txPr>
              <c:dLblPos val="inEnd"/>
              <c:showLegendKey val="0"/>
              <c:showVal val="1"/>
              <c:showCatName val="0"/>
              <c:showSerName val="0"/>
              <c:showPercent val="0"/>
              <c:showBubbleSize val="0"/>
            </c:dLbl>
            <c:dLbl>
              <c:idx val="5"/>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nb-NO"/>
                </a:p>
              </c:txPr>
              <c:dLblPos val="inEnd"/>
              <c:showLegendKey val="0"/>
              <c:showVal val="1"/>
              <c:showCatName val="0"/>
              <c:showSerName val="0"/>
              <c:showPercent val="0"/>
              <c:showBubbleSize val="0"/>
            </c:dLbl>
            <c:dLbl>
              <c:idx val="6"/>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nb-NO"/>
                </a:p>
              </c:txPr>
              <c:dLblPos val="inEnd"/>
              <c:showLegendKey val="0"/>
              <c:showVal val="1"/>
              <c:showCatName val="0"/>
              <c:showSerName val="0"/>
              <c:showPercent val="0"/>
              <c:showBubbleSize val="0"/>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nb-NO"/>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'Ark1'!$A$2:$A$8</c:f>
              <c:strCache>
                <c:ptCount val="7"/>
                <c:pt idx="0">
                  <c:v>Hovedindeks*</c:v>
                </c:pt>
                <c:pt idx="1">
                  <c:v>Økonomisk utvikling**</c:v>
                </c:pt>
                <c:pt idx="2">
                  <c:v>Ansatte***</c:v>
                </c:pt>
                <c:pt idx="3">
                  <c:v>Omsetning***</c:v>
                </c:pt>
                <c:pt idx="4">
                  <c:v>Lønnsomhet***</c:v>
                </c:pt>
                <c:pt idx="5">
                  <c:v>Investeringer***</c:v>
                </c:pt>
                <c:pt idx="6">
                  <c:v>Ordrereserve***</c:v>
                </c:pt>
              </c:strCache>
            </c:strRef>
          </c:cat>
          <c:val>
            <c:numRef>
              <c:f>'Ark1'!$K$2:$K$8</c:f>
              <c:numCache>
                <c:formatCode>0</c:formatCode>
                <c:ptCount val="7"/>
                <c:pt idx="0">
                  <c:v>62</c:v>
                </c:pt>
                <c:pt idx="1">
                  <c:v>59.01</c:v>
                </c:pt>
                <c:pt idx="2">
                  <c:v>61.18</c:v>
                </c:pt>
                <c:pt idx="3">
                  <c:v>71.3</c:v>
                </c:pt>
                <c:pt idx="4">
                  <c:v>62.71</c:v>
                </c:pt>
                <c:pt idx="5">
                  <c:v>56.15</c:v>
                </c:pt>
                <c:pt idx="6">
                  <c:v>61.67</c:v>
                </c:pt>
              </c:numCache>
            </c:numRef>
          </c:val>
        </c:ser>
        <c:ser>
          <c:idx val="10"/>
          <c:order val="10"/>
          <c:tx>
            <c:strRef>
              <c:f>'Ark1'!$L$1</c:f>
              <c:strCache>
                <c:ptCount val="1"/>
                <c:pt idx="0">
                  <c:v>Q3 2018</c:v>
                </c:pt>
              </c:strCache>
            </c:strRef>
          </c:tx>
          <c:spPr>
            <a:solidFill>
              <a:srgbClr val="C9409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nb-NO"/>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6350" cap="flat" cmpd="sng" algn="ctr">
                      <a:solidFill>
                        <a:schemeClr val="tx1"/>
                      </a:solidFill>
                      <a:prstDash val="solid"/>
                      <a:round/>
                    </a:ln>
                    <a:effectLst/>
                  </c:spPr>
                </c15:leaderLines>
              </c:ext>
            </c:extLst>
          </c:dLbls>
          <c:cat>
            <c:strRef>
              <c:f>'Ark1'!$A$2:$A$8</c:f>
              <c:strCache>
                <c:ptCount val="7"/>
                <c:pt idx="0">
                  <c:v>Hovedindeks*</c:v>
                </c:pt>
                <c:pt idx="1">
                  <c:v>Økonomisk utvikling**</c:v>
                </c:pt>
                <c:pt idx="2">
                  <c:v>Ansatte***</c:v>
                </c:pt>
                <c:pt idx="3">
                  <c:v>Omsetning***</c:v>
                </c:pt>
                <c:pt idx="4">
                  <c:v>Lønnsomhet***</c:v>
                </c:pt>
                <c:pt idx="5">
                  <c:v>Investeringer***</c:v>
                </c:pt>
                <c:pt idx="6">
                  <c:v>Ordrereserve***</c:v>
                </c:pt>
              </c:strCache>
            </c:strRef>
          </c:cat>
          <c:val>
            <c:numRef>
              <c:f>'Ark1'!$L$2:$L$8</c:f>
              <c:numCache>
                <c:formatCode>0</c:formatCode>
                <c:ptCount val="7"/>
                <c:pt idx="0">
                  <c:v>63</c:v>
                </c:pt>
                <c:pt idx="1">
                  <c:v>64</c:v>
                </c:pt>
                <c:pt idx="2">
                  <c:v>61</c:v>
                </c:pt>
                <c:pt idx="3">
                  <c:v>72</c:v>
                </c:pt>
                <c:pt idx="4">
                  <c:v>64</c:v>
                </c:pt>
                <c:pt idx="5">
                  <c:v>55</c:v>
                </c:pt>
                <c:pt idx="6">
                  <c:v>62</c:v>
                </c:pt>
              </c:numCache>
            </c:numRef>
          </c:val>
        </c:ser>
        <c:dLbls>
          <c:dLblPos val="inEnd"/>
          <c:showLegendKey val="0"/>
          <c:showVal val="1"/>
          <c:showCatName val="0"/>
          <c:showSerName val="0"/>
          <c:showPercent val="0"/>
          <c:showBubbleSize val="0"/>
        </c:dLbls>
        <c:gapWidth val="100"/>
        <c:axId val="744749752"/>
        <c:axId val="744751712"/>
      </c:barChart>
      <c:catAx>
        <c:axId val="744749752"/>
        <c:scaling>
          <c:orientation val="minMax"/>
        </c:scaling>
        <c:delete val="0"/>
        <c:axPos val="b"/>
        <c:numFmt formatCode="General" sourceLinked="0"/>
        <c:majorTickMark val="none"/>
        <c:minorTickMark val="none"/>
        <c:tickLblPos val="low"/>
        <c:spPr>
          <a:noFill/>
          <a:ln w="15875" cap="flat" cmpd="sng" algn="ctr">
            <a:solidFill>
              <a:srgbClr val="494949"/>
            </a:solidFill>
            <a:prstDash val="solid"/>
            <a:round/>
          </a:ln>
          <a:effectLst/>
        </c:spPr>
        <c:txPr>
          <a:bodyPr rot="-60000000" spcFirstLastPara="1" vertOverflow="ellipsis" vert="horz" wrap="square" anchor="ctr" anchorCtr="0"/>
          <a:lstStyle/>
          <a:p>
            <a:pPr>
              <a:defRPr sz="1200" b="0" i="0" u="none" strike="noStrike" kern="1200" cap="all" baseline="0">
                <a:solidFill>
                  <a:srgbClr val="494949"/>
                </a:solidFill>
                <a:latin typeface="+mn-lt"/>
                <a:ea typeface="+mn-ea"/>
                <a:cs typeface="+mn-cs"/>
              </a:defRPr>
            </a:pPr>
            <a:endParaRPr lang="nb-NO"/>
          </a:p>
        </c:txPr>
        <c:crossAx val="744751712"/>
        <c:crosses val="autoZero"/>
        <c:auto val="1"/>
        <c:lblAlgn val="ctr"/>
        <c:lblOffset val="100"/>
        <c:noMultiLvlLbl val="0"/>
      </c:catAx>
      <c:valAx>
        <c:axId val="744751712"/>
        <c:scaling>
          <c:orientation val="minMax"/>
          <c:max val="75"/>
          <c:min val="0"/>
        </c:scaling>
        <c:delete val="0"/>
        <c:axPos val="l"/>
        <c:majorGridlines>
          <c:spPr>
            <a:ln w="9525" cap="flat" cmpd="sng" algn="ctr">
              <a:solidFill>
                <a:srgbClr val="86A17F">
                  <a:alpha val="50000"/>
                </a:srgbClr>
              </a:solidFill>
              <a:prstDash val="solid"/>
              <a:round/>
            </a:ln>
            <a:effectLst/>
          </c:spPr>
        </c:majorGridlines>
        <c:numFmt formatCode="General" sourceLinked="1"/>
        <c:majorTickMark val="out"/>
        <c:minorTickMark val="none"/>
        <c:tickLblPos val="nextTo"/>
        <c:spPr>
          <a:noFill/>
          <a:ln w="6350" cap="flat" cmpd="sng" algn="ctr">
            <a:noFill/>
            <a:prstDash val="solid"/>
            <a:round/>
          </a:ln>
          <a:effectLst/>
        </c:spPr>
        <c:txPr>
          <a:bodyPr rot="-60000000" spcFirstLastPara="1" vertOverflow="ellipsis" vert="horz" wrap="square" anchor="ctr" anchorCtr="1"/>
          <a:lstStyle/>
          <a:p>
            <a:pPr>
              <a:defRPr sz="1200" b="0" i="0" u="none" strike="noStrike" kern="1200" baseline="0">
                <a:solidFill>
                  <a:srgbClr val="494949"/>
                </a:solidFill>
                <a:latin typeface="+mn-lt"/>
                <a:ea typeface="+mn-ea"/>
                <a:cs typeface="+mn-cs"/>
              </a:defRPr>
            </a:pPr>
            <a:endParaRPr lang="nb-NO"/>
          </a:p>
        </c:txPr>
        <c:crossAx val="744749752"/>
        <c:crosses val="autoZero"/>
        <c:crossBetween val="between"/>
      </c:valAx>
      <c:spPr>
        <a:noFill/>
        <a:ln>
          <a:noFill/>
        </a:ln>
        <a:effectLst/>
      </c:spPr>
    </c:plotArea>
    <c:legend>
      <c:legendPos val="b"/>
      <c:layout>
        <c:manualLayout>
          <c:xMode val="edge"/>
          <c:yMode val="edge"/>
          <c:x val="0.34143304477353642"/>
          <c:y val="0.13668904485326791"/>
          <c:w val="0.65856695522646358"/>
          <c:h val="4.8524243607524199E-2"/>
        </c:manualLayout>
      </c:layout>
      <c:overlay val="0"/>
      <c:spPr>
        <a:noFill/>
        <a:ln>
          <a:noFill/>
        </a:ln>
        <a:effectLst/>
      </c:spPr>
      <c:txPr>
        <a:bodyPr rot="0" spcFirstLastPara="1" vertOverflow="ellipsis" vert="horz" wrap="square" anchor="ctr" anchorCtr="1"/>
        <a:lstStyle/>
        <a:p>
          <a:pPr>
            <a:defRPr sz="1100" b="0" i="0" u="none" strike="noStrike" kern="1200" baseline="0">
              <a:solidFill>
                <a:srgbClr val="494949"/>
              </a:solidFill>
              <a:latin typeface="+mn-lt"/>
              <a:ea typeface="+mn-ea"/>
              <a:cs typeface="+mn-cs"/>
            </a:defRPr>
          </a:pPr>
          <a:endParaRPr lang="nb-NO"/>
        </a:p>
      </c:txPr>
    </c:legend>
    <c:plotVisOnly val="1"/>
    <c:dispBlanksAs val="gap"/>
    <c:showDLblsOverMax val="0"/>
  </c:chart>
  <c:spPr>
    <a:noFill/>
    <a:ln w="9525" cap="flat" cmpd="sng" algn="ctr">
      <a:noFill/>
      <a:prstDash val="solid"/>
      <a:round/>
    </a:ln>
    <a:effectLst/>
  </c:spPr>
  <c:txPr>
    <a:bodyPr/>
    <a:lstStyle/>
    <a:p>
      <a:pPr>
        <a:defRPr/>
      </a:pPr>
      <a:endParaRPr lang="nb-NO"/>
    </a:p>
  </c:txPr>
  <c:externalData r:id="rId4">
    <c:autoUpdate val="0"/>
  </c:externalData>
  <c:userShapes r:id="rId5"/>
</c:chartSpace>
</file>

<file path=ppt/charts/chart3.xml><?xml version="1.0" encoding="utf-8"?>
<c:chartSpace xmlns:c="http://schemas.openxmlformats.org/drawingml/2006/chart" xmlns:a="http://schemas.openxmlformats.org/drawingml/2006/main" xmlns:r="http://schemas.openxmlformats.org/officeDocument/2006/relationships">
  <c:date1904 val="0"/>
  <c:lang val="nb-NO"/>
  <c:roundedCorners val="0"/>
  <mc:AlternateContent xmlns:mc="http://schemas.openxmlformats.org/markup-compatibility/2006">
    <mc:Choice xmlns:c14="http://schemas.microsoft.com/office/drawing/2007/8/2/chart" Requires="c14">
      <c14:style val="104"/>
    </mc:Choice>
    <mc:Fallback>
      <c:style val="4"/>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1388888888888901E-2"/>
          <c:y val="0.18216439963434222"/>
          <c:w val="0.91251544859163525"/>
          <c:h val="0.66644988923933557"/>
        </c:manualLayout>
      </c:layout>
      <c:barChart>
        <c:barDir val="col"/>
        <c:grouping val="clustered"/>
        <c:varyColors val="0"/>
        <c:ser>
          <c:idx val="0"/>
          <c:order val="0"/>
          <c:tx>
            <c:strRef>
              <c:f>'Ark1'!$B$1</c:f>
              <c:strCache>
                <c:ptCount val="1"/>
                <c:pt idx="0">
                  <c:v>Q4 2014</c:v>
                </c:pt>
              </c:strCache>
            </c:strRef>
          </c:tx>
          <c:spPr>
            <a:solidFill>
              <a:schemeClr val="accent2">
                <a:shade val="41000"/>
              </a:schemeClr>
            </a:solidFill>
            <a:ln>
              <a:noFill/>
            </a:ln>
            <a:effectLst/>
            <a:scene3d>
              <a:camera prst="orthographicFront"/>
              <a:lightRig rig="threePt" dir="t"/>
            </a:scene3d>
            <a:sp3d>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nb-NO"/>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dk1">
                          <a:lumMod val="50000"/>
                          <a:lumOff val="50000"/>
                        </a:schemeClr>
                      </a:solidFill>
                      <a:prstDash val="solid"/>
                      <a:round/>
                    </a:ln>
                    <a:effectLst/>
                  </c:spPr>
                </c15:leaderLines>
              </c:ext>
            </c:extLst>
          </c:dLbls>
          <c:cat>
            <c:strRef>
              <c:f>'Ark1'!$A$2:$A$6</c:f>
              <c:strCache>
                <c:ptCount val="5"/>
                <c:pt idx="0">
                  <c:v>Total</c:v>
                </c:pt>
                <c:pt idx="1">
                  <c:v>Ingen*</c:v>
                </c:pt>
                <c:pt idx="2">
                  <c:v>Under 1/3*</c:v>
                </c:pt>
                <c:pt idx="3">
                  <c:v>Mellom 1/3 og 2/3*</c:v>
                </c:pt>
                <c:pt idx="4">
                  <c:v>2/3 +*</c:v>
                </c:pt>
              </c:strCache>
            </c:strRef>
          </c:cat>
          <c:val>
            <c:numRef>
              <c:f>'Ark1'!$B$2:$B$6</c:f>
              <c:numCache>
                <c:formatCode>General</c:formatCode>
                <c:ptCount val="5"/>
                <c:pt idx="0">
                  <c:v>56</c:v>
                </c:pt>
                <c:pt idx="1">
                  <c:v>56</c:v>
                </c:pt>
                <c:pt idx="2">
                  <c:v>61</c:v>
                </c:pt>
                <c:pt idx="3">
                  <c:v>50</c:v>
                </c:pt>
                <c:pt idx="4">
                  <c:v>55</c:v>
                </c:pt>
              </c:numCache>
            </c:numRef>
          </c:val>
        </c:ser>
        <c:ser>
          <c:idx val="1"/>
          <c:order val="1"/>
          <c:tx>
            <c:strRef>
              <c:f>'Ark1'!$C$1</c:f>
              <c:strCache>
                <c:ptCount val="1"/>
                <c:pt idx="0">
                  <c:v>Q3 2015</c:v>
                </c:pt>
              </c:strCache>
            </c:strRef>
          </c:tx>
          <c:spPr>
            <a:solidFill>
              <a:schemeClr val="accent2">
                <a:shade val="53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nb-NO"/>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dk1">
                          <a:lumMod val="50000"/>
                          <a:lumOff val="50000"/>
                        </a:schemeClr>
                      </a:solidFill>
                      <a:prstDash val="solid"/>
                      <a:round/>
                    </a:ln>
                    <a:effectLst/>
                  </c:spPr>
                </c15:leaderLines>
              </c:ext>
            </c:extLst>
          </c:dLbls>
          <c:cat>
            <c:strRef>
              <c:f>'Ark1'!$A$2:$A$6</c:f>
              <c:strCache>
                <c:ptCount val="5"/>
                <c:pt idx="0">
                  <c:v>Total</c:v>
                </c:pt>
                <c:pt idx="1">
                  <c:v>Ingen*</c:v>
                </c:pt>
                <c:pt idx="2">
                  <c:v>Under 1/3*</c:v>
                </c:pt>
                <c:pt idx="3">
                  <c:v>Mellom 1/3 og 2/3*</c:v>
                </c:pt>
                <c:pt idx="4">
                  <c:v>2/3 +*</c:v>
                </c:pt>
              </c:strCache>
            </c:strRef>
          </c:cat>
          <c:val>
            <c:numRef>
              <c:f>'Ark1'!$C$2:$C$6</c:f>
              <c:numCache>
                <c:formatCode>General</c:formatCode>
                <c:ptCount val="5"/>
                <c:pt idx="0">
                  <c:v>49</c:v>
                </c:pt>
                <c:pt idx="1">
                  <c:v>53</c:v>
                </c:pt>
                <c:pt idx="2">
                  <c:v>50</c:v>
                </c:pt>
                <c:pt idx="3">
                  <c:v>42</c:v>
                </c:pt>
                <c:pt idx="4">
                  <c:v>31</c:v>
                </c:pt>
              </c:numCache>
            </c:numRef>
          </c:val>
        </c:ser>
        <c:ser>
          <c:idx val="2"/>
          <c:order val="2"/>
          <c:tx>
            <c:strRef>
              <c:f>'Ark1'!$D$1</c:f>
              <c:strCache>
                <c:ptCount val="1"/>
                <c:pt idx="0">
                  <c:v>Q4 2015</c:v>
                </c:pt>
              </c:strCache>
            </c:strRef>
          </c:tx>
          <c:spPr>
            <a:solidFill>
              <a:schemeClr val="accent2">
                <a:shade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nb-NO"/>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dk1">
                          <a:lumMod val="50000"/>
                          <a:lumOff val="50000"/>
                        </a:schemeClr>
                      </a:solidFill>
                      <a:prstDash val="solid"/>
                      <a:round/>
                    </a:ln>
                    <a:effectLst/>
                  </c:spPr>
                </c15:leaderLines>
              </c:ext>
            </c:extLst>
          </c:dLbls>
          <c:cat>
            <c:strRef>
              <c:f>'Ark1'!$A$2:$A$6</c:f>
              <c:strCache>
                <c:ptCount val="5"/>
                <c:pt idx="0">
                  <c:v>Total</c:v>
                </c:pt>
                <c:pt idx="1">
                  <c:v>Ingen*</c:v>
                </c:pt>
                <c:pt idx="2">
                  <c:v>Under 1/3*</c:v>
                </c:pt>
                <c:pt idx="3">
                  <c:v>Mellom 1/3 og 2/3*</c:v>
                </c:pt>
                <c:pt idx="4">
                  <c:v>2/3 +*</c:v>
                </c:pt>
              </c:strCache>
            </c:strRef>
          </c:cat>
          <c:val>
            <c:numRef>
              <c:f>'Ark1'!$D$2:$D$6</c:f>
              <c:numCache>
                <c:formatCode>General</c:formatCode>
                <c:ptCount val="5"/>
                <c:pt idx="0">
                  <c:v>47</c:v>
                </c:pt>
                <c:pt idx="1">
                  <c:v>50</c:v>
                </c:pt>
                <c:pt idx="2">
                  <c:v>47</c:v>
                </c:pt>
                <c:pt idx="3">
                  <c:v>39</c:v>
                </c:pt>
                <c:pt idx="4">
                  <c:v>26</c:v>
                </c:pt>
              </c:numCache>
            </c:numRef>
          </c:val>
        </c:ser>
        <c:ser>
          <c:idx val="3"/>
          <c:order val="3"/>
          <c:tx>
            <c:strRef>
              <c:f>'Ark1'!$E$1</c:f>
              <c:strCache>
                <c:ptCount val="1"/>
                <c:pt idx="0">
                  <c:v>Q1 2016</c:v>
                </c:pt>
              </c:strCache>
            </c:strRef>
          </c:tx>
          <c:spPr>
            <a:solidFill>
              <a:schemeClr val="accent2">
                <a:shade val="76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nb-NO"/>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dk1">
                          <a:lumMod val="50000"/>
                          <a:lumOff val="50000"/>
                        </a:schemeClr>
                      </a:solidFill>
                      <a:prstDash val="solid"/>
                      <a:round/>
                    </a:ln>
                    <a:effectLst/>
                  </c:spPr>
                </c15:leaderLines>
              </c:ext>
            </c:extLst>
          </c:dLbls>
          <c:cat>
            <c:strRef>
              <c:f>'Ark1'!$A$2:$A$6</c:f>
              <c:strCache>
                <c:ptCount val="5"/>
                <c:pt idx="0">
                  <c:v>Total</c:v>
                </c:pt>
                <c:pt idx="1">
                  <c:v>Ingen*</c:v>
                </c:pt>
                <c:pt idx="2">
                  <c:v>Under 1/3*</c:v>
                </c:pt>
                <c:pt idx="3">
                  <c:v>Mellom 1/3 og 2/3*</c:v>
                </c:pt>
                <c:pt idx="4">
                  <c:v>2/3 +*</c:v>
                </c:pt>
              </c:strCache>
            </c:strRef>
          </c:cat>
          <c:val>
            <c:numRef>
              <c:f>'Ark1'!$E$2:$E$6</c:f>
              <c:numCache>
                <c:formatCode>General</c:formatCode>
                <c:ptCount val="5"/>
                <c:pt idx="0">
                  <c:v>48</c:v>
                </c:pt>
                <c:pt idx="1">
                  <c:v>50</c:v>
                </c:pt>
                <c:pt idx="2">
                  <c:v>49</c:v>
                </c:pt>
                <c:pt idx="3">
                  <c:v>35</c:v>
                </c:pt>
                <c:pt idx="4">
                  <c:v>27</c:v>
                </c:pt>
              </c:numCache>
            </c:numRef>
          </c:val>
        </c:ser>
        <c:ser>
          <c:idx val="4"/>
          <c:order val="4"/>
          <c:tx>
            <c:strRef>
              <c:f>'Ark1'!$F$1</c:f>
              <c:strCache>
                <c:ptCount val="1"/>
                <c:pt idx="0">
                  <c:v>Q3 2016</c:v>
                </c:pt>
              </c:strCache>
            </c:strRef>
          </c:tx>
          <c:spPr>
            <a:solidFill>
              <a:schemeClr val="accent2">
                <a:shade val="88000"/>
              </a:schemeClr>
            </a:solidFill>
            <a:ln>
              <a:noFill/>
            </a:ln>
            <a:effectLst/>
          </c:spPr>
          <c:invertIfNegative val="0"/>
          <c:dLbls>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nb-NO"/>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'Ark1'!$A$2:$A$6</c:f>
              <c:strCache>
                <c:ptCount val="5"/>
                <c:pt idx="0">
                  <c:v>Total</c:v>
                </c:pt>
                <c:pt idx="1">
                  <c:v>Ingen*</c:v>
                </c:pt>
                <c:pt idx="2">
                  <c:v>Under 1/3*</c:v>
                </c:pt>
                <c:pt idx="3">
                  <c:v>Mellom 1/3 og 2/3*</c:v>
                </c:pt>
                <c:pt idx="4">
                  <c:v>2/3 +*</c:v>
                </c:pt>
              </c:strCache>
            </c:strRef>
          </c:cat>
          <c:val>
            <c:numRef>
              <c:f>'Ark1'!$F$2:$F$6</c:f>
              <c:numCache>
                <c:formatCode>0</c:formatCode>
                <c:ptCount val="5"/>
                <c:pt idx="0" formatCode="General">
                  <c:v>54</c:v>
                </c:pt>
                <c:pt idx="1">
                  <c:v>55</c:v>
                </c:pt>
                <c:pt idx="2">
                  <c:v>55</c:v>
                </c:pt>
                <c:pt idx="3">
                  <c:v>53</c:v>
                </c:pt>
                <c:pt idx="4">
                  <c:v>43</c:v>
                </c:pt>
              </c:numCache>
            </c:numRef>
          </c:val>
        </c:ser>
        <c:ser>
          <c:idx val="5"/>
          <c:order val="5"/>
          <c:tx>
            <c:strRef>
              <c:f>'Ark1'!$G$1</c:f>
              <c:strCache>
                <c:ptCount val="1"/>
                <c:pt idx="0">
                  <c:v>Q4 2016</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nb-NO"/>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6350" cap="flat" cmpd="sng" algn="ctr">
                      <a:solidFill>
                        <a:schemeClr val="tx1"/>
                      </a:solidFill>
                      <a:prstDash val="solid"/>
                      <a:round/>
                    </a:ln>
                    <a:effectLst/>
                  </c:spPr>
                </c15:leaderLines>
              </c:ext>
            </c:extLst>
          </c:dLbls>
          <c:cat>
            <c:strRef>
              <c:f>'Ark1'!$A$2:$A$6</c:f>
              <c:strCache>
                <c:ptCount val="5"/>
                <c:pt idx="0">
                  <c:v>Total</c:v>
                </c:pt>
                <c:pt idx="1">
                  <c:v>Ingen*</c:v>
                </c:pt>
                <c:pt idx="2">
                  <c:v>Under 1/3*</c:v>
                </c:pt>
                <c:pt idx="3">
                  <c:v>Mellom 1/3 og 2/3*</c:v>
                </c:pt>
                <c:pt idx="4">
                  <c:v>2/3 +*</c:v>
                </c:pt>
              </c:strCache>
            </c:strRef>
          </c:cat>
          <c:val>
            <c:numRef>
              <c:f>'Ark1'!$G$2:$G$6</c:f>
              <c:numCache>
                <c:formatCode>General</c:formatCode>
                <c:ptCount val="5"/>
                <c:pt idx="0">
                  <c:v>54</c:v>
                </c:pt>
                <c:pt idx="1">
                  <c:v>55</c:v>
                </c:pt>
                <c:pt idx="2">
                  <c:v>55</c:v>
                </c:pt>
                <c:pt idx="3">
                  <c:v>54</c:v>
                </c:pt>
                <c:pt idx="4">
                  <c:v>43</c:v>
                </c:pt>
              </c:numCache>
            </c:numRef>
          </c:val>
        </c:ser>
        <c:ser>
          <c:idx val="6"/>
          <c:order val="6"/>
          <c:tx>
            <c:strRef>
              <c:f>'Ark1'!$H$1</c:f>
              <c:strCache>
                <c:ptCount val="1"/>
                <c:pt idx="0">
                  <c:v>Q2 2017</c:v>
                </c:pt>
              </c:strCache>
            </c:strRef>
          </c:tx>
          <c:spPr>
            <a:solidFill>
              <a:schemeClr val="accent2">
                <a:tint val="89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nb-NO"/>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6350" cap="flat" cmpd="sng" algn="ctr">
                      <a:solidFill>
                        <a:schemeClr val="tx1"/>
                      </a:solidFill>
                      <a:prstDash val="solid"/>
                      <a:round/>
                    </a:ln>
                    <a:effectLst/>
                  </c:spPr>
                </c15:leaderLines>
              </c:ext>
            </c:extLst>
          </c:dLbls>
          <c:cat>
            <c:strRef>
              <c:f>'Ark1'!$A$2:$A$6</c:f>
              <c:strCache>
                <c:ptCount val="5"/>
                <c:pt idx="0">
                  <c:v>Total</c:v>
                </c:pt>
                <c:pt idx="1">
                  <c:v>Ingen*</c:v>
                </c:pt>
                <c:pt idx="2">
                  <c:v>Under 1/3*</c:v>
                </c:pt>
                <c:pt idx="3">
                  <c:v>Mellom 1/3 og 2/3*</c:v>
                </c:pt>
                <c:pt idx="4">
                  <c:v>2/3 +*</c:v>
                </c:pt>
              </c:strCache>
            </c:strRef>
          </c:cat>
          <c:val>
            <c:numRef>
              <c:f>'Ark1'!$H$2:$H$6</c:f>
              <c:numCache>
                <c:formatCode>General</c:formatCode>
                <c:ptCount val="5"/>
                <c:pt idx="0">
                  <c:v>59</c:v>
                </c:pt>
                <c:pt idx="1">
                  <c:v>59</c:v>
                </c:pt>
                <c:pt idx="2">
                  <c:v>62</c:v>
                </c:pt>
                <c:pt idx="3">
                  <c:v>58</c:v>
                </c:pt>
                <c:pt idx="4">
                  <c:v>58</c:v>
                </c:pt>
              </c:numCache>
            </c:numRef>
          </c:val>
        </c:ser>
        <c:ser>
          <c:idx val="7"/>
          <c:order val="7"/>
          <c:tx>
            <c:strRef>
              <c:f>'Ark1'!$I$1</c:f>
              <c:strCache>
                <c:ptCount val="1"/>
                <c:pt idx="0">
                  <c:v>Q3 2017</c:v>
                </c:pt>
              </c:strCache>
            </c:strRef>
          </c:tx>
          <c:spPr>
            <a:solidFill>
              <a:schemeClr val="accent2">
                <a:tint val="77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nb-NO"/>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6350" cap="flat" cmpd="sng" algn="ctr">
                      <a:solidFill>
                        <a:schemeClr val="tx1"/>
                      </a:solidFill>
                      <a:prstDash val="solid"/>
                      <a:round/>
                    </a:ln>
                    <a:effectLst/>
                  </c:spPr>
                </c15:leaderLines>
              </c:ext>
            </c:extLst>
          </c:dLbls>
          <c:cat>
            <c:strRef>
              <c:f>'Ark1'!$A$2:$A$6</c:f>
              <c:strCache>
                <c:ptCount val="5"/>
                <c:pt idx="0">
                  <c:v>Total</c:v>
                </c:pt>
                <c:pt idx="1">
                  <c:v>Ingen*</c:v>
                </c:pt>
                <c:pt idx="2">
                  <c:v>Under 1/3*</c:v>
                </c:pt>
                <c:pt idx="3">
                  <c:v>Mellom 1/3 og 2/3*</c:v>
                </c:pt>
                <c:pt idx="4">
                  <c:v>2/3 +*</c:v>
                </c:pt>
              </c:strCache>
            </c:strRef>
          </c:cat>
          <c:val>
            <c:numRef>
              <c:f>'Ark1'!$I$2:$I$6</c:f>
              <c:numCache>
                <c:formatCode>General</c:formatCode>
                <c:ptCount val="5"/>
                <c:pt idx="0">
                  <c:v>60</c:v>
                </c:pt>
                <c:pt idx="1">
                  <c:v>57</c:v>
                </c:pt>
                <c:pt idx="2">
                  <c:v>66</c:v>
                </c:pt>
                <c:pt idx="3">
                  <c:v>67</c:v>
                </c:pt>
                <c:pt idx="4">
                  <c:v>66</c:v>
                </c:pt>
              </c:numCache>
            </c:numRef>
          </c:val>
        </c:ser>
        <c:ser>
          <c:idx val="8"/>
          <c:order val="8"/>
          <c:tx>
            <c:strRef>
              <c:f>'Ark1'!$J$1</c:f>
              <c:strCache>
                <c:ptCount val="1"/>
                <c:pt idx="0">
                  <c:v>Q4 2017 </c:v>
                </c:pt>
              </c:strCache>
            </c:strRef>
          </c:tx>
          <c:spPr>
            <a:solidFill>
              <a:schemeClr val="tx1">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nb-NO"/>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6350" cap="flat" cmpd="sng" algn="ctr">
                      <a:solidFill>
                        <a:schemeClr val="tx1"/>
                      </a:solidFill>
                      <a:prstDash val="solid"/>
                      <a:round/>
                    </a:ln>
                    <a:effectLst/>
                  </c:spPr>
                </c15:leaderLines>
              </c:ext>
            </c:extLst>
          </c:dLbls>
          <c:cat>
            <c:strRef>
              <c:f>'Ark1'!$A$2:$A$6</c:f>
              <c:strCache>
                <c:ptCount val="5"/>
                <c:pt idx="0">
                  <c:v>Total</c:v>
                </c:pt>
                <c:pt idx="1">
                  <c:v>Ingen*</c:v>
                </c:pt>
                <c:pt idx="2">
                  <c:v>Under 1/3*</c:v>
                </c:pt>
                <c:pt idx="3">
                  <c:v>Mellom 1/3 og 2/3*</c:v>
                </c:pt>
                <c:pt idx="4">
                  <c:v>2/3 +*</c:v>
                </c:pt>
              </c:strCache>
            </c:strRef>
          </c:cat>
          <c:val>
            <c:numRef>
              <c:f>'Ark1'!$J$2:$J$6</c:f>
              <c:numCache>
                <c:formatCode>General</c:formatCode>
                <c:ptCount val="5"/>
                <c:pt idx="0">
                  <c:v>61</c:v>
                </c:pt>
                <c:pt idx="1">
                  <c:v>59</c:v>
                </c:pt>
                <c:pt idx="2">
                  <c:v>64</c:v>
                </c:pt>
                <c:pt idx="3">
                  <c:v>68</c:v>
                </c:pt>
                <c:pt idx="4">
                  <c:v>69</c:v>
                </c:pt>
              </c:numCache>
            </c:numRef>
          </c:val>
        </c:ser>
        <c:ser>
          <c:idx val="9"/>
          <c:order val="9"/>
          <c:tx>
            <c:strRef>
              <c:f>'Ark1'!$K$1</c:f>
              <c:strCache>
                <c:ptCount val="1"/>
                <c:pt idx="0">
                  <c:v>Q2 2018</c:v>
                </c:pt>
              </c:strCache>
            </c:strRef>
          </c:tx>
          <c:spPr>
            <a:solidFill>
              <a:srgbClr val="005AA4">
                <a:lumMod val="40000"/>
                <a:lumOff val="60000"/>
              </a:srgbClr>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nb-NO"/>
                </a:p>
              </c:txPr>
              <c:dLblPos val="inEnd"/>
              <c:showLegendKey val="0"/>
              <c:showVal val="1"/>
              <c:showCatName val="0"/>
              <c:showSerName val="0"/>
              <c:showPercent val="0"/>
              <c:showBubbleSize val="0"/>
            </c:dLbl>
            <c:dLbl>
              <c:idx val="1"/>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nb-NO"/>
                </a:p>
              </c:txPr>
              <c:dLblPos val="inEnd"/>
              <c:showLegendKey val="0"/>
              <c:showVal val="1"/>
              <c:showCatName val="0"/>
              <c:showSerName val="0"/>
              <c:showPercent val="0"/>
              <c:showBubbleSize val="0"/>
            </c:dLbl>
            <c:dLbl>
              <c:idx val="2"/>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nb-NO"/>
                </a:p>
              </c:txPr>
              <c:dLblPos val="inEnd"/>
              <c:showLegendKey val="0"/>
              <c:showVal val="1"/>
              <c:showCatName val="0"/>
              <c:showSerName val="0"/>
              <c:showPercent val="0"/>
              <c:showBubbleSize val="0"/>
            </c:dLbl>
            <c:dLbl>
              <c:idx val="3"/>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nb-NO"/>
                </a:p>
              </c:txPr>
              <c:dLblPos val="inEnd"/>
              <c:showLegendKey val="0"/>
              <c:showVal val="1"/>
              <c:showCatName val="0"/>
              <c:showSerName val="0"/>
              <c:showPercent val="0"/>
              <c:showBubbleSize val="0"/>
            </c:dLbl>
            <c:dLbl>
              <c:idx val="4"/>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nb-NO"/>
                </a:p>
              </c:txPr>
              <c:dLblPos val="inEnd"/>
              <c:showLegendKey val="0"/>
              <c:showVal val="1"/>
              <c:showCatName val="0"/>
              <c:showSerName val="0"/>
              <c:showPercent val="0"/>
              <c:showBubbleSize val="0"/>
            </c:dLbl>
            <c:dLbl>
              <c:idx val="5"/>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nb-NO"/>
                </a:p>
              </c:txPr>
              <c:dLblPos val="inEnd"/>
              <c:showLegendKey val="0"/>
              <c:showVal val="1"/>
              <c:showCatName val="0"/>
              <c:showSerName val="0"/>
              <c:showPercent val="0"/>
              <c:showBubbleSize val="0"/>
            </c:dLbl>
            <c:dLbl>
              <c:idx val="6"/>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nb-NO"/>
                </a:p>
              </c:txPr>
              <c:dLblPos val="inEnd"/>
              <c:showLegendKey val="0"/>
              <c:showVal val="1"/>
              <c:showCatName val="0"/>
              <c:showSerName val="0"/>
              <c:showPercent val="0"/>
              <c:showBubbleSize val="0"/>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nb-NO"/>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'Ark1'!$A$2:$A$6</c:f>
              <c:strCache>
                <c:ptCount val="5"/>
                <c:pt idx="0">
                  <c:v>Total</c:v>
                </c:pt>
                <c:pt idx="1">
                  <c:v>Ingen*</c:v>
                </c:pt>
                <c:pt idx="2">
                  <c:v>Under 1/3*</c:v>
                </c:pt>
                <c:pt idx="3">
                  <c:v>Mellom 1/3 og 2/3*</c:v>
                </c:pt>
                <c:pt idx="4">
                  <c:v>2/3 +*</c:v>
                </c:pt>
              </c:strCache>
            </c:strRef>
          </c:cat>
          <c:val>
            <c:numRef>
              <c:f>'Ark1'!$K$2:$K$6</c:f>
              <c:numCache>
                <c:formatCode>General</c:formatCode>
                <c:ptCount val="5"/>
                <c:pt idx="0">
                  <c:v>62</c:v>
                </c:pt>
                <c:pt idx="1">
                  <c:v>58</c:v>
                </c:pt>
                <c:pt idx="2">
                  <c:v>71</c:v>
                </c:pt>
                <c:pt idx="3">
                  <c:v>74</c:v>
                </c:pt>
                <c:pt idx="4">
                  <c:v>71</c:v>
                </c:pt>
              </c:numCache>
            </c:numRef>
          </c:val>
        </c:ser>
        <c:ser>
          <c:idx val="10"/>
          <c:order val="10"/>
          <c:tx>
            <c:strRef>
              <c:f>'Ark1'!$L$1</c:f>
              <c:strCache>
                <c:ptCount val="1"/>
                <c:pt idx="0">
                  <c:v>Q3 2018</c:v>
                </c:pt>
              </c:strCache>
            </c:strRef>
          </c:tx>
          <c:spPr>
            <a:solidFill>
              <a:srgbClr val="C9409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nb-NO"/>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6350" cap="flat" cmpd="sng" algn="ctr">
                      <a:solidFill>
                        <a:schemeClr val="tx1"/>
                      </a:solidFill>
                      <a:prstDash val="solid"/>
                      <a:round/>
                    </a:ln>
                    <a:effectLst/>
                  </c:spPr>
                </c15:leaderLines>
              </c:ext>
            </c:extLst>
          </c:dLbls>
          <c:cat>
            <c:strRef>
              <c:f>'Ark1'!$A$2:$A$6</c:f>
              <c:strCache>
                <c:ptCount val="5"/>
                <c:pt idx="0">
                  <c:v>Total</c:v>
                </c:pt>
                <c:pt idx="1">
                  <c:v>Ingen*</c:v>
                </c:pt>
                <c:pt idx="2">
                  <c:v>Under 1/3*</c:v>
                </c:pt>
                <c:pt idx="3">
                  <c:v>Mellom 1/3 og 2/3*</c:v>
                </c:pt>
                <c:pt idx="4">
                  <c:v>2/3 +*</c:v>
                </c:pt>
              </c:strCache>
            </c:strRef>
          </c:cat>
          <c:val>
            <c:numRef>
              <c:f>'Ark1'!$L$2:$L$6</c:f>
              <c:numCache>
                <c:formatCode>General</c:formatCode>
                <c:ptCount val="5"/>
                <c:pt idx="0">
                  <c:v>63</c:v>
                </c:pt>
                <c:pt idx="1">
                  <c:v>60</c:v>
                </c:pt>
                <c:pt idx="2">
                  <c:v>69</c:v>
                </c:pt>
                <c:pt idx="3">
                  <c:v>65</c:v>
                </c:pt>
                <c:pt idx="4">
                  <c:v>76</c:v>
                </c:pt>
              </c:numCache>
            </c:numRef>
          </c:val>
        </c:ser>
        <c:dLbls>
          <c:dLblPos val="inEnd"/>
          <c:showLegendKey val="0"/>
          <c:showVal val="1"/>
          <c:showCatName val="0"/>
          <c:showSerName val="0"/>
          <c:showPercent val="0"/>
          <c:showBubbleSize val="0"/>
        </c:dLbls>
        <c:gapWidth val="100"/>
        <c:axId val="744750536"/>
        <c:axId val="744751320"/>
      </c:barChart>
      <c:catAx>
        <c:axId val="744750536"/>
        <c:scaling>
          <c:orientation val="minMax"/>
        </c:scaling>
        <c:delete val="0"/>
        <c:axPos val="b"/>
        <c:numFmt formatCode="General" sourceLinked="0"/>
        <c:majorTickMark val="none"/>
        <c:minorTickMark val="none"/>
        <c:tickLblPos val="nextTo"/>
        <c:spPr>
          <a:noFill/>
          <a:ln w="15875" cap="flat" cmpd="sng" algn="ctr">
            <a:solidFill>
              <a:srgbClr val="494949"/>
            </a:solidFill>
            <a:prstDash val="solid"/>
            <a:round/>
          </a:ln>
          <a:effectLst/>
        </c:spPr>
        <c:txPr>
          <a:bodyPr rot="-60000000" spcFirstLastPara="1" vertOverflow="ellipsis" vert="horz" wrap="square" anchor="ctr" anchorCtr="1"/>
          <a:lstStyle/>
          <a:p>
            <a:pPr>
              <a:defRPr sz="1200" b="0" i="0" u="none" strike="noStrike" kern="1200" cap="all" baseline="0">
                <a:solidFill>
                  <a:srgbClr val="494949"/>
                </a:solidFill>
                <a:latin typeface="+mn-lt"/>
                <a:ea typeface="+mn-ea"/>
                <a:cs typeface="+mn-cs"/>
              </a:defRPr>
            </a:pPr>
            <a:endParaRPr lang="nb-NO"/>
          </a:p>
        </c:txPr>
        <c:crossAx val="744751320"/>
        <c:crosses val="autoZero"/>
        <c:auto val="1"/>
        <c:lblAlgn val="ctr"/>
        <c:lblOffset val="100"/>
        <c:noMultiLvlLbl val="0"/>
      </c:catAx>
      <c:valAx>
        <c:axId val="744751320"/>
        <c:scaling>
          <c:orientation val="minMax"/>
          <c:max val="80"/>
        </c:scaling>
        <c:delete val="0"/>
        <c:axPos val="l"/>
        <c:majorGridlines>
          <c:spPr>
            <a:ln w="9525" cap="flat" cmpd="sng" algn="ctr">
              <a:solidFill>
                <a:srgbClr val="86A17F">
                  <a:alpha val="50000"/>
                </a:srgbClr>
              </a:solidFill>
              <a:prstDash val="solid"/>
              <a:round/>
            </a:ln>
            <a:effectLst/>
          </c:spPr>
        </c:majorGridlines>
        <c:numFmt formatCode="General" sourceLinked="1"/>
        <c:majorTickMark val="out"/>
        <c:minorTickMark val="none"/>
        <c:tickLblPos val="nextTo"/>
        <c:spPr>
          <a:noFill/>
          <a:ln w="6350" cap="flat" cmpd="sng" algn="ctr">
            <a:noFill/>
            <a:prstDash val="solid"/>
            <a:round/>
          </a:ln>
          <a:effectLst/>
        </c:spPr>
        <c:txPr>
          <a:bodyPr rot="-60000000" spcFirstLastPara="1" vertOverflow="ellipsis" vert="horz" wrap="square" anchor="ctr" anchorCtr="1"/>
          <a:lstStyle/>
          <a:p>
            <a:pPr>
              <a:defRPr sz="1200" b="0" i="0" u="none" strike="noStrike" kern="1200" baseline="0">
                <a:solidFill>
                  <a:srgbClr val="494949"/>
                </a:solidFill>
                <a:latin typeface="+mn-lt"/>
                <a:ea typeface="+mn-ea"/>
                <a:cs typeface="+mn-cs"/>
              </a:defRPr>
            </a:pPr>
            <a:endParaRPr lang="nb-NO"/>
          </a:p>
        </c:txPr>
        <c:crossAx val="744750536"/>
        <c:crosses val="autoZero"/>
        <c:crossBetween val="between"/>
      </c:valAx>
      <c:spPr>
        <a:noFill/>
        <a:ln>
          <a:noFill/>
        </a:ln>
        <a:effectLst/>
      </c:spPr>
    </c:plotArea>
    <c:legend>
      <c:legendPos val="b"/>
      <c:layout>
        <c:manualLayout>
          <c:xMode val="edge"/>
          <c:yMode val="edge"/>
          <c:x val="0.35675857309607756"/>
          <c:y val="0.10397250531768439"/>
          <c:w val="0.6432414269039225"/>
          <c:h val="5.194637539133868E-2"/>
        </c:manualLayout>
      </c:layout>
      <c:overlay val="0"/>
      <c:spPr>
        <a:noFill/>
        <a:ln>
          <a:noFill/>
        </a:ln>
        <a:effectLst/>
      </c:spPr>
      <c:txPr>
        <a:bodyPr rot="0" spcFirstLastPara="1" vertOverflow="ellipsis" vert="horz" wrap="square" anchor="ctr" anchorCtr="1"/>
        <a:lstStyle/>
        <a:p>
          <a:pPr>
            <a:defRPr sz="1100" b="0" i="0" u="none" strike="noStrike" kern="1200" baseline="0">
              <a:solidFill>
                <a:srgbClr val="494949"/>
              </a:solidFill>
              <a:latin typeface="+mn-lt"/>
              <a:ea typeface="+mn-ea"/>
              <a:cs typeface="+mn-cs"/>
            </a:defRPr>
          </a:pPr>
          <a:endParaRPr lang="nb-NO"/>
        </a:p>
      </c:txPr>
    </c:legend>
    <c:plotVisOnly val="1"/>
    <c:dispBlanksAs val="gap"/>
    <c:showDLblsOverMax val="0"/>
  </c:chart>
  <c:spPr>
    <a:noFill/>
    <a:ln w="9525" cap="flat" cmpd="sng" algn="ctr">
      <a:noFill/>
      <a:prstDash val="solid"/>
      <a:round/>
    </a:ln>
    <a:effectLst/>
  </c:spPr>
  <c:txPr>
    <a:bodyPr/>
    <a:lstStyle/>
    <a:p>
      <a:pPr>
        <a:defRPr/>
      </a:pPr>
      <a:endParaRPr lang="nb-NO"/>
    </a:p>
  </c:txPr>
  <c:externalData r:id="rId4">
    <c:autoUpdate val="0"/>
  </c:externalData>
  <c:userShapes r:id="rId5"/>
</c:chartSpace>
</file>

<file path=ppt/charts/chart4.xml><?xml version="1.0" encoding="utf-8"?>
<c:chartSpace xmlns:c="http://schemas.openxmlformats.org/drawingml/2006/chart" xmlns:a="http://schemas.openxmlformats.org/drawingml/2006/main" xmlns:r="http://schemas.openxmlformats.org/officeDocument/2006/relationships">
  <c:date1904 val="0"/>
  <c:lang val="nb-NO"/>
  <c:roundedCorners val="0"/>
  <mc:AlternateContent xmlns:mc="http://schemas.openxmlformats.org/markup-compatibility/2006">
    <mc:Choice xmlns:c14="http://schemas.microsoft.com/office/drawing/2007/8/2/chart" Requires="c14">
      <c14:style val="104"/>
    </mc:Choice>
    <mc:Fallback>
      <c:style val="4"/>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1388888888888901E-2"/>
          <c:y val="0.24619409748279997"/>
          <c:w val="0.91251544859163525"/>
          <c:h val="0.63322851075568332"/>
        </c:manualLayout>
      </c:layout>
      <c:barChart>
        <c:barDir val="col"/>
        <c:grouping val="clustered"/>
        <c:varyColors val="0"/>
        <c:ser>
          <c:idx val="0"/>
          <c:order val="0"/>
          <c:tx>
            <c:strRef>
              <c:f>'Ark1'!$B$1</c:f>
              <c:strCache>
                <c:ptCount val="1"/>
                <c:pt idx="0">
                  <c:v>Q4 2014</c:v>
                </c:pt>
              </c:strCache>
            </c:strRef>
          </c:tx>
          <c:spPr>
            <a:solidFill>
              <a:schemeClr val="accent2">
                <a:shade val="41000"/>
              </a:schemeClr>
            </a:solidFill>
            <a:ln>
              <a:noFill/>
            </a:ln>
            <a:effectLst/>
            <a:scene3d>
              <a:camera prst="orthographicFront"/>
              <a:lightRig rig="threePt" dir="t"/>
            </a:scene3d>
            <a:sp3d>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nb-NO"/>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50000"/>
                          <a:lumOff val="50000"/>
                        </a:schemeClr>
                      </a:solidFill>
                      <a:prstDash val="solid"/>
                      <a:round/>
                    </a:ln>
                    <a:effectLst/>
                  </c:spPr>
                </c15:leaderLines>
              </c:ext>
            </c:extLst>
          </c:dLbls>
          <c:cat>
            <c:strRef>
              <c:f>'Ark1'!$A$2:$A$8</c:f>
              <c:strCache>
                <c:ptCount val="7"/>
                <c:pt idx="0">
                  <c:v>Hovedindeks</c:v>
                </c:pt>
                <c:pt idx="1">
                  <c:v>Økonomisk utvikling</c:v>
                </c:pt>
                <c:pt idx="2">
                  <c:v>Årsverk</c:v>
                </c:pt>
                <c:pt idx="3">
                  <c:v>Omsetning</c:v>
                </c:pt>
                <c:pt idx="4">
                  <c:v>Lønnsomhet</c:v>
                </c:pt>
                <c:pt idx="5">
                  <c:v>Investeringer</c:v>
                </c:pt>
                <c:pt idx="6">
                  <c:v>Ordrereserve</c:v>
                </c:pt>
              </c:strCache>
            </c:strRef>
          </c:cat>
          <c:val>
            <c:numRef>
              <c:f>'Ark1'!$B$2:$B$8</c:f>
              <c:numCache>
                <c:formatCode>General</c:formatCode>
                <c:ptCount val="7"/>
                <c:pt idx="0">
                  <c:v>53</c:v>
                </c:pt>
                <c:pt idx="1">
                  <c:v>50</c:v>
                </c:pt>
                <c:pt idx="2">
                  <c:v>54</c:v>
                </c:pt>
                <c:pt idx="3">
                  <c:v>57</c:v>
                </c:pt>
                <c:pt idx="4">
                  <c:v>58</c:v>
                </c:pt>
                <c:pt idx="5">
                  <c:v>44</c:v>
                </c:pt>
                <c:pt idx="6">
                  <c:v>58</c:v>
                </c:pt>
              </c:numCache>
            </c:numRef>
          </c:val>
        </c:ser>
        <c:ser>
          <c:idx val="1"/>
          <c:order val="1"/>
          <c:tx>
            <c:strRef>
              <c:f>'Ark1'!$C$1</c:f>
              <c:strCache>
                <c:ptCount val="1"/>
                <c:pt idx="0">
                  <c:v>Q3 2015</c:v>
                </c:pt>
              </c:strCache>
            </c:strRef>
          </c:tx>
          <c:spPr>
            <a:solidFill>
              <a:schemeClr val="accent2">
                <a:shade val="53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nb-NO"/>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50000"/>
                          <a:lumOff val="50000"/>
                        </a:schemeClr>
                      </a:solidFill>
                      <a:prstDash val="solid"/>
                      <a:round/>
                    </a:ln>
                    <a:effectLst/>
                  </c:spPr>
                </c15:leaderLines>
              </c:ext>
            </c:extLst>
          </c:dLbls>
          <c:cat>
            <c:strRef>
              <c:f>'Ark1'!$A$2:$A$8</c:f>
              <c:strCache>
                <c:ptCount val="7"/>
                <c:pt idx="0">
                  <c:v>Hovedindeks</c:v>
                </c:pt>
                <c:pt idx="1">
                  <c:v>Økonomisk utvikling</c:v>
                </c:pt>
                <c:pt idx="2">
                  <c:v>Årsverk</c:v>
                </c:pt>
                <c:pt idx="3">
                  <c:v>Omsetning</c:v>
                </c:pt>
                <c:pt idx="4">
                  <c:v>Lønnsomhet</c:v>
                </c:pt>
                <c:pt idx="5">
                  <c:v>Investeringer</c:v>
                </c:pt>
                <c:pt idx="6">
                  <c:v>Ordrereserve</c:v>
                </c:pt>
              </c:strCache>
            </c:strRef>
          </c:cat>
          <c:val>
            <c:numRef>
              <c:f>'Ark1'!$C$2:$C$8</c:f>
              <c:numCache>
                <c:formatCode>General</c:formatCode>
                <c:ptCount val="7"/>
                <c:pt idx="0">
                  <c:v>37</c:v>
                </c:pt>
                <c:pt idx="1">
                  <c:v>36</c:v>
                </c:pt>
                <c:pt idx="2">
                  <c:v>44</c:v>
                </c:pt>
                <c:pt idx="3">
                  <c:v>40</c:v>
                </c:pt>
                <c:pt idx="4">
                  <c:v>30</c:v>
                </c:pt>
                <c:pt idx="5">
                  <c:v>34</c:v>
                </c:pt>
                <c:pt idx="6">
                  <c:v>36</c:v>
                </c:pt>
              </c:numCache>
            </c:numRef>
          </c:val>
        </c:ser>
        <c:ser>
          <c:idx val="2"/>
          <c:order val="2"/>
          <c:tx>
            <c:strRef>
              <c:f>'Ark1'!$D$1</c:f>
              <c:strCache>
                <c:ptCount val="1"/>
                <c:pt idx="0">
                  <c:v>Q4 2015</c:v>
                </c:pt>
              </c:strCache>
            </c:strRef>
          </c:tx>
          <c:spPr>
            <a:solidFill>
              <a:schemeClr val="accent2">
                <a:shade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nb-NO"/>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50000"/>
                          <a:lumOff val="50000"/>
                        </a:schemeClr>
                      </a:solidFill>
                      <a:prstDash val="solid"/>
                      <a:round/>
                    </a:ln>
                    <a:effectLst/>
                  </c:spPr>
                </c15:leaderLines>
              </c:ext>
            </c:extLst>
          </c:dLbls>
          <c:cat>
            <c:strRef>
              <c:f>'Ark1'!$A$2:$A$8</c:f>
              <c:strCache>
                <c:ptCount val="7"/>
                <c:pt idx="0">
                  <c:v>Hovedindeks</c:v>
                </c:pt>
                <c:pt idx="1">
                  <c:v>Økonomisk utvikling</c:v>
                </c:pt>
                <c:pt idx="2">
                  <c:v>Årsverk</c:v>
                </c:pt>
                <c:pt idx="3">
                  <c:v>Omsetning</c:v>
                </c:pt>
                <c:pt idx="4">
                  <c:v>Lønnsomhet</c:v>
                </c:pt>
                <c:pt idx="5">
                  <c:v>Investeringer</c:v>
                </c:pt>
                <c:pt idx="6">
                  <c:v>Ordrereserve</c:v>
                </c:pt>
              </c:strCache>
            </c:strRef>
          </c:cat>
          <c:val>
            <c:numRef>
              <c:f>'Ark1'!$D$2:$D$8</c:f>
              <c:numCache>
                <c:formatCode>General</c:formatCode>
                <c:ptCount val="7"/>
                <c:pt idx="0">
                  <c:v>31</c:v>
                </c:pt>
                <c:pt idx="1">
                  <c:v>17</c:v>
                </c:pt>
                <c:pt idx="2">
                  <c:v>37</c:v>
                </c:pt>
                <c:pt idx="3">
                  <c:v>32</c:v>
                </c:pt>
                <c:pt idx="4">
                  <c:v>29</c:v>
                </c:pt>
                <c:pt idx="5">
                  <c:v>33</c:v>
                </c:pt>
                <c:pt idx="6">
                  <c:v>37</c:v>
                </c:pt>
              </c:numCache>
            </c:numRef>
          </c:val>
        </c:ser>
        <c:ser>
          <c:idx val="3"/>
          <c:order val="3"/>
          <c:tx>
            <c:strRef>
              <c:f>'Ark1'!$E$1</c:f>
              <c:strCache>
                <c:ptCount val="1"/>
                <c:pt idx="0">
                  <c:v>Q1 2016</c:v>
                </c:pt>
              </c:strCache>
            </c:strRef>
          </c:tx>
          <c:spPr>
            <a:solidFill>
              <a:schemeClr val="accent2">
                <a:shade val="76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nb-NO"/>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50000"/>
                          <a:lumOff val="50000"/>
                        </a:schemeClr>
                      </a:solidFill>
                      <a:prstDash val="solid"/>
                      <a:round/>
                    </a:ln>
                    <a:effectLst/>
                  </c:spPr>
                </c15:leaderLines>
              </c:ext>
            </c:extLst>
          </c:dLbls>
          <c:cat>
            <c:strRef>
              <c:f>'Ark1'!$A$2:$A$8</c:f>
              <c:strCache>
                <c:ptCount val="7"/>
                <c:pt idx="0">
                  <c:v>Hovedindeks</c:v>
                </c:pt>
                <c:pt idx="1">
                  <c:v>Økonomisk utvikling</c:v>
                </c:pt>
                <c:pt idx="2">
                  <c:v>Årsverk</c:v>
                </c:pt>
                <c:pt idx="3">
                  <c:v>Omsetning</c:v>
                </c:pt>
                <c:pt idx="4">
                  <c:v>Lønnsomhet</c:v>
                </c:pt>
                <c:pt idx="5">
                  <c:v>Investeringer</c:v>
                </c:pt>
                <c:pt idx="6">
                  <c:v>Ordrereserve</c:v>
                </c:pt>
              </c:strCache>
            </c:strRef>
          </c:cat>
          <c:val>
            <c:numRef>
              <c:f>'Ark1'!$E$2:$E$8</c:f>
              <c:numCache>
                <c:formatCode>General</c:formatCode>
                <c:ptCount val="7"/>
                <c:pt idx="0">
                  <c:v>31</c:v>
                </c:pt>
                <c:pt idx="1">
                  <c:v>26</c:v>
                </c:pt>
                <c:pt idx="2">
                  <c:v>33</c:v>
                </c:pt>
                <c:pt idx="3">
                  <c:v>33</c:v>
                </c:pt>
                <c:pt idx="4">
                  <c:v>35</c:v>
                </c:pt>
                <c:pt idx="5">
                  <c:v>29</c:v>
                </c:pt>
                <c:pt idx="6">
                  <c:v>30</c:v>
                </c:pt>
              </c:numCache>
            </c:numRef>
          </c:val>
        </c:ser>
        <c:ser>
          <c:idx val="4"/>
          <c:order val="4"/>
          <c:tx>
            <c:strRef>
              <c:f>'Ark1'!$F$1</c:f>
              <c:strCache>
                <c:ptCount val="1"/>
                <c:pt idx="0">
                  <c:v>Q3 2016</c:v>
                </c:pt>
              </c:strCache>
            </c:strRef>
          </c:tx>
          <c:spPr>
            <a:solidFill>
              <a:schemeClr val="accent2">
                <a:shade val="88000"/>
              </a:schemeClr>
            </a:solidFill>
            <a:ln>
              <a:noFill/>
            </a:ln>
            <a:effectLst/>
          </c:spPr>
          <c:invertIfNegative val="0"/>
          <c:dLbls>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nb-NO"/>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'Ark1'!$A$2:$A$8</c:f>
              <c:strCache>
                <c:ptCount val="7"/>
                <c:pt idx="0">
                  <c:v>Hovedindeks</c:v>
                </c:pt>
                <c:pt idx="1">
                  <c:v>Økonomisk utvikling</c:v>
                </c:pt>
                <c:pt idx="2">
                  <c:v>Årsverk</c:v>
                </c:pt>
                <c:pt idx="3">
                  <c:v>Omsetning</c:v>
                </c:pt>
                <c:pt idx="4">
                  <c:v>Lønnsomhet</c:v>
                </c:pt>
                <c:pt idx="5">
                  <c:v>Investeringer</c:v>
                </c:pt>
                <c:pt idx="6">
                  <c:v>Ordrereserve</c:v>
                </c:pt>
              </c:strCache>
            </c:strRef>
          </c:cat>
          <c:val>
            <c:numRef>
              <c:f>'Ark1'!$F$2:$F$8</c:f>
              <c:numCache>
                <c:formatCode>General</c:formatCode>
                <c:ptCount val="7"/>
                <c:pt idx="0">
                  <c:v>49</c:v>
                </c:pt>
                <c:pt idx="1">
                  <c:v>35</c:v>
                </c:pt>
                <c:pt idx="2">
                  <c:v>52</c:v>
                </c:pt>
                <c:pt idx="3">
                  <c:v>55</c:v>
                </c:pt>
                <c:pt idx="4">
                  <c:v>53</c:v>
                </c:pt>
                <c:pt idx="5">
                  <c:v>45</c:v>
                </c:pt>
                <c:pt idx="6">
                  <c:v>54</c:v>
                </c:pt>
              </c:numCache>
            </c:numRef>
          </c:val>
        </c:ser>
        <c:ser>
          <c:idx val="5"/>
          <c:order val="5"/>
          <c:tx>
            <c:strRef>
              <c:f>'Ark1'!$G$1</c:f>
              <c:strCache>
                <c:ptCount val="1"/>
                <c:pt idx="0">
                  <c:v>Q4 2016</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nb-NO"/>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'Ark1'!$A$2:$A$8</c:f>
              <c:strCache>
                <c:ptCount val="7"/>
                <c:pt idx="0">
                  <c:v>Hovedindeks</c:v>
                </c:pt>
                <c:pt idx="1">
                  <c:v>Økonomisk utvikling</c:v>
                </c:pt>
                <c:pt idx="2">
                  <c:v>Årsverk</c:v>
                </c:pt>
                <c:pt idx="3">
                  <c:v>Omsetning</c:v>
                </c:pt>
                <c:pt idx="4">
                  <c:v>Lønnsomhet</c:v>
                </c:pt>
                <c:pt idx="5">
                  <c:v>Investeringer</c:v>
                </c:pt>
                <c:pt idx="6">
                  <c:v>Ordrereserve</c:v>
                </c:pt>
              </c:strCache>
            </c:strRef>
          </c:cat>
          <c:val>
            <c:numRef>
              <c:f>'Ark1'!$G$2:$G$8</c:f>
              <c:numCache>
                <c:formatCode>General</c:formatCode>
                <c:ptCount val="7"/>
                <c:pt idx="0">
                  <c:v>48</c:v>
                </c:pt>
                <c:pt idx="1">
                  <c:v>36</c:v>
                </c:pt>
                <c:pt idx="2">
                  <c:v>45</c:v>
                </c:pt>
                <c:pt idx="3">
                  <c:v>54</c:v>
                </c:pt>
                <c:pt idx="4">
                  <c:v>58</c:v>
                </c:pt>
                <c:pt idx="5">
                  <c:v>42</c:v>
                </c:pt>
                <c:pt idx="6">
                  <c:v>53</c:v>
                </c:pt>
              </c:numCache>
            </c:numRef>
          </c:val>
        </c:ser>
        <c:ser>
          <c:idx val="6"/>
          <c:order val="6"/>
          <c:tx>
            <c:strRef>
              <c:f>'Ark1'!$H$1</c:f>
              <c:strCache>
                <c:ptCount val="1"/>
                <c:pt idx="0">
                  <c:v>Q2 2017</c:v>
                </c:pt>
              </c:strCache>
            </c:strRef>
          </c:tx>
          <c:spPr>
            <a:solidFill>
              <a:schemeClr val="accent2">
                <a:tint val="89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nb-NO"/>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'Ark1'!$A$2:$A$8</c:f>
              <c:strCache>
                <c:ptCount val="7"/>
                <c:pt idx="0">
                  <c:v>Hovedindeks</c:v>
                </c:pt>
                <c:pt idx="1">
                  <c:v>Økonomisk utvikling</c:v>
                </c:pt>
                <c:pt idx="2">
                  <c:v>Årsverk</c:v>
                </c:pt>
                <c:pt idx="3">
                  <c:v>Omsetning</c:v>
                </c:pt>
                <c:pt idx="4">
                  <c:v>Lønnsomhet</c:v>
                </c:pt>
                <c:pt idx="5">
                  <c:v>Investeringer</c:v>
                </c:pt>
                <c:pt idx="6">
                  <c:v>Ordrereserve</c:v>
                </c:pt>
              </c:strCache>
            </c:strRef>
          </c:cat>
          <c:val>
            <c:numRef>
              <c:f>'Ark1'!$H$2:$H$8</c:f>
              <c:numCache>
                <c:formatCode>General</c:formatCode>
                <c:ptCount val="7"/>
                <c:pt idx="0">
                  <c:v>58</c:v>
                </c:pt>
                <c:pt idx="1">
                  <c:v>39</c:v>
                </c:pt>
                <c:pt idx="2">
                  <c:v>62</c:v>
                </c:pt>
                <c:pt idx="3">
                  <c:v>64</c:v>
                </c:pt>
                <c:pt idx="4">
                  <c:v>62</c:v>
                </c:pt>
                <c:pt idx="5">
                  <c:v>50</c:v>
                </c:pt>
                <c:pt idx="6">
                  <c:v>72</c:v>
                </c:pt>
              </c:numCache>
            </c:numRef>
          </c:val>
        </c:ser>
        <c:ser>
          <c:idx val="7"/>
          <c:order val="7"/>
          <c:tx>
            <c:strRef>
              <c:f>'Ark1'!$I$1</c:f>
              <c:strCache>
                <c:ptCount val="1"/>
                <c:pt idx="0">
                  <c:v>Q3 2017</c:v>
                </c:pt>
              </c:strCache>
            </c:strRef>
          </c:tx>
          <c:spPr>
            <a:solidFill>
              <a:schemeClr val="accent2">
                <a:tint val="77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nb-NO"/>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'Ark1'!$A$2:$A$8</c:f>
              <c:strCache>
                <c:ptCount val="7"/>
                <c:pt idx="0">
                  <c:v>Hovedindeks</c:v>
                </c:pt>
                <c:pt idx="1">
                  <c:v>Økonomisk utvikling</c:v>
                </c:pt>
                <c:pt idx="2">
                  <c:v>Årsverk</c:v>
                </c:pt>
                <c:pt idx="3">
                  <c:v>Omsetning</c:v>
                </c:pt>
                <c:pt idx="4">
                  <c:v>Lønnsomhet</c:v>
                </c:pt>
                <c:pt idx="5">
                  <c:v>Investeringer</c:v>
                </c:pt>
                <c:pt idx="6">
                  <c:v>Ordrereserve</c:v>
                </c:pt>
              </c:strCache>
            </c:strRef>
          </c:cat>
          <c:val>
            <c:numRef>
              <c:f>'Ark1'!$I$2:$I$8</c:f>
              <c:numCache>
                <c:formatCode>General</c:formatCode>
                <c:ptCount val="7"/>
                <c:pt idx="0">
                  <c:v>66</c:v>
                </c:pt>
                <c:pt idx="1">
                  <c:v>61</c:v>
                </c:pt>
                <c:pt idx="2">
                  <c:v>63</c:v>
                </c:pt>
                <c:pt idx="3">
                  <c:v>79</c:v>
                </c:pt>
                <c:pt idx="4">
                  <c:v>75</c:v>
                </c:pt>
                <c:pt idx="5">
                  <c:v>55</c:v>
                </c:pt>
                <c:pt idx="6">
                  <c:v>65</c:v>
                </c:pt>
              </c:numCache>
            </c:numRef>
          </c:val>
        </c:ser>
        <c:ser>
          <c:idx val="8"/>
          <c:order val="8"/>
          <c:tx>
            <c:strRef>
              <c:f>'Ark1'!$J$1</c:f>
              <c:strCache>
                <c:ptCount val="1"/>
                <c:pt idx="0">
                  <c:v>Q4 2017</c:v>
                </c:pt>
              </c:strCache>
            </c:strRef>
          </c:tx>
          <c:spPr>
            <a:solidFill>
              <a:schemeClr val="accent2">
                <a:tint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nb-NO"/>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'Ark1'!$A$2:$A$8</c:f>
              <c:strCache>
                <c:ptCount val="7"/>
                <c:pt idx="0">
                  <c:v>Hovedindeks</c:v>
                </c:pt>
                <c:pt idx="1">
                  <c:v>Økonomisk utvikling</c:v>
                </c:pt>
                <c:pt idx="2">
                  <c:v>Årsverk</c:v>
                </c:pt>
                <c:pt idx="3">
                  <c:v>Omsetning</c:v>
                </c:pt>
                <c:pt idx="4">
                  <c:v>Lønnsomhet</c:v>
                </c:pt>
                <c:pt idx="5">
                  <c:v>Investeringer</c:v>
                </c:pt>
                <c:pt idx="6">
                  <c:v>Ordrereserve</c:v>
                </c:pt>
              </c:strCache>
            </c:strRef>
          </c:cat>
          <c:val>
            <c:numRef>
              <c:f>'Ark1'!$J$2:$J$8</c:f>
              <c:numCache>
                <c:formatCode>General</c:formatCode>
                <c:ptCount val="7"/>
                <c:pt idx="0">
                  <c:v>69</c:v>
                </c:pt>
                <c:pt idx="1">
                  <c:v>61</c:v>
                </c:pt>
                <c:pt idx="2">
                  <c:v>68</c:v>
                </c:pt>
                <c:pt idx="3">
                  <c:v>77</c:v>
                </c:pt>
                <c:pt idx="4">
                  <c:v>72</c:v>
                </c:pt>
                <c:pt idx="5">
                  <c:v>60</c:v>
                </c:pt>
                <c:pt idx="6">
                  <c:v>76</c:v>
                </c:pt>
              </c:numCache>
            </c:numRef>
          </c:val>
        </c:ser>
        <c:ser>
          <c:idx val="9"/>
          <c:order val="9"/>
          <c:tx>
            <c:strRef>
              <c:f>'Ark1'!$K$1</c:f>
              <c:strCache>
                <c:ptCount val="1"/>
                <c:pt idx="0">
                  <c:v>Q2 2018</c:v>
                </c:pt>
              </c:strCache>
            </c:strRef>
          </c:tx>
          <c:spPr>
            <a:solidFill>
              <a:srgbClr val="005AA4">
                <a:lumMod val="40000"/>
                <a:lumOff val="60000"/>
              </a:srgbClr>
            </a:solidFill>
            <a:ln>
              <a:noFill/>
            </a:ln>
            <a:effectLst/>
            <a:scene3d>
              <a:camera prst="orthographicFront"/>
              <a:lightRig rig="threePt" dir="t"/>
            </a:scene3d>
            <a:sp3d>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nb-NO"/>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'Ark1'!$A$2:$A$8</c:f>
              <c:strCache>
                <c:ptCount val="7"/>
                <c:pt idx="0">
                  <c:v>Hovedindeks</c:v>
                </c:pt>
                <c:pt idx="1">
                  <c:v>Økonomisk utvikling</c:v>
                </c:pt>
                <c:pt idx="2">
                  <c:v>Årsverk</c:v>
                </c:pt>
                <c:pt idx="3">
                  <c:v>Omsetning</c:v>
                </c:pt>
                <c:pt idx="4">
                  <c:v>Lønnsomhet</c:v>
                </c:pt>
                <c:pt idx="5">
                  <c:v>Investeringer</c:v>
                </c:pt>
                <c:pt idx="6">
                  <c:v>Ordrereserve</c:v>
                </c:pt>
              </c:strCache>
            </c:strRef>
          </c:cat>
          <c:val>
            <c:numRef>
              <c:f>'Ark1'!$K$2:$K$8</c:f>
              <c:numCache>
                <c:formatCode>General</c:formatCode>
                <c:ptCount val="7"/>
                <c:pt idx="0">
                  <c:v>72</c:v>
                </c:pt>
                <c:pt idx="1">
                  <c:v>74</c:v>
                </c:pt>
                <c:pt idx="2">
                  <c:v>66</c:v>
                </c:pt>
                <c:pt idx="3">
                  <c:v>80</c:v>
                </c:pt>
                <c:pt idx="4">
                  <c:v>78</c:v>
                </c:pt>
                <c:pt idx="5">
                  <c:v>63</c:v>
                </c:pt>
                <c:pt idx="6">
                  <c:v>71</c:v>
                </c:pt>
              </c:numCache>
            </c:numRef>
          </c:val>
        </c:ser>
        <c:ser>
          <c:idx val="10"/>
          <c:order val="10"/>
          <c:tx>
            <c:strRef>
              <c:f>'Ark1'!$L$1</c:f>
              <c:strCache>
                <c:ptCount val="1"/>
                <c:pt idx="0">
                  <c:v>Q3 2018</c:v>
                </c:pt>
              </c:strCache>
            </c:strRef>
          </c:tx>
          <c:spPr>
            <a:solidFill>
              <a:srgbClr val="C9409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nb-NO"/>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'Ark1'!$A$2:$A$8</c:f>
              <c:strCache>
                <c:ptCount val="7"/>
                <c:pt idx="0">
                  <c:v>Hovedindeks</c:v>
                </c:pt>
                <c:pt idx="1">
                  <c:v>Økonomisk utvikling</c:v>
                </c:pt>
                <c:pt idx="2">
                  <c:v>Årsverk</c:v>
                </c:pt>
                <c:pt idx="3">
                  <c:v>Omsetning</c:v>
                </c:pt>
                <c:pt idx="4">
                  <c:v>Lønnsomhet</c:v>
                </c:pt>
                <c:pt idx="5">
                  <c:v>Investeringer</c:v>
                </c:pt>
                <c:pt idx="6">
                  <c:v>Ordrereserve</c:v>
                </c:pt>
              </c:strCache>
            </c:strRef>
          </c:cat>
          <c:val>
            <c:numRef>
              <c:f>'Ark1'!$L$2:$L$8</c:f>
              <c:numCache>
                <c:formatCode>General</c:formatCode>
                <c:ptCount val="7"/>
                <c:pt idx="0">
                  <c:v>71</c:v>
                </c:pt>
                <c:pt idx="1">
                  <c:v>69</c:v>
                </c:pt>
                <c:pt idx="2">
                  <c:v>69</c:v>
                </c:pt>
                <c:pt idx="3">
                  <c:v>84</c:v>
                </c:pt>
                <c:pt idx="4">
                  <c:v>73</c:v>
                </c:pt>
                <c:pt idx="5">
                  <c:v>59</c:v>
                </c:pt>
                <c:pt idx="6">
                  <c:v>74</c:v>
                </c:pt>
              </c:numCache>
            </c:numRef>
          </c:val>
        </c:ser>
        <c:dLbls>
          <c:dLblPos val="inEnd"/>
          <c:showLegendKey val="0"/>
          <c:showVal val="1"/>
          <c:showCatName val="0"/>
          <c:showSerName val="0"/>
          <c:showPercent val="0"/>
          <c:showBubbleSize val="0"/>
        </c:dLbls>
        <c:gapWidth val="100"/>
        <c:axId val="744755632"/>
        <c:axId val="744756024"/>
      </c:barChart>
      <c:catAx>
        <c:axId val="744755632"/>
        <c:scaling>
          <c:orientation val="minMax"/>
        </c:scaling>
        <c:delete val="0"/>
        <c:axPos val="b"/>
        <c:numFmt formatCode="General" sourceLinked="0"/>
        <c:majorTickMark val="none"/>
        <c:minorTickMark val="none"/>
        <c:tickLblPos val="nextTo"/>
        <c:spPr>
          <a:noFill/>
          <a:ln w="15875" cap="flat" cmpd="sng" algn="ctr">
            <a:solidFill>
              <a:srgbClr val="494949"/>
            </a:solidFill>
            <a:prstDash val="solid"/>
            <a:round/>
          </a:ln>
          <a:effectLst/>
        </c:spPr>
        <c:txPr>
          <a:bodyPr rot="-60000000" spcFirstLastPara="1" vertOverflow="ellipsis" vert="horz" wrap="square" anchor="ctr" anchorCtr="1"/>
          <a:lstStyle/>
          <a:p>
            <a:pPr>
              <a:defRPr sz="1200" b="0" i="0" u="none" strike="noStrike" kern="1200" cap="all" baseline="0">
                <a:solidFill>
                  <a:srgbClr val="494949"/>
                </a:solidFill>
                <a:latin typeface="+mn-lt"/>
                <a:ea typeface="+mn-ea"/>
                <a:cs typeface="+mn-cs"/>
              </a:defRPr>
            </a:pPr>
            <a:endParaRPr lang="nb-NO"/>
          </a:p>
        </c:txPr>
        <c:crossAx val="744756024"/>
        <c:crosses val="autoZero"/>
        <c:auto val="1"/>
        <c:lblAlgn val="ctr"/>
        <c:lblOffset val="100"/>
        <c:noMultiLvlLbl val="0"/>
      </c:catAx>
      <c:valAx>
        <c:axId val="744756024"/>
        <c:scaling>
          <c:orientation val="minMax"/>
          <c:max val="90"/>
        </c:scaling>
        <c:delete val="0"/>
        <c:axPos val="l"/>
        <c:majorGridlines>
          <c:spPr>
            <a:ln w="9525" cap="flat" cmpd="sng" algn="ctr">
              <a:solidFill>
                <a:srgbClr val="86A17F">
                  <a:alpha val="50000"/>
                </a:srgbClr>
              </a:solidFill>
              <a:prstDash val="solid"/>
              <a:round/>
            </a:ln>
            <a:effectLst/>
          </c:spPr>
        </c:majorGridlines>
        <c:numFmt formatCode="General" sourceLinked="1"/>
        <c:majorTickMark val="out"/>
        <c:minorTickMark val="none"/>
        <c:tickLblPos val="nextTo"/>
        <c:spPr>
          <a:noFill/>
          <a:ln w="6350" cap="flat" cmpd="sng" algn="ctr">
            <a:noFill/>
            <a:prstDash val="solid"/>
            <a:round/>
          </a:ln>
          <a:effectLst/>
        </c:spPr>
        <c:txPr>
          <a:bodyPr rot="-60000000" spcFirstLastPara="1" vertOverflow="ellipsis" vert="horz" wrap="square" anchor="ctr" anchorCtr="1"/>
          <a:lstStyle/>
          <a:p>
            <a:pPr>
              <a:defRPr sz="1200" b="0" i="0" u="none" strike="noStrike" kern="1200" baseline="0">
                <a:solidFill>
                  <a:srgbClr val="494949"/>
                </a:solidFill>
                <a:latin typeface="+mn-lt"/>
                <a:ea typeface="+mn-ea"/>
                <a:cs typeface="+mn-cs"/>
              </a:defRPr>
            </a:pPr>
            <a:endParaRPr lang="nb-NO"/>
          </a:p>
        </c:txPr>
        <c:crossAx val="744755632"/>
        <c:crosses val="autoZero"/>
        <c:crossBetween val="between"/>
      </c:valAx>
      <c:spPr>
        <a:noFill/>
        <a:ln>
          <a:noFill/>
        </a:ln>
        <a:effectLst/>
      </c:spPr>
    </c:plotArea>
    <c:legend>
      <c:legendPos val="b"/>
      <c:layout>
        <c:manualLayout>
          <c:xMode val="edge"/>
          <c:yMode val="edge"/>
          <c:x val="0.37344067125085034"/>
          <c:y val="0.15178508176663477"/>
          <c:w val="0.57442777201548478"/>
          <c:h val="4.9040169092576261E-2"/>
        </c:manualLayout>
      </c:layout>
      <c:overlay val="0"/>
      <c:spPr>
        <a:noFill/>
        <a:ln>
          <a:noFill/>
        </a:ln>
        <a:effectLst/>
      </c:spPr>
      <c:txPr>
        <a:bodyPr rot="0" spcFirstLastPara="1" vertOverflow="ellipsis" vert="horz" wrap="square" anchor="ctr" anchorCtr="1"/>
        <a:lstStyle/>
        <a:p>
          <a:pPr>
            <a:defRPr sz="1100" b="0" i="0" u="none" strike="noStrike" kern="1200" baseline="0">
              <a:solidFill>
                <a:srgbClr val="494949"/>
              </a:solidFill>
              <a:latin typeface="+mn-lt"/>
              <a:ea typeface="+mn-ea"/>
              <a:cs typeface="+mn-cs"/>
            </a:defRPr>
          </a:pPr>
          <a:endParaRPr lang="nb-NO"/>
        </a:p>
      </c:txPr>
    </c:legend>
    <c:plotVisOnly val="1"/>
    <c:dispBlanksAs val="gap"/>
    <c:showDLblsOverMax val="0"/>
  </c:chart>
  <c:spPr>
    <a:noFill/>
    <a:ln w="9525" cap="flat" cmpd="sng" algn="ctr">
      <a:noFill/>
      <a:prstDash val="solid"/>
      <a:round/>
    </a:ln>
    <a:effectLst/>
  </c:spPr>
  <c:txPr>
    <a:bodyPr/>
    <a:lstStyle/>
    <a:p>
      <a:pPr>
        <a:defRPr/>
      </a:pPr>
      <a:endParaRPr lang="nb-NO"/>
    </a:p>
  </c:txPr>
  <c:externalData r:id="rId4">
    <c:autoUpdate val="0"/>
  </c:externalData>
  <c:userShapes r:id="rId5"/>
</c:chartSpace>
</file>

<file path=ppt/charts/chart5.xml><?xml version="1.0" encoding="utf-8"?>
<c:chartSpace xmlns:c="http://schemas.openxmlformats.org/drawingml/2006/chart" xmlns:a="http://schemas.openxmlformats.org/drawingml/2006/main" xmlns:r="http://schemas.openxmlformats.org/officeDocument/2006/relationships">
  <c:date1904 val="0"/>
  <c:lang val="nb-NO"/>
  <c:roundedCorners val="0"/>
  <mc:AlternateContent xmlns:mc="http://schemas.openxmlformats.org/markup-compatibility/2006">
    <mc:Choice xmlns:c14="http://schemas.microsoft.com/office/drawing/2007/8/2/chart" Requires="c14">
      <c14:style val="104"/>
    </mc:Choice>
    <mc:Fallback>
      <c:style val="4"/>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8219438127986167E-2"/>
          <c:y val="0.28769563936542958"/>
          <c:w val="0.91484997377520216"/>
          <c:h val="0.59172700904469699"/>
        </c:manualLayout>
      </c:layout>
      <c:barChart>
        <c:barDir val="col"/>
        <c:grouping val="clustered"/>
        <c:varyColors val="0"/>
        <c:ser>
          <c:idx val="0"/>
          <c:order val="0"/>
          <c:tx>
            <c:strRef>
              <c:f>'Ark1'!$B$1</c:f>
              <c:strCache>
                <c:ptCount val="1"/>
                <c:pt idx="0">
                  <c:v>Q4 2014</c:v>
                </c:pt>
              </c:strCache>
            </c:strRef>
          </c:tx>
          <c:spPr>
            <a:solidFill>
              <a:schemeClr val="accent2">
                <a:shade val="41000"/>
              </a:schemeClr>
            </a:solidFill>
            <a:ln>
              <a:noFill/>
            </a:ln>
            <a:effectLst/>
            <a:scene3d>
              <a:camera prst="orthographicFront"/>
              <a:lightRig rig="threePt" dir="t"/>
            </a:scene3d>
            <a:sp3d>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nb-NO"/>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50000"/>
                          <a:lumOff val="50000"/>
                        </a:schemeClr>
                      </a:solidFill>
                      <a:prstDash val="solid"/>
                      <a:round/>
                    </a:ln>
                    <a:effectLst/>
                  </c:spPr>
                </c15:leaderLines>
              </c:ext>
            </c:extLst>
          </c:dLbls>
          <c:cat>
            <c:strRef>
              <c:f>'Ark1'!$A$2:$A$5</c:f>
              <c:strCache>
                <c:ptCount val="4"/>
                <c:pt idx="0">
                  <c:v>Industri</c:v>
                </c:pt>
                <c:pt idx="1">
                  <c:v>Bygg/anlegg</c:v>
                </c:pt>
                <c:pt idx="2">
                  <c:v>Varehandel</c:v>
                </c:pt>
                <c:pt idx="3">
                  <c:v>Annet</c:v>
                </c:pt>
              </c:strCache>
            </c:strRef>
          </c:cat>
          <c:val>
            <c:numRef>
              <c:f>'Ark1'!$B$2:$B$5</c:f>
              <c:numCache>
                <c:formatCode>General</c:formatCode>
                <c:ptCount val="4"/>
                <c:pt idx="0">
                  <c:v>62</c:v>
                </c:pt>
                <c:pt idx="1">
                  <c:v>55</c:v>
                </c:pt>
                <c:pt idx="2">
                  <c:v>62</c:v>
                </c:pt>
                <c:pt idx="3">
                  <c:v>53</c:v>
                </c:pt>
              </c:numCache>
            </c:numRef>
          </c:val>
        </c:ser>
        <c:ser>
          <c:idx val="1"/>
          <c:order val="1"/>
          <c:tx>
            <c:strRef>
              <c:f>'Ark1'!$C$1</c:f>
              <c:strCache>
                <c:ptCount val="1"/>
                <c:pt idx="0">
                  <c:v>Q3 2015</c:v>
                </c:pt>
              </c:strCache>
            </c:strRef>
          </c:tx>
          <c:spPr>
            <a:solidFill>
              <a:schemeClr val="accent2">
                <a:shade val="53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nb-NO"/>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50000"/>
                          <a:lumOff val="50000"/>
                        </a:schemeClr>
                      </a:solidFill>
                      <a:prstDash val="solid"/>
                      <a:round/>
                    </a:ln>
                    <a:effectLst/>
                  </c:spPr>
                </c15:leaderLines>
              </c:ext>
            </c:extLst>
          </c:dLbls>
          <c:cat>
            <c:strRef>
              <c:f>'Ark1'!$A$2:$A$5</c:f>
              <c:strCache>
                <c:ptCount val="4"/>
                <c:pt idx="0">
                  <c:v>Industri</c:v>
                </c:pt>
                <c:pt idx="1">
                  <c:v>Bygg/anlegg</c:v>
                </c:pt>
                <c:pt idx="2">
                  <c:v>Varehandel</c:v>
                </c:pt>
                <c:pt idx="3">
                  <c:v>Annet</c:v>
                </c:pt>
              </c:strCache>
            </c:strRef>
          </c:cat>
          <c:val>
            <c:numRef>
              <c:f>'Ark1'!$C$2:$C$5</c:f>
              <c:numCache>
                <c:formatCode>General</c:formatCode>
                <c:ptCount val="4"/>
                <c:pt idx="0">
                  <c:v>45</c:v>
                </c:pt>
                <c:pt idx="1">
                  <c:v>47</c:v>
                </c:pt>
                <c:pt idx="2">
                  <c:v>51</c:v>
                </c:pt>
                <c:pt idx="3">
                  <c:v>50</c:v>
                </c:pt>
              </c:numCache>
            </c:numRef>
          </c:val>
        </c:ser>
        <c:ser>
          <c:idx val="2"/>
          <c:order val="2"/>
          <c:tx>
            <c:strRef>
              <c:f>'Ark1'!$D$1</c:f>
              <c:strCache>
                <c:ptCount val="1"/>
                <c:pt idx="0">
                  <c:v>Q5 2015</c:v>
                </c:pt>
              </c:strCache>
            </c:strRef>
          </c:tx>
          <c:spPr>
            <a:solidFill>
              <a:schemeClr val="accent2">
                <a:shade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nb-NO"/>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50000"/>
                          <a:lumOff val="50000"/>
                        </a:schemeClr>
                      </a:solidFill>
                      <a:prstDash val="solid"/>
                      <a:round/>
                    </a:ln>
                    <a:effectLst/>
                  </c:spPr>
                </c15:leaderLines>
              </c:ext>
            </c:extLst>
          </c:dLbls>
          <c:cat>
            <c:strRef>
              <c:f>'Ark1'!$A$2:$A$5</c:f>
              <c:strCache>
                <c:ptCount val="4"/>
                <c:pt idx="0">
                  <c:v>Industri</c:v>
                </c:pt>
                <c:pt idx="1">
                  <c:v>Bygg/anlegg</c:v>
                </c:pt>
                <c:pt idx="2">
                  <c:v>Varehandel</c:v>
                </c:pt>
                <c:pt idx="3">
                  <c:v>Annet</c:v>
                </c:pt>
              </c:strCache>
            </c:strRef>
          </c:cat>
          <c:val>
            <c:numRef>
              <c:f>'Ark1'!$D$2:$D$5</c:f>
              <c:numCache>
                <c:formatCode>General</c:formatCode>
                <c:ptCount val="4"/>
                <c:pt idx="0">
                  <c:v>45</c:v>
                </c:pt>
                <c:pt idx="1">
                  <c:v>36</c:v>
                </c:pt>
                <c:pt idx="2">
                  <c:v>47</c:v>
                </c:pt>
                <c:pt idx="3">
                  <c:v>48</c:v>
                </c:pt>
              </c:numCache>
            </c:numRef>
          </c:val>
        </c:ser>
        <c:ser>
          <c:idx val="3"/>
          <c:order val="3"/>
          <c:tx>
            <c:strRef>
              <c:f>'Ark1'!$E$1</c:f>
              <c:strCache>
                <c:ptCount val="1"/>
                <c:pt idx="0">
                  <c:v>Q1 2116</c:v>
                </c:pt>
              </c:strCache>
            </c:strRef>
          </c:tx>
          <c:spPr>
            <a:solidFill>
              <a:schemeClr val="accent2">
                <a:shade val="76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nb-NO"/>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50000"/>
                          <a:lumOff val="50000"/>
                        </a:schemeClr>
                      </a:solidFill>
                      <a:prstDash val="solid"/>
                      <a:round/>
                    </a:ln>
                    <a:effectLst/>
                  </c:spPr>
                </c15:leaderLines>
              </c:ext>
            </c:extLst>
          </c:dLbls>
          <c:cat>
            <c:strRef>
              <c:f>'Ark1'!$A$2:$A$5</c:f>
              <c:strCache>
                <c:ptCount val="4"/>
                <c:pt idx="0">
                  <c:v>Industri</c:v>
                </c:pt>
                <c:pt idx="1">
                  <c:v>Bygg/anlegg</c:v>
                </c:pt>
                <c:pt idx="2">
                  <c:v>Varehandel</c:v>
                </c:pt>
                <c:pt idx="3">
                  <c:v>Annet</c:v>
                </c:pt>
              </c:strCache>
            </c:strRef>
          </c:cat>
          <c:val>
            <c:numRef>
              <c:f>'Ark1'!$E$2:$E$5</c:f>
              <c:numCache>
                <c:formatCode>General</c:formatCode>
                <c:ptCount val="4"/>
                <c:pt idx="0">
                  <c:v>42</c:v>
                </c:pt>
                <c:pt idx="1">
                  <c:v>42</c:v>
                </c:pt>
                <c:pt idx="2">
                  <c:v>49</c:v>
                </c:pt>
                <c:pt idx="3">
                  <c:v>48</c:v>
                </c:pt>
              </c:numCache>
            </c:numRef>
          </c:val>
        </c:ser>
        <c:ser>
          <c:idx val="4"/>
          <c:order val="4"/>
          <c:tx>
            <c:strRef>
              <c:f>'Ark1'!$F$1</c:f>
              <c:strCache>
                <c:ptCount val="1"/>
                <c:pt idx="0">
                  <c:v>Q3 2016</c:v>
                </c:pt>
              </c:strCache>
            </c:strRef>
          </c:tx>
          <c:spPr>
            <a:solidFill>
              <a:schemeClr val="accent2">
                <a:shade val="88000"/>
              </a:schemeClr>
            </a:solidFill>
            <a:ln>
              <a:noFill/>
            </a:ln>
            <a:effectLst/>
          </c:spPr>
          <c:invertIfNegative val="0"/>
          <c:dLbls>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nb-NO"/>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'Ark1'!$A$2:$A$5</c:f>
              <c:strCache>
                <c:ptCount val="4"/>
                <c:pt idx="0">
                  <c:v>Industri</c:v>
                </c:pt>
                <c:pt idx="1">
                  <c:v>Bygg/anlegg</c:v>
                </c:pt>
                <c:pt idx="2">
                  <c:v>Varehandel</c:v>
                </c:pt>
                <c:pt idx="3">
                  <c:v>Annet</c:v>
                </c:pt>
              </c:strCache>
            </c:strRef>
          </c:cat>
          <c:val>
            <c:numRef>
              <c:f>'Ark1'!$F$2:$F$5</c:f>
              <c:numCache>
                <c:formatCode>0</c:formatCode>
                <c:ptCount val="4"/>
                <c:pt idx="0">
                  <c:v>55</c:v>
                </c:pt>
                <c:pt idx="1">
                  <c:v>44</c:v>
                </c:pt>
                <c:pt idx="2">
                  <c:v>57</c:v>
                </c:pt>
                <c:pt idx="3">
                  <c:v>54</c:v>
                </c:pt>
              </c:numCache>
            </c:numRef>
          </c:val>
        </c:ser>
        <c:ser>
          <c:idx val="5"/>
          <c:order val="5"/>
          <c:tx>
            <c:strRef>
              <c:f>'Ark1'!$G$1</c:f>
              <c:strCache>
                <c:ptCount val="1"/>
                <c:pt idx="0">
                  <c:v>Q4 2016</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nb-NO"/>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'Ark1'!$A$2:$A$5</c:f>
              <c:strCache>
                <c:ptCount val="4"/>
                <c:pt idx="0">
                  <c:v>Industri</c:v>
                </c:pt>
                <c:pt idx="1">
                  <c:v>Bygg/anlegg</c:v>
                </c:pt>
                <c:pt idx="2">
                  <c:v>Varehandel</c:v>
                </c:pt>
                <c:pt idx="3">
                  <c:v>Annet</c:v>
                </c:pt>
              </c:strCache>
            </c:strRef>
          </c:cat>
          <c:val>
            <c:numRef>
              <c:f>'Ark1'!$G$2:$G$5</c:f>
              <c:numCache>
                <c:formatCode>General</c:formatCode>
                <c:ptCount val="4"/>
                <c:pt idx="0">
                  <c:v>53</c:v>
                </c:pt>
                <c:pt idx="1">
                  <c:v>52</c:v>
                </c:pt>
                <c:pt idx="2">
                  <c:v>58</c:v>
                </c:pt>
                <c:pt idx="3">
                  <c:v>52</c:v>
                </c:pt>
              </c:numCache>
            </c:numRef>
          </c:val>
        </c:ser>
        <c:ser>
          <c:idx val="6"/>
          <c:order val="6"/>
          <c:tx>
            <c:strRef>
              <c:f>'Ark1'!$H$1</c:f>
              <c:strCache>
                <c:ptCount val="1"/>
                <c:pt idx="0">
                  <c:v>Q2 2017</c:v>
                </c:pt>
              </c:strCache>
            </c:strRef>
          </c:tx>
          <c:spPr>
            <a:solidFill>
              <a:schemeClr val="accent2">
                <a:tint val="89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nb-NO"/>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'Ark1'!$A$2:$A$5</c:f>
              <c:strCache>
                <c:ptCount val="4"/>
                <c:pt idx="0">
                  <c:v>Industri</c:v>
                </c:pt>
                <c:pt idx="1">
                  <c:v>Bygg/anlegg</c:v>
                </c:pt>
                <c:pt idx="2">
                  <c:v>Varehandel</c:v>
                </c:pt>
                <c:pt idx="3">
                  <c:v>Annet</c:v>
                </c:pt>
              </c:strCache>
            </c:strRef>
          </c:cat>
          <c:val>
            <c:numRef>
              <c:f>'Ark1'!$H$2:$H$5</c:f>
              <c:numCache>
                <c:formatCode>General</c:formatCode>
                <c:ptCount val="4"/>
                <c:pt idx="0">
                  <c:v>54</c:v>
                </c:pt>
                <c:pt idx="1">
                  <c:v>59</c:v>
                </c:pt>
                <c:pt idx="2">
                  <c:v>59</c:v>
                </c:pt>
                <c:pt idx="3">
                  <c:v>61</c:v>
                </c:pt>
              </c:numCache>
            </c:numRef>
          </c:val>
        </c:ser>
        <c:ser>
          <c:idx val="7"/>
          <c:order val="7"/>
          <c:tx>
            <c:strRef>
              <c:f>'Ark1'!$I$1</c:f>
              <c:strCache>
                <c:ptCount val="1"/>
                <c:pt idx="0">
                  <c:v>Q3 2017</c:v>
                </c:pt>
              </c:strCache>
            </c:strRef>
          </c:tx>
          <c:spPr>
            <a:solidFill>
              <a:schemeClr val="accent2">
                <a:tint val="77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nb-NO"/>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'Ark1'!$A$2:$A$5</c:f>
              <c:strCache>
                <c:ptCount val="4"/>
                <c:pt idx="0">
                  <c:v>Industri</c:v>
                </c:pt>
                <c:pt idx="1">
                  <c:v>Bygg/anlegg</c:v>
                </c:pt>
                <c:pt idx="2">
                  <c:v>Varehandel</c:v>
                </c:pt>
                <c:pt idx="3">
                  <c:v>Annet</c:v>
                </c:pt>
              </c:strCache>
            </c:strRef>
          </c:cat>
          <c:val>
            <c:numRef>
              <c:f>'Ark1'!$I$2:$I$5</c:f>
              <c:numCache>
                <c:formatCode>General</c:formatCode>
                <c:ptCount val="4"/>
                <c:pt idx="0">
                  <c:v>66</c:v>
                </c:pt>
                <c:pt idx="1">
                  <c:v>56</c:v>
                </c:pt>
                <c:pt idx="2">
                  <c:v>59</c:v>
                </c:pt>
                <c:pt idx="3">
                  <c:v>60</c:v>
                </c:pt>
              </c:numCache>
            </c:numRef>
          </c:val>
        </c:ser>
        <c:ser>
          <c:idx val="8"/>
          <c:order val="8"/>
          <c:tx>
            <c:strRef>
              <c:f>'Ark1'!$J$1</c:f>
              <c:strCache>
                <c:ptCount val="1"/>
                <c:pt idx="0">
                  <c:v>Q4 2017</c:v>
                </c:pt>
              </c:strCache>
            </c:strRef>
          </c:tx>
          <c:spPr>
            <a:solidFill>
              <a:schemeClr val="accent2">
                <a:tint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nb-NO"/>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'Ark1'!$A$2:$A$5</c:f>
              <c:strCache>
                <c:ptCount val="4"/>
                <c:pt idx="0">
                  <c:v>Industri</c:v>
                </c:pt>
                <c:pt idx="1">
                  <c:v>Bygg/anlegg</c:v>
                </c:pt>
                <c:pt idx="2">
                  <c:v>Varehandel</c:v>
                </c:pt>
                <c:pt idx="3">
                  <c:v>Annet</c:v>
                </c:pt>
              </c:strCache>
            </c:strRef>
          </c:cat>
          <c:val>
            <c:numRef>
              <c:f>'Ark1'!$J$2:$J$5</c:f>
              <c:numCache>
                <c:formatCode>General</c:formatCode>
                <c:ptCount val="4"/>
                <c:pt idx="0">
                  <c:v>64</c:v>
                </c:pt>
                <c:pt idx="1">
                  <c:v>61</c:v>
                </c:pt>
                <c:pt idx="2">
                  <c:v>61</c:v>
                </c:pt>
                <c:pt idx="3">
                  <c:v>61</c:v>
                </c:pt>
              </c:numCache>
            </c:numRef>
          </c:val>
        </c:ser>
        <c:ser>
          <c:idx val="9"/>
          <c:order val="9"/>
          <c:tx>
            <c:strRef>
              <c:f>'Ark1'!$K$1</c:f>
              <c:strCache>
                <c:ptCount val="1"/>
                <c:pt idx="0">
                  <c:v>Q2 2018</c:v>
                </c:pt>
              </c:strCache>
            </c:strRef>
          </c:tx>
          <c:spPr>
            <a:solidFill>
              <a:srgbClr val="005AA4">
                <a:lumMod val="20000"/>
                <a:lumOff val="80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nb-NO"/>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'Ark1'!$A$2:$A$5</c:f>
              <c:strCache>
                <c:ptCount val="4"/>
                <c:pt idx="0">
                  <c:v>Industri</c:v>
                </c:pt>
                <c:pt idx="1">
                  <c:v>Bygg/anlegg</c:v>
                </c:pt>
                <c:pt idx="2">
                  <c:v>Varehandel</c:v>
                </c:pt>
                <c:pt idx="3">
                  <c:v>Annet</c:v>
                </c:pt>
              </c:strCache>
            </c:strRef>
          </c:cat>
          <c:val>
            <c:numRef>
              <c:f>'Ark1'!$K$2:$K$5</c:f>
              <c:numCache>
                <c:formatCode>General</c:formatCode>
                <c:ptCount val="4"/>
                <c:pt idx="0">
                  <c:v>62</c:v>
                </c:pt>
                <c:pt idx="1">
                  <c:v>64</c:v>
                </c:pt>
                <c:pt idx="2">
                  <c:v>65</c:v>
                </c:pt>
                <c:pt idx="3">
                  <c:v>60</c:v>
                </c:pt>
              </c:numCache>
            </c:numRef>
          </c:val>
        </c:ser>
        <c:ser>
          <c:idx val="10"/>
          <c:order val="10"/>
          <c:tx>
            <c:strRef>
              <c:f>'Ark1'!$L$1</c:f>
              <c:strCache>
                <c:ptCount val="1"/>
                <c:pt idx="0">
                  <c:v>Q3 2019</c:v>
                </c:pt>
              </c:strCache>
            </c:strRef>
          </c:tx>
          <c:spPr>
            <a:solidFill>
              <a:srgbClr val="C9409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nb-NO"/>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'Ark1'!$A$2:$A$5</c:f>
              <c:strCache>
                <c:ptCount val="4"/>
                <c:pt idx="0">
                  <c:v>Industri</c:v>
                </c:pt>
                <c:pt idx="1">
                  <c:v>Bygg/anlegg</c:v>
                </c:pt>
                <c:pt idx="2">
                  <c:v>Varehandel</c:v>
                </c:pt>
                <c:pt idx="3">
                  <c:v>Annet</c:v>
                </c:pt>
              </c:strCache>
            </c:strRef>
          </c:cat>
          <c:val>
            <c:numRef>
              <c:f>'Ark1'!$L$2:$L$5</c:f>
              <c:numCache>
                <c:formatCode>General</c:formatCode>
                <c:ptCount val="4"/>
                <c:pt idx="0">
                  <c:v>64</c:v>
                </c:pt>
                <c:pt idx="1">
                  <c:v>69</c:v>
                </c:pt>
                <c:pt idx="2">
                  <c:v>62</c:v>
                </c:pt>
                <c:pt idx="3">
                  <c:v>62</c:v>
                </c:pt>
              </c:numCache>
            </c:numRef>
          </c:val>
        </c:ser>
        <c:dLbls>
          <c:dLblPos val="inEnd"/>
          <c:showLegendKey val="0"/>
          <c:showVal val="1"/>
          <c:showCatName val="0"/>
          <c:showSerName val="0"/>
          <c:showPercent val="0"/>
          <c:showBubbleSize val="0"/>
        </c:dLbls>
        <c:gapWidth val="100"/>
        <c:axId val="744742696"/>
        <c:axId val="744743088"/>
      </c:barChart>
      <c:catAx>
        <c:axId val="744742696"/>
        <c:scaling>
          <c:orientation val="minMax"/>
        </c:scaling>
        <c:delete val="0"/>
        <c:axPos val="b"/>
        <c:numFmt formatCode="General" sourceLinked="0"/>
        <c:majorTickMark val="none"/>
        <c:minorTickMark val="none"/>
        <c:tickLblPos val="nextTo"/>
        <c:spPr>
          <a:noFill/>
          <a:ln w="15875" cap="flat" cmpd="sng" algn="ctr">
            <a:solidFill>
              <a:srgbClr val="494949"/>
            </a:solidFill>
            <a:prstDash val="solid"/>
            <a:round/>
          </a:ln>
          <a:effectLst/>
        </c:spPr>
        <c:txPr>
          <a:bodyPr rot="-60000000" spcFirstLastPara="1" vertOverflow="ellipsis" vert="horz" wrap="square" anchor="ctr" anchorCtr="1"/>
          <a:lstStyle/>
          <a:p>
            <a:pPr>
              <a:defRPr sz="1200" b="0" i="0" u="none" strike="noStrike" kern="1200" cap="all" baseline="0">
                <a:solidFill>
                  <a:srgbClr val="494949"/>
                </a:solidFill>
                <a:latin typeface="+mn-lt"/>
                <a:ea typeface="+mn-ea"/>
                <a:cs typeface="+mn-cs"/>
              </a:defRPr>
            </a:pPr>
            <a:endParaRPr lang="nb-NO"/>
          </a:p>
        </c:txPr>
        <c:crossAx val="744743088"/>
        <c:crosses val="autoZero"/>
        <c:auto val="1"/>
        <c:lblAlgn val="ctr"/>
        <c:lblOffset val="100"/>
        <c:noMultiLvlLbl val="0"/>
      </c:catAx>
      <c:valAx>
        <c:axId val="744743088"/>
        <c:scaling>
          <c:orientation val="minMax"/>
          <c:max val="80"/>
        </c:scaling>
        <c:delete val="0"/>
        <c:axPos val="l"/>
        <c:majorGridlines>
          <c:spPr>
            <a:ln w="9525" cap="flat" cmpd="sng" algn="ctr">
              <a:solidFill>
                <a:srgbClr val="86A17F">
                  <a:alpha val="50000"/>
                </a:srgbClr>
              </a:solidFill>
              <a:prstDash val="solid"/>
              <a:round/>
            </a:ln>
            <a:effectLst/>
          </c:spPr>
        </c:majorGridlines>
        <c:numFmt formatCode="General" sourceLinked="1"/>
        <c:majorTickMark val="out"/>
        <c:minorTickMark val="none"/>
        <c:tickLblPos val="nextTo"/>
        <c:spPr>
          <a:noFill/>
          <a:ln w="6350" cap="flat" cmpd="sng" algn="ctr">
            <a:noFill/>
            <a:prstDash val="solid"/>
            <a:round/>
          </a:ln>
          <a:effectLst/>
        </c:spPr>
        <c:txPr>
          <a:bodyPr rot="-60000000" spcFirstLastPara="1" vertOverflow="ellipsis" vert="horz" wrap="square" anchor="ctr" anchorCtr="1"/>
          <a:lstStyle/>
          <a:p>
            <a:pPr>
              <a:defRPr sz="1200" b="0" i="0" u="none" strike="noStrike" kern="1200" baseline="0">
                <a:solidFill>
                  <a:srgbClr val="494949"/>
                </a:solidFill>
                <a:latin typeface="+mn-lt"/>
                <a:ea typeface="+mn-ea"/>
                <a:cs typeface="+mn-cs"/>
              </a:defRPr>
            </a:pPr>
            <a:endParaRPr lang="nb-NO"/>
          </a:p>
        </c:txPr>
        <c:crossAx val="744742696"/>
        <c:crosses val="autoZero"/>
        <c:crossBetween val="between"/>
      </c:valAx>
      <c:spPr>
        <a:noFill/>
        <a:ln>
          <a:noFill/>
        </a:ln>
        <a:effectLst/>
      </c:spPr>
    </c:plotArea>
    <c:legend>
      <c:legendPos val="b"/>
      <c:legendEntry>
        <c:idx val="6"/>
        <c:txPr>
          <a:bodyPr rot="0" spcFirstLastPara="1" vertOverflow="ellipsis" vert="horz" wrap="square" anchor="ctr" anchorCtr="1"/>
          <a:lstStyle/>
          <a:p>
            <a:pPr>
              <a:defRPr sz="1100" b="0" i="0" u="none" strike="noStrike" kern="1200" baseline="0">
                <a:solidFill>
                  <a:srgbClr val="494949"/>
                </a:solidFill>
                <a:latin typeface="+mn-lt"/>
                <a:ea typeface="+mn-ea"/>
                <a:cs typeface="+mn-cs"/>
              </a:defRPr>
            </a:pPr>
            <a:endParaRPr lang="nb-NO"/>
          </a:p>
        </c:txPr>
      </c:legendEntry>
      <c:layout>
        <c:manualLayout>
          <c:xMode val="edge"/>
          <c:yMode val="edge"/>
          <c:x val="0.37358320581412718"/>
          <c:y val="0.21503739634325972"/>
          <c:w val="0.62641679418587293"/>
          <c:h val="4.8000004700985949E-2"/>
        </c:manualLayout>
      </c:layout>
      <c:overlay val="0"/>
      <c:spPr>
        <a:noFill/>
        <a:ln>
          <a:noFill/>
        </a:ln>
        <a:effectLst/>
      </c:spPr>
      <c:txPr>
        <a:bodyPr rot="0" spcFirstLastPara="1" vertOverflow="ellipsis" vert="horz" wrap="square" anchor="ctr" anchorCtr="1"/>
        <a:lstStyle/>
        <a:p>
          <a:pPr>
            <a:defRPr sz="1100" b="0" i="0" u="none" strike="noStrike" kern="1200" baseline="0">
              <a:solidFill>
                <a:srgbClr val="494949"/>
              </a:solidFill>
              <a:latin typeface="+mn-lt"/>
              <a:ea typeface="+mn-ea"/>
              <a:cs typeface="+mn-cs"/>
            </a:defRPr>
          </a:pPr>
          <a:endParaRPr lang="nb-NO"/>
        </a:p>
      </c:txPr>
    </c:legend>
    <c:plotVisOnly val="1"/>
    <c:dispBlanksAs val="gap"/>
    <c:showDLblsOverMax val="0"/>
  </c:chart>
  <c:spPr>
    <a:noFill/>
    <a:ln w="9525" cap="flat" cmpd="sng" algn="ctr">
      <a:noFill/>
      <a:prstDash val="solid"/>
      <a:round/>
    </a:ln>
    <a:effectLst/>
  </c:spPr>
  <c:txPr>
    <a:bodyPr/>
    <a:lstStyle/>
    <a:p>
      <a:pPr>
        <a:defRPr/>
      </a:pPr>
      <a:endParaRPr lang="nb-NO"/>
    </a:p>
  </c:txPr>
  <c:externalData r:id="rId4">
    <c:autoUpdate val="0"/>
  </c:externalData>
  <c:userShapes r:id="rId5"/>
</c:chartSpace>
</file>

<file path=ppt/charts/chart6.xml><?xml version="1.0" encoding="utf-8"?>
<c:chartSpace xmlns:c="http://schemas.openxmlformats.org/drawingml/2006/chart" xmlns:a="http://schemas.openxmlformats.org/drawingml/2006/main" xmlns:r="http://schemas.openxmlformats.org/officeDocument/2006/relationships">
  <c:date1904 val="0"/>
  <c:lang val="nb-NO"/>
  <c:roundedCorners val="0"/>
  <mc:AlternateContent xmlns:mc="http://schemas.openxmlformats.org/markup-compatibility/2006">
    <mc:Choice xmlns:c14="http://schemas.microsoft.com/office/drawing/2007/8/2/chart" Requires="c14">
      <c14:style val="104"/>
    </mc:Choice>
    <mc:Fallback>
      <c:style val="4"/>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8219438127986167E-2"/>
          <c:y val="0.28769563936542958"/>
          <c:w val="0.91484997377520216"/>
          <c:h val="0.59172700904469699"/>
        </c:manualLayout>
      </c:layout>
      <c:barChart>
        <c:barDir val="col"/>
        <c:grouping val="clustered"/>
        <c:varyColors val="0"/>
        <c:ser>
          <c:idx val="0"/>
          <c:order val="0"/>
          <c:tx>
            <c:strRef>
              <c:f>'Ark1'!$B$1</c:f>
              <c:strCache>
                <c:ptCount val="1"/>
                <c:pt idx="0">
                  <c:v>Q4 2014</c:v>
                </c:pt>
              </c:strCache>
            </c:strRef>
          </c:tx>
          <c:spPr>
            <a:solidFill>
              <a:schemeClr val="accent2">
                <a:shade val="41000"/>
              </a:schemeClr>
            </a:solidFill>
            <a:ln>
              <a:noFill/>
            </a:ln>
            <a:effectLst/>
            <a:scene3d>
              <a:camera prst="orthographicFront"/>
              <a:lightRig rig="threePt" dir="t"/>
            </a:scene3d>
            <a:sp3d>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nb-NO"/>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50000"/>
                          <a:lumOff val="50000"/>
                        </a:schemeClr>
                      </a:solidFill>
                      <a:prstDash val="solid"/>
                      <a:round/>
                    </a:ln>
                    <a:effectLst/>
                  </c:spPr>
                </c15:leaderLines>
              </c:ext>
            </c:extLst>
          </c:dLbls>
          <c:cat>
            <c:strRef>
              <c:f>'Ark1'!$A$2:$A$3</c:f>
              <c:strCache>
                <c:ptCount val="2"/>
                <c:pt idx="0">
                  <c:v>Eksport</c:v>
                </c:pt>
                <c:pt idx="1">
                  <c:v>Ikke eksport</c:v>
                </c:pt>
              </c:strCache>
            </c:strRef>
          </c:cat>
          <c:val>
            <c:numRef>
              <c:f>'Ark1'!$B$2:$B$3</c:f>
              <c:numCache>
                <c:formatCode>General</c:formatCode>
                <c:ptCount val="2"/>
                <c:pt idx="0">
                  <c:v>64</c:v>
                </c:pt>
                <c:pt idx="1">
                  <c:v>55</c:v>
                </c:pt>
              </c:numCache>
            </c:numRef>
          </c:val>
        </c:ser>
        <c:ser>
          <c:idx val="1"/>
          <c:order val="1"/>
          <c:tx>
            <c:strRef>
              <c:f>'Ark1'!$C$1</c:f>
              <c:strCache>
                <c:ptCount val="1"/>
                <c:pt idx="0">
                  <c:v>Q3 2015</c:v>
                </c:pt>
              </c:strCache>
            </c:strRef>
          </c:tx>
          <c:spPr>
            <a:solidFill>
              <a:schemeClr val="accent2">
                <a:shade val="53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nb-NO"/>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50000"/>
                          <a:lumOff val="50000"/>
                        </a:schemeClr>
                      </a:solidFill>
                      <a:prstDash val="solid"/>
                      <a:round/>
                    </a:ln>
                    <a:effectLst/>
                  </c:spPr>
                </c15:leaderLines>
              </c:ext>
            </c:extLst>
          </c:dLbls>
          <c:cat>
            <c:strRef>
              <c:f>'Ark1'!$A$2:$A$3</c:f>
              <c:strCache>
                <c:ptCount val="2"/>
                <c:pt idx="0">
                  <c:v>Eksport</c:v>
                </c:pt>
                <c:pt idx="1">
                  <c:v>Ikke eksport</c:v>
                </c:pt>
              </c:strCache>
            </c:strRef>
          </c:cat>
          <c:val>
            <c:numRef>
              <c:f>'Ark1'!$C$2:$C$3</c:f>
              <c:numCache>
                <c:formatCode>General</c:formatCode>
                <c:ptCount val="2"/>
                <c:pt idx="0">
                  <c:v>48</c:v>
                </c:pt>
                <c:pt idx="1">
                  <c:v>50</c:v>
                </c:pt>
              </c:numCache>
            </c:numRef>
          </c:val>
        </c:ser>
        <c:ser>
          <c:idx val="2"/>
          <c:order val="2"/>
          <c:tx>
            <c:strRef>
              <c:f>'Ark1'!$D$1</c:f>
              <c:strCache>
                <c:ptCount val="1"/>
                <c:pt idx="0">
                  <c:v>Q5 2015</c:v>
                </c:pt>
              </c:strCache>
            </c:strRef>
          </c:tx>
          <c:spPr>
            <a:solidFill>
              <a:schemeClr val="accent2">
                <a:shade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nb-NO"/>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50000"/>
                          <a:lumOff val="50000"/>
                        </a:schemeClr>
                      </a:solidFill>
                      <a:prstDash val="solid"/>
                      <a:round/>
                    </a:ln>
                    <a:effectLst/>
                  </c:spPr>
                </c15:leaderLines>
              </c:ext>
            </c:extLst>
          </c:dLbls>
          <c:cat>
            <c:strRef>
              <c:f>'Ark1'!$A$2:$A$3</c:f>
              <c:strCache>
                <c:ptCount val="2"/>
                <c:pt idx="0">
                  <c:v>Eksport</c:v>
                </c:pt>
                <c:pt idx="1">
                  <c:v>Ikke eksport</c:v>
                </c:pt>
              </c:strCache>
            </c:strRef>
          </c:cat>
          <c:val>
            <c:numRef>
              <c:f>'Ark1'!$D$2:$D$3</c:f>
              <c:numCache>
                <c:formatCode>General</c:formatCode>
                <c:ptCount val="2"/>
                <c:pt idx="0">
                  <c:v>47</c:v>
                </c:pt>
                <c:pt idx="1">
                  <c:v>46</c:v>
                </c:pt>
              </c:numCache>
            </c:numRef>
          </c:val>
        </c:ser>
        <c:ser>
          <c:idx val="3"/>
          <c:order val="3"/>
          <c:tx>
            <c:strRef>
              <c:f>'Ark1'!$E$1</c:f>
              <c:strCache>
                <c:ptCount val="1"/>
                <c:pt idx="0">
                  <c:v>Q1 2016</c:v>
                </c:pt>
              </c:strCache>
            </c:strRef>
          </c:tx>
          <c:spPr>
            <a:solidFill>
              <a:schemeClr val="accent2">
                <a:shade val="76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nb-NO"/>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50000"/>
                          <a:lumOff val="50000"/>
                        </a:schemeClr>
                      </a:solidFill>
                      <a:prstDash val="solid"/>
                      <a:round/>
                    </a:ln>
                    <a:effectLst/>
                  </c:spPr>
                </c15:leaderLines>
              </c:ext>
            </c:extLst>
          </c:dLbls>
          <c:cat>
            <c:strRef>
              <c:f>'Ark1'!$A$2:$A$3</c:f>
              <c:strCache>
                <c:ptCount val="2"/>
                <c:pt idx="0">
                  <c:v>Eksport</c:v>
                </c:pt>
                <c:pt idx="1">
                  <c:v>Ikke eksport</c:v>
                </c:pt>
              </c:strCache>
            </c:strRef>
          </c:cat>
          <c:val>
            <c:numRef>
              <c:f>'Ark1'!$E$2:$E$3</c:f>
              <c:numCache>
                <c:formatCode>General</c:formatCode>
                <c:ptCount val="2"/>
                <c:pt idx="0">
                  <c:v>48</c:v>
                </c:pt>
                <c:pt idx="1">
                  <c:v>47</c:v>
                </c:pt>
              </c:numCache>
            </c:numRef>
          </c:val>
        </c:ser>
        <c:ser>
          <c:idx val="4"/>
          <c:order val="4"/>
          <c:tx>
            <c:strRef>
              <c:f>'Ark1'!$F$1</c:f>
              <c:strCache>
                <c:ptCount val="1"/>
                <c:pt idx="0">
                  <c:v>Q3 2016</c:v>
                </c:pt>
              </c:strCache>
            </c:strRef>
          </c:tx>
          <c:spPr>
            <a:solidFill>
              <a:schemeClr val="accent2">
                <a:shade val="88000"/>
              </a:schemeClr>
            </a:solidFill>
            <a:ln>
              <a:noFill/>
            </a:ln>
            <a:effectLst/>
          </c:spPr>
          <c:invertIfNegative val="0"/>
          <c:dLbls>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nb-NO"/>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'Ark1'!$A$2:$A$3</c:f>
              <c:strCache>
                <c:ptCount val="2"/>
                <c:pt idx="0">
                  <c:v>Eksport</c:v>
                </c:pt>
                <c:pt idx="1">
                  <c:v>Ikke eksport</c:v>
                </c:pt>
              </c:strCache>
            </c:strRef>
          </c:cat>
          <c:val>
            <c:numRef>
              <c:f>'Ark1'!$F$2:$F$3</c:f>
              <c:numCache>
                <c:formatCode>0</c:formatCode>
                <c:ptCount val="2"/>
                <c:pt idx="0">
                  <c:v>56</c:v>
                </c:pt>
                <c:pt idx="1">
                  <c:v>54</c:v>
                </c:pt>
              </c:numCache>
            </c:numRef>
          </c:val>
        </c:ser>
        <c:ser>
          <c:idx val="5"/>
          <c:order val="5"/>
          <c:tx>
            <c:strRef>
              <c:f>'Ark1'!$G$1</c:f>
              <c:strCache>
                <c:ptCount val="1"/>
                <c:pt idx="0">
                  <c:v>Q4 2016</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nb-NO"/>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'Ark1'!$A$2:$A$3</c:f>
              <c:strCache>
                <c:ptCount val="2"/>
                <c:pt idx="0">
                  <c:v>Eksport</c:v>
                </c:pt>
                <c:pt idx="1">
                  <c:v>Ikke eksport</c:v>
                </c:pt>
              </c:strCache>
            </c:strRef>
          </c:cat>
          <c:val>
            <c:numRef>
              <c:f>'Ark1'!$G$2:$G$3</c:f>
              <c:numCache>
                <c:formatCode>General</c:formatCode>
                <c:ptCount val="2"/>
                <c:pt idx="0">
                  <c:v>55</c:v>
                </c:pt>
                <c:pt idx="1">
                  <c:v>53</c:v>
                </c:pt>
              </c:numCache>
            </c:numRef>
          </c:val>
        </c:ser>
        <c:ser>
          <c:idx val="6"/>
          <c:order val="6"/>
          <c:tx>
            <c:strRef>
              <c:f>'Ark1'!$H$1</c:f>
              <c:strCache>
                <c:ptCount val="1"/>
                <c:pt idx="0">
                  <c:v>Q2 2017</c:v>
                </c:pt>
              </c:strCache>
            </c:strRef>
          </c:tx>
          <c:spPr>
            <a:solidFill>
              <a:schemeClr val="accent2">
                <a:tint val="89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nb-NO"/>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'Ark1'!$A$2:$A$3</c:f>
              <c:strCache>
                <c:ptCount val="2"/>
                <c:pt idx="0">
                  <c:v>Eksport</c:v>
                </c:pt>
                <c:pt idx="1">
                  <c:v>Ikke eksport</c:v>
                </c:pt>
              </c:strCache>
            </c:strRef>
          </c:cat>
          <c:val>
            <c:numRef>
              <c:f>'Ark1'!$H$2:$H$3</c:f>
              <c:numCache>
                <c:formatCode>General</c:formatCode>
                <c:ptCount val="2"/>
                <c:pt idx="0">
                  <c:v>62</c:v>
                </c:pt>
                <c:pt idx="1">
                  <c:v>59</c:v>
                </c:pt>
              </c:numCache>
            </c:numRef>
          </c:val>
        </c:ser>
        <c:ser>
          <c:idx val="7"/>
          <c:order val="7"/>
          <c:tx>
            <c:strRef>
              <c:f>'Ark1'!$I$1</c:f>
              <c:strCache>
                <c:ptCount val="1"/>
                <c:pt idx="0">
                  <c:v>Q3 2017</c:v>
                </c:pt>
              </c:strCache>
            </c:strRef>
          </c:tx>
          <c:spPr>
            <a:solidFill>
              <a:schemeClr val="accent2">
                <a:tint val="77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nb-NO"/>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'Ark1'!$A$2:$A$3</c:f>
              <c:strCache>
                <c:ptCount val="2"/>
                <c:pt idx="0">
                  <c:v>Eksport</c:v>
                </c:pt>
                <c:pt idx="1">
                  <c:v>Ikke eksport</c:v>
                </c:pt>
              </c:strCache>
            </c:strRef>
          </c:cat>
          <c:val>
            <c:numRef>
              <c:f>'Ark1'!$I$2:$I$3</c:f>
              <c:numCache>
                <c:formatCode>General</c:formatCode>
                <c:ptCount val="2"/>
                <c:pt idx="0">
                  <c:v>67</c:v>
                </c:pt>
                <c:pt idx="1">
                  <c:v>58</c:v>
                </c:pt>
              </c:numCache>
            </c:numRef>
          </c:val>
        </c:ser>
        <c:ser>
          <c:idx val="8"/>
          <c:order val="8"/>
          <c:tx>
            <c:strRef>
              <c:f>'Ark1'!$J$1</c:f>
              <c:strCache>
                <c:ptCount val="1"/>
                <c:pt idx="0">
                  <c:v>Q4 2017</c:v>
                </c:pt>
              </c:strCache>
            </c:strRef>
          </c:tx>
          <c:spPr>
            <a:solidFill>
              <a:schemeClr val="accent2">
                <a:tint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nb-NO"/>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'Ark1'!$A$2:$A$3</c:f>
              <c:strCache>
                <c:ptCount val="2"/>
                <c:pt idx="0">
                  <c:v>Eksport</c:v>
                </c:pt>
                <c:pt idx="1">
                  <c:v>Ikke eksport</c:v>
                </c:pt>
              </c:strCache>
            </c:strRef>
          </c:cat>
          <c:val>
            <c:numRef>
              <c:f>'Ark1'!$J$2:$J$3</c:f>
              <c:numCache>
                <c:formatCode>General</c:formatCode>
                <c:ptCount val="2"/>
                <c:pt idx="0">
                  <c:v>69</c:v>
                </c:pt>
                <c:pt idx="1">
                  <c:v>59</c:v>
                </c:pt>
              </c:numCache>
            </c:numRef>
          </c:val>
        </c:ser>
        <c:ser>
          <c:idx val="9"/>
          <c:order val="9"/>
          <c:tx>
            <c:strRef>
              <c:f>'Ark1'!$K$1</c:f>
              <c:strCache>
                <c:ptCount val="1"/>
                <c:pt idx="0">
                  <c:v>Q2 2018</c:v>
                </c:pt>
              </c:strCache>
            </c:strRef>
          </c:tx>
          <c:spPr>
            <a:solidFill>
              <a:srgbClr val="005AA4">
                <a:lumMod val="20000"/>
                <a:lumOff val="80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nb-NO"/>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'Ark1'!$A$2:$A$3</c:f>
              <c:strCache>
                <c:ptCount val="2"/>
                <c:pt idx="0">
                  <c:v>Eksport</c:v>
                </c:pt>
                <c:pt idx="1">
                  <c:v>Ikke eksport</c:v>
                </c:pt>
              </c:strCache>
            </c:strRef>
          </c:cat>
          <c:val>
            <c:numRef>
              <c:f>'Ark1'!$K$2:$K$3</c:f>
              <c:numCache>
                <c:formatCode>General</c:formatCode>
                <c:ptCount val="2"/>
                <c:pt idx="0">
                  <c:v>70</c:v>
                </c:pt>
                <c:pt idx="1">
                  <c:v>60</c:v>
                </c:pt>
              </c:numCache>
            </c:numRef>
          </c:val>
        </c:ser>
        <c:ser>
          <c:idx val="10"/>
          <c:order val="10"/>
          <c:tx>
            <c:strRef>
              <c:f>'Ark1'!$L$1</c:f>
              <c:strCache>
                <c:ptCount val="1"/>
                <c:pt idx="0">
                  <c:v>Q3 2018</c:v>
                </c:pt>
              </c:strCache>
            </c:strRef>
          </c:tx>
          <c:spPr>
            <a:solidFill>
              <a:srgbClr val="C9409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nb-NO"/>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'Ark1'!$A$2:$A$3</c:f>
              <c:strCache>
                <c:ptCount val="2"/>
                <c:pt idx="0">
                  <c:v>Eksport</c:v>
                </c:pt>
                <c:pt idx="1">
                  <c:v>Ikke eksport</c:v>
                </c:pt>
              </c:strCache>
            </c:strRef>
          </c:cat>
          <c:val>
            <c:numRef>
              <c:f>'Ark1'!$L$2:$L$3</c:f>
              <c:numCache>
                <c:formatCode>General</c:formatCode>
                <c:ptCount val="2"/>
                <c:pt idx="0">
                  <c:v>72</c:v>
                </c:pt>
                <c:pt idx="1">
                  <c:v>61</c:v>
                </c:pt>
              </c:numCache>
            </c:numRef>
          </c:val>
        </c:ser>
        <c:dLbls>
          <c:dLblPos val="inEnd"/>
          <c:showLegendKey val="0"/>
          <c:showVal val="1"/>
          <c:showCatName val="0"/>
          <c:showSerName val="0"/>
          <c:showPercent val="0"/>
          <c:showBubbleSize val="0"/>
        </c:dLbls>
        <c:gapWidth val="100"/>
        <c:axId val="744756808"/>
        <c:axId val="744757200"/>
      </c:barChart>
      <c:catAx>
        <c:axId val="744756808"/>
        <c:scaling>
          <c:orientation val="minMax"/>
        </c:scaling>
        <c:delete val="0"/>
        <c:axPos val="b"/>
        <c:numFmt formatCode="General" sourceLinked="0"/>
        <c:majorTickMark val="none"/>
        <c:minorTickMark val="none"/>
        <c:tickLblPos val="nextTo"/>
        <c:spPr>
          <a:noFill/>
          <a:ln w="15875" cap="flat" cmpd="sng" algn="ctr">
            <a:solidFill>
              <a:srgbClr val="494949"/>
            </a:solidFill>
            <a:prstDash val="solid"/>
            <a:round/>
          </a:ln>
          <a:effectLst/>
        </c:spPr>
        <c:txPr>
          <a:bodyPr rot="-60000000" spcFirstLastPara="1" vertOverflow="ellipsis" vert="horz" wrap="square" anchor="ctr" anchorCtr="1"/>
          <a:lstStyle/>
          <a:p>
            <a:pPr>
              <a:defRPr sz="1200" b="0" i="0" u="none" strike="noStrike" kern="1200" cap="all" baseline="0">
                <a:solidFill>
                  <a:srgbClr val="494949"/>
                </a:solidFill>
                <a:latin typeface="+mn-lt"/>
                <a:ea typeface="+mn-ea"/>
                <a:cs typeface="+mn-cs"/>
              </a:defRPr>
            </a:pPr>
            <a:endParaRPr lang="nb-NO"/>
          </a:p>
        </c:txPr>
        <c:crossAx val="744757200"/>
        <c:crosses val="autoZero"/>
        <c:auto val="1"/>
        <c:lblAlgn val="ctr"/>
        <c:lblOffset val="100"/>
        <c:noMultiLvlLbl val="0"/>
      </c:catAx>
      <c:valAx>
        <c:axId val="744757200"/>
        <c:scaling>
          <c:orientation val="minMax"/>
          <c:max val="80"/>
        </c:scaling>
        <c:delete val="0"/>
        <c:axPos val="l"/>
        <c:majorGridlines>
          <c:spPr>
            <a:ln w="9525" cap="flat" cmpd="sng" algn="ctr">
              <a:solidFill>
                <a:srgbClr val="86A17F">
                  <a:alpha val="50000"/>
                </a:srgbClr>
              </a:solidFill>
              <a:prstDash val="solid"/>
              <a:round/>
            </a:ln>
            <a:effectLst/>
          </c:spPr>
        </c:majorGridlines>
        <c:numFmt formatCode="General" sourceLinked="1"/>
        <c:majorTickMark val="out"/>
        <c:minorTickMark val="none"/>
        <c:tickLblPos val="nextTo"/>
        <c:spPr>
          <a:noFill/>
          <a:ln w="6350" cap="flat" cmpd="sng" algn="ctr">
            <a:noFill/>
            <a:prstDash val="solid"/>
            <a:round/>
          </a:ln>
          <a:effectLst/>
        </c:spPr>
        <c:txPr>
          <a:bodyPr rot="-60000000" spcFirstLastPara="1" vertOverflow="ellipsis" vert="horz" wrap="square" anchor="ctr" anchorCtr="1"/>
          <a:lstStyle/>
          <a:p>
            <a:pPr>
              <a:defRPr sz="1200" b="0" i="0" u="none" strike="noStrike" kern="1200" baseline="0">
                <a:solidFill>
                  <a:srgbClr val="494949"/>
                </a:solidFill>
                <a:latin typeface="+mn-lt"/>
                <a:ea typeface="+mn-ea"/>
                <a:cs typeface="+mn-cs"/>
              </a:defRPr>
            </a:pPr>
            <a:endParaRPr lang="nb-NO"/>
          </a:p>
        </c:txPr>
        <c:crossAx val="744756808"/>
        <c:crosses val="autoZero"/>
        <c:crossBetween val="between"/>
      </c:valAx>
      <c:spPr>
        <a:noFill/>
        <a:ln>
          <a:noFill/>
        </a:ln>
        <a:effectLst/>
      </c:spPr>
    </c:plotArea>
    <c:legend>
      <c:legendPos val="b"/>
      <c:legendEntry>
        <c:idx val="6"/>
        <c:txPr>
          <a:bodyPr rot="0" spcFirstLastPara="1" vertOverflow="ellipsis" vert="horz" wrap="square" anchor="ctr" anchorCtr="1"/>
          <a:lstStyle/>
          <a:p>
            <a:pPr>
              <a:defRPr sz="1100" b="0" i="0" u="none" strike="noStrike" kern="1200" baseline="0">
                <a:solidFill>
                  <a:srgbClr val="494949"/>
                </a:solidFill>
                <a:latin typeface="+mn-lt"/>
                <a:ea typeface="+mn-ea"/>
                <a:cs typeface="+mn-cs"/>
              </a:defRPr>
            </a:pPr>
            <a:endParaRPr lang="nb-NO"/>
          </a:p>
        </c:txPr>
      </c:legendEntry>
      <c:layout>
        <c:manualLayout>
          <c:xMode val="edge"/>
          <c:yMode val="edge"/>
          <c:x val="0.37358320581412718"/>
          <c:y val="0.21503739634325972"/>
          <c:w val="0.62641679418587293"/>
          <c:h val="4.8000004700985949E-2"/>
        </c:manualLayout>
      </c:layout>
      <c:overlay val="0"/>
      <c:spPr>
        <a:noFill/>
        <a:ln>
          <a:noFill/>
        </a:ln>
        <a:effectLst/>
      </c:spPr>
      <c:txPr>
        <a:bodyPr rot="0" spcFirstLastPara="1" vertOverflow="ellipsis" vert="horz" wrap="square" anchor="ctr" anchorCtr="1"/>
        <a:lstStyle/>
        <a:p>
          <a:pPr>
            <a:defRPr sz="1100" b="0" i="0" u="none" strike="noStrike" kern="1200" baseline="0">
              <a:solidFill>
                <a:srgbClr val="494949"/>
              </a:solidFill>
              <a:latin typeface="+mn-lt"/>
              <a:ea typeface="+mn-ea"/>
              <a:cs typeface="+mn-cs"/>
            </a:defRPr>
          </a:pPr>
          <a:endParaRPr lang="nb-NO"/>
        </a:p>
      </c:txPr>
    </c:legend>
    <c:plotVisOnly val="1"/>
    <c:dispBlanksAs val="gap"/>
    <c:showDLblsOverMax val="0"/>
  </c:chart>
  <c:spPr>
    <a:noFill/>
    <a:ln w="9525" cap="flat" cmpd="sng" algn="ctr">
      <a:noFill/>
      <a:prstDash val="solid"/>
      <a:round/>
    </a:ln>
    <a:effectLst/>
  </c:spPr>
  <c:txPr>
    <a:bodyPr/>
    <a:lstStyle/>
    <a:p>
      <a:pPr>
        <a:defRPr/>
      </a:pPr>
      <a:endParaRPr lang="nb-NO"/>
    </a:p>
  </c:txPr>
  <c:externalData r:id="rId4">
    <c:autoUpdate val="0"/>
  </c:externalData>
  <c:userShapes r:id="rId5"/>
</c:chartSpace>
</file>

<file path=ppt/charts/chart7.xml><?xml version="1.0" encoding="utf-8"?>
<c:chartSpace xmlns:c="http://schemas.openxmlformats.org/drawingml/2006/chart" xmlns:a="http://schemas.openxmlformats.org/drawingml/2006/main" xmlns:r="http://schemas.openxmlformats.org/officeDocument/2006/relationships">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tx2"/>
                </a:solidFill>
                <a:latin typeface="+mn-lt"/>
                <a:ea typeface="+mn-ea"/>
                <a:cs typeface="+mn-cs"/>
              </a:defRPr>
            </a:pPr>
            <a:r>
              <a:rPr lang="en-US"/>
              <a:t>Fylker. Hovedindeks og delindekser per siste måling</a:t>
            </a:r>
          </a:p>
        </c:rich>
      </c:tx>
      <c:layout/>
      <c:overlay val="0"/>
      <c:spPr>
        <a:noFill/>
        <a:ln>
          <a:noFill/>
        </a:ln>
        <a:effectLst/>
      </c:spPr>
      <c:txPr>
        <a:bodyPr rot="0" spcFirstLastPara="1" vertOverflow="ellipsis" vert="horz" wrap="square" anchor="ctr" anchorCtr="1"/>
        <a:lstStyle/>
        <a:p>
          <a:pPr>
            <a:defRPr sz="1440" b="0" i="0" u="none" strike="noStrike" kern="1200" spc="0" baseline="0">
              <a:solidFill>
                <a:schemeClr val="tx2"/>
              </a:solidFill>
              <a:latin typeface="+mn-lt"/>
              <a:ea typeface="+mn-ea"/>
              <a:cs typeface="+mn-cs"/>
            </a:defRPr>
          </a:pPr>
          <a:endParaRPr lang="nb-NO"/>
        </a:p>
      </c:txPr>
    </c:title>
    <c:autoTitleDeleted val="0"/>
    <c:plotArea>
      <c:layout>
        <c:manualLayout>
          <c:layoutTarget val="inner"/>
          <c:xMode val="edge"/>
          <c:yMode val="edge"/>
          <c:x val="5.9026015213578843E-2"/>
          <c:y val="0.10311485418199465"/>
          <c:w val="0.91918102137083202"/>
          <c:h val="0.65299478718241732"/>
        </c:manualLayout>
      </c:layout>
      <c:lineChart>
        <c:grouping val="standard"/>
        <c:varyColors val="0"/>
        <c:ser>
          <c:idx val="0"/>
          <c:order val="0"/>
          <c:tx>
            <c:strRef>
              <c:f>'Fylkene des 2017'!$C$33</c:f>
              <c:strCache>
                <c:ptCount val="1"/>
                <c:pt idx="0">
                  <c:v>Agder</c:v>
                </c:pt>
              </c:strCache>
            </c:strRef>
          </c:tx>
          <c:spPr>
            <a:ln w="19050" cap="rnd">
              <a:solidFill>
                <a:srgbClr val="FFC000"/>
              </a:solidFill>
              <a:round/>
            </a:ln>
            <a:effectLst/>
          </c:spPr>
          <c:marker>
            <c:symbol val="none"/>
          </c:marker>
          <c:cat>
            <c:strRef>
              <c:f>'Fylkene des 2017'!$B$34:$B$51</c:f>
              <c:strCache>
                <c:ptCount val="18"/>
                <c:pt idx="0">
                  <c:v>Q4 2014</c:v>
                </c:pt>
                <c:pt idx="1">
                  <c:v>Q3 2015</c:v>
                </c:pt>
                <c:pt idx="2">
                  <c:v>Q4 2015</c:v>
                </c:pt>
                <c:pt idx="3">
                  <c:v>Q1 2016</c:v>
                </c:pt>
                <c:pt idx="4">
                  <c:v>Q3 2016</c:v>
                </c:pt>
                <c:pt idx="5">
                  <c:v>Q4 2016</c:v>
                </c:pt>
                <c:pt idx="6">
                  <c:v>Q2 2017</c:v>
                </c:pt>
                <c:pt idx="7">
                  <c:v>Q3 2017</c:v>
                </c:pt>
                <c:pt idx="8">
                  <c:v>Q4 2017</c:v>
                </c:pt>
                <c:pt idx="9">
                  <c:v>Q2 2018</c:v>
                </c:pt>
                <c:pt idx="10">
                  <c:v>Q3 2018</c:v>
                </c:pt>
                <c:pt idx="12">
                  <c:v>Økonomisk utvikling</c:v>
                </c:pt>
                <c:pt idx="13">
                  <c:v>Årsverk</c:v>
                </c:pt>
                <c:pt idx="14">
                  <c:v>Omsetning</c:v>
                </c:pt>
                <c:pt idx="15">
                  <c:v>Lønnsomhet</c:v>
                </c:pt>
                <c:pt idx="16">
                  <c:v>Investeringer</c:v>
                </c:pt>
                <c:pt idx="17">
                  <c:v>Ordrereserve</c:v>
                </c:pt>
              </c:strCache>
            </c:strRef>
          </c:cat>
          <c:val>
            <c:numRef>
              <c:f>'Fylkene des 2017'!$C$34:$C$51</c:f>
              <c:numCache>
                <c:formatCode>###0.00</c:formatCode>
                <c:ptCount val="18"/>
                <c:pt idx="0">
                  <c:v>56.0997766950873</c:v>
                </c:pt>
                <c:pt idx="1">
                  <c:v>50.594379337190382</c:v>
                </c:pt>
                <c:pt idx="2">
                  <c:v>48.593471469922314</c:v>
                </c:pt>
                <c:pt idx="3">
                  <c:v>51.162711718682829</c:v>
                </c:pt>
                <c:pt idx="4">
                  <c:v>55.888717866495604</c:v>
                </c:pt>
                <c:pt idx="5">
                  <c:v>55.580709208486972</c:v>
                </c:pt>
                <c:pt idx="6">
                  <c:v>59.245109828443162</c:v>
                </c:pt>
                <c:pt idx="7">
                  <c:v>59.591983325316647</c:v>
                </c:pt>
                <c:pt idx="8">
                  <c:v>61.504481321147985</c:v>
                </c:pt>
                <c:pt idx="9">
                  <c:v>61.22</c:v>
                </c:pt>
                <c:pt idx="10">
                  <c:v>63.69</c:v>
                </c:pt>
                <c:pt idx="12" formatCode="General">
                  <c:v>64.44</c:v>
                </c:pt>
                <c:pt idx="13" formatCode="General">
                  <c:v>62.08</c:v>
                </c:pt>
                <c:pt idx="14" formatCode="General">
                  <c:v>74.14</c:v>
                </c:pt>
                <c:pt idx="15" formatCode="General">
                  <c:v>65.95</c:v>
                </c:pt>
                <c:pt idx="16" formatCode="General">
                  <c:v>56.93</c:v>
                </c:pt>
                <c:pt idx="17" formatCode="General">
                  <c:v>58.59</c:v>
                </c:pt>
              </c:numCache>
            </c:numRef>
          </c:val>
          <c:smooth val="0"/>
        </c:ser>
        <c:ser>
          <c:idx val="1"/>
          <c:order val="1"/>
          <c:tx>
            <c:strRef>
              <c:f>'Fylkene des 2017'!$D$33</c:f>
              <c:strCache>
                <c:ptCount val="1"/>
                <c:pt idx="0">
                  <c:v>Rogaland</c:v>
                </c:pt>
              </c:strCache>
            </c:strRef>
          </c:tx>
          <c:spPr>
            <a:ln w="19050" cap="rnd">
              <a:solidFill>
                <a:schemeClr val="tx2"/>
              </a:solidFill>
              <a:round/>
            </a:ln>
            <a:effectLst/>
          </c:spPr>
          <c:marker>
            <c:symbol val="none"/>
          </c:marker>
          <c:cat>
            <c:strRef>
              <c:f>'Fylkene des 2017'!$B$34:$B$51</c:f>
              <c:strCache>
                <c:ptCount val="18"/>
                <c:pt idx="0">
                  <c:v>Q4 2014</c:v>
                </c:pt>
                <c:pt idx="1">
                  <c:v>Q3 2015</c:v>
                </c:pt>
                <c:pt idx="2">
                  <c:v>Q4 2015</c:v>
                </c:pt>
                <c:pt idx="3">
                  <c:v>Q1 2016</c:v>
                </c:pt>
                <c:pt idx="4">
                  <c:v>Q3 2016</c:v>
                </c:pt>
                <c:pt idx="5">
                  <c:v>Q4 2016</c:v>
                </c:pt>
                <c:pt idx="6">
                  <c:v>Q2 2017</c:v>
                </c:pt>
                <c:pt idx="7">
                  <c:v>Q3 2017</c:v>
                </c:pt>
                <c:pt idx="8">
                  <c:v>Q4 2017</c:v>
                </c:pt>
                <c:pt idx="9">
                  <c:v>Q2 2018</c:v>
                </c:pt>
                <c:pt idx="10">
                  <c:v>Q3 2018</c:v>
                </c:pt>
                <c:pt idx="12">
                  <c:v>Økonomisk utvikling</c:v>
                </c:pt>
                <c:pt idx="13">
                  <c:v>Årsverk</c:v>
                </c:pt>
                <c:pt idx="14">
                  <c:v>Omsetning</c:v>
                </c:pt>
                <c:pt idx="15">
                  <c:v>Lønnsomhet</c:v>
                </c:pt>
                <c:pt idx="16">
                  <c:v>Investeringer</c:v>
                </c:pt>
                <c:pt idx="17">
                  <c:v>Ordrereserve</c:v>
                </c:pt>
              </c:strCache>
            </c:strRef>
          </c:cat>
          <c:val>
            <c:numRef>
              <c:f>'Fylkene des 2017'!$D$34:$D$51</c:f>
              <c:numCache>
                <c:formatCode>General</c:formatCode>
                <c:ptCount val="18"/>
                <c:pt idx="0">
                  <c:v>55.01</c:v>
                </c:pt>
                <c:pt idx="1">
                  <c:v>42.45</c:v>
                </c:pt>
                <c:pt idx="2">
                  <c:v>42.32</c:v>
                </c:pt>
                <c:pt idx="3">
                  <c:v>44.63</c:v>
                </c:pt>
                <c:pt idx="4">
                  <c:v>50.54</c:v>
                </c:pt>
                <c:pt idx="5">
                  <c:v>50.8</c:v>
                </c:pt>
                <c:pt idx="6">
                  <c:v>59.1</c:v>
                </c:pt>
                <c:pt idx="7">
                  <c:v>60.12</c:v>
                </c:pt>
                <c:pt idx="8">
                  <c:v>58.64</c:v>
                </c:pt>
                <c:pt idx="9">
                  <c:v>63.96</c:v>
                </c:pt>
                <c:pt idx="10">
                  <c:v>61.69</c:v>
                </c:pt>
                <c:pt idx="12">
                  <c:v>64.03</c:v>
                </c:pt>
                <c:pt idx="13">
                  <c:v>59.49</c:v>
                </c:pt>
                <c:pt idx="14">
                  <c:v>69.2</c:v>
                </c:pt>
                <c:pt idx="15">
                  <c:v>63.64</c:v>
                </c:pt>
                <c:pt idx="16">
                  <c:v>51.11</c:v>
                </c:pt>
                <c:pt idx="17">
                  <c:v>62.69</c:v>
                </c:pt>
              </c:numCache>
            </c:numRef>
          </c:val>
          <c:smooth val="0"/>
        </c:ser>
        <c:ser>
          <c:idx val="2"/>
          <c:order val="2"/>
          <c:tx>
            <c:strRef>
              <c:f>'Fylkene des 2017'!$E$33</c:f>
              <c:strCache>
                <c:ptCount val="1"/>
                <c:pt idx="0">
                  <c:v>Hordaland</c:v>
                </c:pt>
              </c:strCache>
            </c:strRef>
          </c:tx>
          <c:spPr>
            <a:ln w="19050" cap="rnd">
              <a:solidFill>
                <a:srgbClr val="FF0000"/>
              </a:solidFill>
              <a:round/>
            </a:ln>
            <a:effectLst/>
          </c:spPr>
          <c:marker>
            <c:symbol val="none"/>
          </c:marker>
          <c:cat>
            <c:strRef>
              <c:f>'Fylkene des 2017'!$B$34:$B$51</c:f>
              <c:strCache>
                <c:ptCount val="18"/>
                <c:pt idx="0">
                  <c:v>Q4 2014</c:v>
                </c:pt>
                <c:pt idx="1">
                  <c:v>Q3 2015</c:v>
                </c:pt>
                <c:pt idx="2">
                  <c:v>Q4 2015</c:v>
                </c:pt>
                <c:pt idx="3">
                  <c:v>Q1 2016</c:v>
                </c:pt>
                <c:pt idx="4">
                  <c:v>Q3 2016</c:v>
                </c:pt>
                <c:pt idx="5">
                  <c:v>Q4 2016</c:v>
                </c:pt>
                <c:pt idx="6">
                  <c:v>Q2 2017</c:v>
                </c:pt>
                <c:pt idx="7">
                  <c:v>Q3 2017</c:v>
                </c:pt>
                <c:pt idx="8">
                  <c:v>Q4 2017</c:v>
                </c:pt>
                <c:pt idx="9">
                  <c:v>Q2 2018</c:v>
                </c:pt>
                <c:pt idx="10">
                  <c:v>Q3 2018</c:v>
                </c:pt>
                <c:pt idx="12">
                  <c:v>Økonomisk utvikling</c:v>
                </c:pt>
                <c:pt idx="13">
                  <c:v>Årsverk</c:v>
                </c:pt>
                <c:pt idx="14">
                  <c:v>Omsetning</c:v>
                </c:pt>
                <c:pt idx="15">
                  <c:v>Lønnsomhet</c:v>
                </c:pt>
                <c:pt idx="16">
                  <c:v>Investeringer</c:v>
                </c:pt>
                <c:pt idx="17">
                  <c:v>Ordrereserve</c:v>
                </c:pt>
              </c:strCache>
            </c:strRef>
          </c:cat>
          <c:val>
            <c:numRef>
              <c:f>'Fylkene des 2017'!$E$34:$E$51</c:f>
              <c:numCache>
                <c:formatCode>General</c:formatCode>
                <c:ptCount val="18"/>
                <c:pt idx="0">
                  <c:v>57.75</c:v>
                </c:pt>
                <c:pt idx="1">
                  <c:v>55.73</c:v>
                </c:pt>
                <c:pt idx="2">
                  <c:v>49.69</c:v>
                </c:pt>
                <c:pt idx="3">
                  <c:v>48.41</c:v>
                </c:pt>
                <c:pt idx="4">
                  <c:v>56.06</c:v>
                </c:pt>
                <c:pt idx="5">
                  <c:v>55.37</c:v>
                </c:pt>
                <c:pt idx="6">
                  <c:v>59.95</c:v>
                </c:pt>
                <c:pt idx="7">
                  <c:v>59.45</c:v>
                </c:pt>
                <c:pt idx="8">
                  <c:v>63.43</c:v>
                </c:pt>
                <c:pt idx="9">
                  <c:v>60.71</c:v>
                </c:pt>
                <c:pt idx="10">
                  <c:v>63.67</c:v>
                </c:pt>
                <c:pt idx="12">
                  <c:v>64.56</c:v>
                </c:pt>
                <c:pt idx="13">
                  <c:v>60.7</c:v>
                </c:pt>
                <c:pt idx="14">
                  <c:v>72.91</c:v>
                </c:pt>
                <c:pt idx="15">
                  <c:v>62.68</c:v>
                </c:pt>
                <c:pt idx="16">
                  <c:v>57.69</c:v>
                </c:pt>
                <c:pt idx="17">
                  <c:v>63.46</c:v>
                </c:pt>
              </c:numCache>
            </c:numRef>
          </c:val>
          <c:smooth val="0"/>
        </c:ser>
        <c:ser>
          <c:idx val="3"/>
          <c:order val="3"/>
          <c:tx>
            <c:strRef>
              <c:f>'Fylkene des 2017'!$F$33</c:f>
              <c:strCache>
                <c:ptCount val="1"/>
                <c:pt idx="0">
                  <c:v>Oslo</c:v>
                </c:pt>
              </c:strCache>
            </c:strRef>
          </c:tx>
          <c:spPr>
            <a:ln w="31750" cap="rnd">
              <a:solidFill>
                <a:srgbClr val="00B050"/>
              </a:solidFill>
              <a:round/>
            </a:ln>
            <a:effectLst/>
          </c:spPr>
          <c:marker>
            <c:symbol val="none"/>
          </c:marker>
          <c:cat>
            <c:strRef>
              <c:f>'Fylkene des 2017'!$B$34:$B$51</c:f>
              <c:strCache>
                <c:ptCount val="18"/>
                <c:pt idx="0">
                  <c:v>Q4 2014</c:v>
                </c:pt>
                <c:pt idx="1">
                  <c:v>Q3 2015</c:v>
                </c:pt>
                <c:pt idx="2">
                  <c:v>Q4 2015</c:v>
                </c:pt>
                <c:pt idx="3">
                  <c:v>Q1 2016</c:v>
                </c:pt>
                <c:pt idx="4">
                  <c:v>Q3 2016</c:v>
                </c:pt>
                <c:pt idx="5">
                  <c:v>Q4 2016</c:v>
                </c:pt>
                <c:pt idx="6">
                  <c:v>Q2 2017</c:v>
                </c:pt>
                <c:pt idx="7">
                  <c:v>Q3 2017</c:v>
                </c:pt>
                <c:pt idx="8">
                  <c:v>Q4 2017</c:v>
                </c:pt>
                <c:pt idx="9">
                  <c:v>Q2 2018</c:v>
                </c:pt>
                <c:pt idx="10">
                  <c:v>Q3 2018</c:v>
                </c:pt>
                <c:pt idx="12">
                  <c:v>Økonomisk utvikling</c:v>
                </c:pt>
                <c:pt idx="13">
                  <c:v>Årsverk</c:v>
                </c:pt>
                <c:pt idx="14">
                  <c:v>Omsetning</c:v>
                </c:pt>
                <c:pt idx="15">
                  <c:v>Lønnsomhet</c:v>
                </c:pt>
                <c:pt idx="16">
                  <c:v>Investeringer</c:v>
                </c:pt>
                <c:pt idx="17">
                  <c:v>Ordrereserve</c:v>
                </c:pt>
              </c:strCache>
            </c:strRef>
          </c:cat>
          <c:val>
            <c:numRef>
              <c:f>'Fylkene des 2017'!$F$34:$F$51</c:f>
              <c:numCache>
                <c:formatCode>General</c:formatCode>
                <c:ptCount val="18"/>
                <c:pt idx="9">
                  <c:v>62.69</c:v>
                </c:pt>
                <c:pt idx="10">
                  <c:v>62.14</c:v>
                </c:pt>
                <c:pt idx="12">
                  <c:v>64.09</c:v>
                </c:pt>
                <c:pt idx="13">
                  <c:v>58.76</c:v>
                </c:pt>
                <c:pt idx="14">
                  <c:v>69.27</c:v>
                </c:pt>
                <c:pt idx="15">
                  <c:v>66.819999999999993</c:v>
                </c:pt>
                <c:pt idx="16">
                  <c:v>53.66</c:v>
                </c:pt>
                <c:pt idx="17">
                  <c:v>60.24</c:v>
                </c:pt>
              </c:numCache>
            </c:numRef>
          </c:val>
          <c:smooth val="0"/>
        </c:ser>
        <c:ser>
          <c:idx val="4"/>
          <c:order val="4"/>
          <c:tx>
            <c:strRef>
              <c:f>'Fylkene des 2017'!$G$33</c:f>
              <c:strCache>
                <c:ptCount val="1"/>
                <c:pt idx="0">
                  <c:v>Samlet</c:v>
                </c:pt>
              </c:strCache>
            </c:strRef>
          </c:tx>
          <c:spPr>
            <a:ln w="28575" cap="rnd">
              <a:solidFill>
                <a:schemeClr val="tx1">
                  <a:lumMod val="50000"/>
                  <a:lumOff val="50000"/>
                </a:schemeClr>
              </a:solidFill>
              <a:prstDash val="sysDot"/>
              <a:round/>
            </a:ln>
            <a:effectLst/>
          </c:spPr>
          <c:marker>
            <c:symbol val="none"/>
          </c:marker>
          <c:cat>
            <c:strRef>
              <c:f>'Fylkene des 2017'!$B$34:$B$51</c:f>
              <c:strCache>
                <c:ptCount val="18"/>
                <c:pt idx="0">
                  <c:v>Q4 2014</c:v>
                </c:pt>
                <c:pt idx="1">
                  <c:v>Q3 2015</c:v>
                </c:pt>
                <c:pt idx="2">
                  <c:v>Q4 2015</c:v>
                </c:pt>
                <c:pt idx="3">
                  <c:v>Q1 2016</c:v>
                </c:pt>
                <c:pt idx="4">
                  <c:v>Q3 2016</c:v>
                </c:pt>
                <c:pt idx="5">
                  <c:v>Q4 2016</c:v>
                </c:pt>
                <c:pt idx="6">
                  <c:v>Q2 2017</c:v>
                </c:pt>
                <c:pt idx="7">
                  <c:v>Q3 2017</c:v>
                </c:pt>
                <c:pt idx="8">
                  <c:v>Q4 2017</c:v>
                </c:pt>
                <c:pt idx="9">
                  <c:v>Q2 2018</c:v>
                </c:pt>
                <c:pt idx="10">
                  <c:v>Q3 2018</c:v>
                </c:pt>
                <c:pt idx="12">
                  <c:v>Økonomisk utvikling</c:v>
                </c:pt>
                <c:pt idx="13">
                  <c:v>Årsverk</c:v>
                </c:pt>
                <c:pt idx="14">
                  <c:v>Omsetning</c:v>
                </c:pt>
                <c:pt idx="15">
                  <c:v>Lønnsomhet</c:v>
                </c:pt>
                <c:pt idx="16">
                  <c:v>Investeringer</c:v>
                </c:pt>
                <c:pt idx="17">
                  <c:v>Ordrereserve</c:v>
                </c:pt>
              </c:strCache>
            </c:strRef>
          </c:cat>
          <c:val>
            <c:numRef>
              <c:f>'Fylkene des 2017'!$G$34:$G$51</c:f>
              <c:numCache>
                <c:formatCode>General</c:formatCode>
                <c:ptCount val="18"/>
                <c:pt idx="0">
                  <c:v>56.37</c:v>
                </c:pt>
                <c:pt idx="1">
                  <c:v>49.42</c:v>
                </c:pt>
                <c:pt idx="2">
                  <c:v>46.51</c:v>
                </c:pt>
                <c:pt idx="3">
                  <c:v>47.57</c:v>
                </c:pt>
                <c:pt idx="4">
                  <c:v>54.01</c:v>
                </c:pt>
                <c:pt idx="5">
                  <c:v>53.76</c:v>
                </c:pt>
                <c:pt idx="6">
                  <c:v>59.47</c:v>
                </c:pt>
                <c:pt idx="7">
                  <c:v>59.72</c:v>
                </c:pt>
                <c:pt idx="8">
                  <c:v>61.23</c:v>
                </c:pt>
                <c:pt idx="9">
                  <c:v>62</c:v>
                </c:pt>
                <c:pt idx="10">
                  <c:v>62.97</c:v>
                </c:pt>
                <c:pt idx="12">
                  <c:v>64.34</c:v>
                </c:pt>
                <c:pt idx="13">
                  <c:v>60.61</c:v>
                </c:pt>
                <c:pt idx="14">
                  <c:v>71.89</c:v>
                </c:pt>
                <c:pt idx="15">
                  <c:v>63.84</c:v>
                </c:pt>
                <c:pt idx="16">
                  <c:v>55.14</c:v>
                </c:pt>
                <c:pt idx="17">
                  <c:v>61.96</c:v>
                </c:pt>
              </c:numCache>
            </c:numRef>
          </c:val>
          <c:smooth val="0"/>
        </c:ser>
        <c:ser>
          <c:idx val="5"/>
          <c:order val="5"/>
          <c:tx>
            <c:strRef>
              <c:f>'Fylkene des 2017'!$H$33</c:f>
              <c:strCache>
                <c:ptCount val="1"/>
                <c:pt idx="0">
                  <c:v>Nøytral (50)</c:v>
                </c:pt>
              </c:strCache>
            </c:strRef>
          </c:tx>
          <c:spPr>
            <a:ln w="12700" cap="rnd">
              <a:solidFill>
                <a:schemeClr val="bg1">
                  <a:lumMod val="50000"/>
                </a:schemeClr>
              </a:solidFill>
              <a:round/>
            </a:ln>
            <a:effectLst/>
          </c:spPr>
          <c:marker>
            <c:symbol val="none"/>
          </c:marker>
          <c:cat>
            <c:strRef>
              <c:f>'Fylkene des 2017'!$B$34:$B$51</c:f>
              <c:strCache>
                <c:ptCount val="18"/>
                <c:pt idx="0">
                  <c:v>Q4 2014</c:v>
                </c:pt>
                <c:pt idx="1">
                  <c:v>Q3 2015</c:v>
                </c:pt>
                <c:pt idx="2">
                  <c:v>Q4 2015</c:v>
                </c:pt>
                <c:pt idx="3">
                  <c:v>Q1 2016</c:v>
                </c:pt>
                <c:pt idx="4">
                  <c:v>Q3 2016</c:v>
                </c:pt>
                <c:pt idx="5">
                  <c:v>Q4 2016</c:v>
                </c:pt>
                <c:pt idx="6">
                  <c:v>Q2 2017</c:v>
                </c:pt>
                <c:pt idx="7">
                  <c:v>Q3 2017</c:v>
                </c:pt>
                <c:pt idx="8">
                  <c:v>Q4 2017</c:v>
                </c:pt>
                <c:pt idx="9">
                  <c:v>Q2 2018</c:v>
                </c:pt>
                <c:pt idx="10">
                  <c:v>Q3 2018</c:v>
                </c:pt>
                <c:pt idx="12">
                  <c:v>Økonomisk utvikling</c:v>
                </c:pt>
                <c:pt idx="13">
                  <c:v>Årsverk</c:v>
                </c:pt>
                <c:pt idx="14">
                  <c:v>Omsetning</c:v>
                </c:pt>
                <c:pt idx="15">
                  <c:v>Lønnsomhet</c:v>
                </c:pt>
                <c:pt idx="16">
                  <c:v>Investeringer</c:v>
                </c:pt>
                <c:pt idx="17">
                  <c:v>Ordrereserve</c:v>
                </c:pt>
              </c:strCache>
            </c:strRef>
          </c:cat>
          <c:val>
            <c:numRef>
              <c:f>'Fylkene des 2017'!$H$34:$H$51</c:f>
              <c:numCache>
                <c:formatCode>###0.00</c:formatCode>
                <c:ptCount val="18"/>
                <c:pt idx="0">
                  <c:v>50</c:v>
                </c:pt>
                <c:pt idx="1">
                  <c:v>50</c:v>
                </c:pt>
                <c:pt idx="2">
                  <c:v>50</c:v>
                </c:pt>
                <c:pt idx="3">
                  <c:v>50</c:v>
                </c:pt>
                <c:pt idx="4">
                  <c:v>50</c:v>
                </c:pt>
                <c:pt idx="5">
                  <c:v>50</c:v>
                </c:pt>
                <c:pt idx="6">
                  <c:v>50</c:v>
                </c:pt>
                <c:pt idx="7">
                  <c:v>50</c:v>
                </c:pt>
                <c:pt idx="8">
                  <c:v>50</c:v>
                </c:pt>
                <c:pt idx="12">
                  <c:v>50</c:v>
                </c:pt>
                <c:pt idx="13">
                  <c:v>50</c:v>
                </c:pt>
                <c:pt idx="14">
                  <c:v>50</c:v>
                </c:pt>
                <c:pt idx="15">
                  <c:v>50</c:v>
                </c:pt>
                <c:pt idx="16">
                  <c:v>50</c:v>
                </c:pt>
                <c:pt idx="17">
                  <c:v>50</c:v>
                </c:pt>
              </c:numCache>
            </c:numRef>
          </c:val>
          <c:smooth val="0"/>
        </c:ser>
        <c:dLbls>
          <c:showLegendKey val="0"/>
          <c:showVal val="0"/>
          <c:showCatName val="0"/>
          <c:showSerName val="0"/>
          <c:showPercent val="0"/>
          <c:showBubbleSize val="0"/>
        </c:dLbls>
        <c:smooth val="0"/>
        <c:axId val="744743872"/>
        <c:axId val="744747008"/>
        <c:extLst/>
      </c:lineChart>
      <c:catAx>
        <c:axId val="7447438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nb-NO"/>
          </a:p>
        </c:txPr>
        <c:crossAx val="744747008"/>
        <c:crosses val="autoZero"/>
        <c:auto val="1"/>
        <c:lblAlgn val="ctr"/>
        <c:lblOffset val="100"/>
        <c:noMultiLvlLbl val="0"/>
      </c:catAx>
      <c:valAx>
        <c:axId val="744747008"/>
        <c:scaling>
          <c:orientation val="minMax"/>
          <c:max val="75"/>
          <c:min val="4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nb-NO"/>
          </a:p>
        </c:txPr>
        <c:crossAx val="744743872"/>
        <c:crosses val="autoZero"/>
        <c:crossBetween val="between"/>
        <c:majorUnit val="5"/>
      </c:valAx>
      <c:spPr>
        <a:noFill/>
        <a:ln>
          <a:noFill/>
        </a:ln>
        <a:effectLst/>
      </c:spPr>
    </c:plotArea>
    <c:legend>
      <c:legendPos val="b"/>
      <c:layout>
        <c:manualLayout>
          <c:xMode val="edge"/>
          <c:yMode val="edge"/>
          <c:x val="7.8436640508356109E-2"/>
          <c:y val="0.10626479231163929"/>
          <c:w val="0.56281895803739157"/>
          <c:h val="0.12206594297634538"/>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nb-NO"/>
        </a:p>
      </c:txPr>
    </c:legend>
    <c:plotVisOnly val="1"/>
    <c:dispBlanksAs val="gap"/>
    <c:showDLblsOverMax val="0"/>
  </c:chart>
  <c:spPr>
    <a:noFill/>
    <a:ln>
      <a:noFill/>
    </a:ln>
    <a:effectLst/>
  </c:spPr>
  <c:txPr>
    <a:bodyPr/>
    <a:lstStyle/>
    <a:p>
      <a:pPr>
        <a:defRPr sz="1200">
          <a:solidFill>
            <a:schemeClr val="tx2"/>
          </a:solidFill>
        </a:defRPr>
      </a:pPr>
      <a:endParaRPr lang="nb-NO"/>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tx2"/>
                </a:solidFill>
                <a:latin typeface="+mn-lt"/>
                <a:ea typeface="+mn-ea"/>
                <a:cs typeface="+mn-cs"/>
              </a:defRPr>
            </a:pPr>
            <a:r>
              <a:rPr lang="en-US"/>
              <a:t>Fylker. Hovedindeks og delindekser per siste måling</a:t>
            </a:r>
          </a:p>
        </c:rich>
      </c:tx>
      <c:layout/>
      <c:overlay val="0"/>
      <c:spPr>
        <a:noFill/>
        <a:ln>
          <a:noFill/>
        </a:ln>
        <a:effectLst/>
      </c:spPr>
      <c:txPr>
        <a:bodyPr rot="0" spcFirstLastPara="1" vertOverflow="ellipsis" vert="horz" wrap="square" anchor="ctr" anchorCtr="1"/>
        <a:lstStyle/>
        <a:p>
          <a:pPr>
            <a:defRPr sz="1440" b="0" i="0" u="none" strike="noStrike" kern="1200" spc="0" baseline="0">
              <a:solidFill>
                <a:schemeClr val="tx2"/>
              </a:solidFill>
              <a:latin typeface="+mn-lt"/>
              <a:ea typeface="+mn-ea"/>
              <a:cs typeface="+mn-cs"/>
            </a:defRPr>
          </a:pPr>
          <a:endParaRPr lang="nb-NO"/>
        </a:p>
      </c:txPr>
    </c:title>
    <c:autoTitleDeleted val="0"/>
    <c:plotArea>
      <c:layout>
        <c:manualLayout>
          <c:layoutTarget val="inner"/>
          <c:xMode val="edge"/>
          <c:yMode val="edge"/>
          <c:x val="5.9026015213578843E-2"/>
          <c:y val="0.10311485418199465"/>
          <c:w val="0.91918102137083202"/>
          <c:h val="0.65299478718241732"/>
        </c:manualLayout>
      </c:layout>
      <c:lineChart>
        <c:grouping val="standard"/>
        <c:varyColors val="0"/>
        <c:ser>
          <c:idx val="0"/>
          <c:order val="0"/>
          <c:tx>
            <c:strRef>
              <c:f>'Fylkene des 2017'!$C$33</c:f>
              <c:strCache>
                <c:ptCount val="1"/>
                <c:pt idx="0">
                  <c:v>Agder</c:v>
                </c:pt>
              </c:strCache>
            </c:strRef>
          </c:tx>
          <c:spPr>
            <a:ln w="19050" cap="rnd">
              <a:solidFill>
                <a:srgbClr val="FFC000"/>
              </a:solidFill>
              <a:round/>
            </a:ln>
            <a:effectLst/>
          </c:spPr>
          <c:marker>
            <c:symbol val="none"/>
          </c:marker>
          <c:cat>
            <c:strRef>
              <c:f>'Fylkene des 2017'!$B$34:$B$51</c:f>
              <c:strCache>
                <c:ptCount val="18"/>
                <c:pt idx="0">
                  <c:v>Q4 2014</c:v>
                </c:pt>
                <c:pt idx="1">
                  <c:v>Q3 2015</c:v>
                </c:pt>
                <c:pt idx="2">
                  <c:v>Q4 2015</c:v>
                </c:pt>
                <c:pt idx="3">
                  <c:v>Q1 2016</c:v>
                </c:pt>
                <c:pt idx="4">
                  <c:v>Q3 2016</c:v>
                </c:pt>
                <c:pt idx="5">
                  <c:v>Q4 2016</c:v>
                </c:pt>
                <c:pt idx="6">
                  <c:v>Q2 2017</c:v>
                </c:pt>
                <c:pt idx="7">
                  <c:v>Q3 2017</c:v>
                </c:pt>
                <c:pt idx="8">
                  <c:v>Q4 2017</c:v>
                </c:pt>
                <c:pt idx="9">
                  <c:v>Q2 2018</c:v>
                </c:pt>
                <c:pt idx="10">
                  <c:v>Q3 2018</c:v>
                </c:pt>
                <c:pt idx="12">
                  <c:v>Økonomisk utvikling</c:v>
                </c:pt>
                <c:pt idx="13">
                  <c:v>Årsverk</c:v>
                </c:pt>
                <c:pt idx="14">
                  <c:v>Omsetning</c:v>
                </c:pt>
                <c:pt idx="15">
                  <c:v>Lønnsomhet</c:v>
                </c:pt>
                <c:pt idx="16">
                  <c:v>Investeringer</c:v>
                </c:pt>
                <c:pt idx="17">
                  <c:v>Ordrereserve</c:v>
                </c:pt>
              </c:strCache>
            </c:strRef>
          </c:cat>
          <c:val>
            <c:numRef>
              <c:f>'Fylkene des 2017'!$C$34:$C$51</c:f>
              <c:numCache>
                <c:formatCode>###0.00</c:formatCode>
                <c:ptCount val="18"/>
                <c:pt idx="0">
                  <c:v>56.0997766950873</c:v>
                </c:pt>
                <c:pt idx="1">
                  <c:v>50.594379337190382</c:v>
                </c:pt>
                <c:pt idx="2">
                  <c:v>48.593471469922314</c:v>
                </c:pt>
                <c:pt idx="3">
                  <c:v>51.162711718682829</c:v>
                </c:pt>
                <c:pt idx="4">
                  <c:v>55.888717866495604</c:v>
                </c:pt>
                <c:pt idx="5">
                  <c:v>55.580709208486972</c:v>
                </c:pt>
                <c:pt idx="6">
                  <c:v>59.245109828443162</c:v>
                </c:pt>
                <c:pt idx="7">
                  <c:v>59.591983325316647</c:v>
                </c:pt>
                <c:pt idx="8">
                  <c:v>61.504481321147985</c:v>
                </c:pt>
                <c:pt idx="9">
                  <c:v>61.22</c:v>
                </c:pt>
                <c:pt idx="10">
                  <c:v>63.69</c:v>
                </c:pt>
                <c:pt idx="12" formatCode="General">
                  <c:v>64.44</c:v>
                </c:pt>
                <c:pt idx="13" formatCode="General">
                  <c:v>62.08</c:v>
                </c:pt>
                <c:pt idx="14" formatCode="General">
                  <c:v>74.14</c:v>
                </c:pt>
                <c:pt idx="15" formatCode="General">
                  <c:v>65.95</c:v>
                </c:pt>
                <c:pt idx="16" formatCode="General">
                  <c:v>56.93</c:v>
                </c:pt>
                <c:pt idx="17" formatCode="General">
                  <c:v>58.59</c:v>
                </c:pt>
              </c:numCache>
            </c:numRef>
          </c:val>
          <c:smooth val="0"/>
        </c:ser>
        <c:ser>
          <c:idx val="1"/>
          <c:order val="1"/>
          <c:tx>
            <c:strRef>
              <c:f>'Fylkene des 2017'!$D$33</c:f>
              <c:strCache>
                <c:ptCount val="1"/>
                <c:pt idx="0">
                  <c:v>Rogaland</c:v>
                </c:pt>
              </c:strCache>
            </c:strRef>
          </c:tx>
          <c:spPr>
            <a:ln w="19050" cap="rnd">
              <a:solidFill>
                <a:schemeClr val="tx2"/>
              </a:solidFill>
              <a:round/>
            </a:ln>
            <a:effectLst/>
          </c:spPr>
          <c:marker>
            <c:symbol val="none"/>
          </c:marker>
          <c:cat>
            <c:strRef>
              <c:f>'Fylkene des 2017'!$B$34:$B$51</c:f>
              <c:strCache>
                <c:ptCount val="18"/>
                <c:pt idx="0">
                  <c:v>Q4 2014</c:v>
                </c:pt>
                <c:pt idx="1">
                  <c:v>Q3 2015</c:v>
                </c:pt>
                <c:pt idx="2">
                  <c:v>Q4 2015</c:v>
                </c:pt>
                <c:pt idx="3">
                  <c:v>Q1 2016</c:v>
                </c:pt>
                <c:pt idx="4">
                  <c:v>Q3 2016</c:v>
                </c:pt>
                <c:pt idx="5">
                  <c:v>Q4 2016</c:v>
                </c:pt>
                <c:pt idx="6">
                  <c:v>Q2 2017</c:v>
                </c:pt>
                <c:pt idx="7">
                  <c:v>Q3 2017</c:v>
                </c:pt>
                <c:pt idx="8">
                  <c:v>Q4 2017</c:v>
                </c:pt>
                <c:pt idx="9">
                  <c:v>Q2 2018</c:v>
                </c:pt>
                <c:pt idx="10">
                  <c:v>Q3 2018</c:v>
                </c:pt>
                <c:pt idx="12">
                  <c:v>Økonomisk utvikling</c:v>
                </c:pt>
                <c:pt idx="13">
                  <c:v>Årsverk</c:v>
                </c:pt>
                <c:pt idx="14">
                  <c:v>Omsetning</c:v>
                </c:pt>
                <c:pt idx="15">
                  <c:v>Lønnsomhet</c:v>
                </c:pt>
                <c:pt idx="16">
                  <c:v>Investeringer</c:v>
                </c:pt>
                <c:pt idx="17">
                  <c:v>Ordrereserve</c:v>
                </c:pt>
              </c:strCache>
            </c:strRef>
          </c:cat>
          <c:val>
            <c:numRef>
              <c:f>'Fylkene des 2017'!$D$34:$D$51</c:f>
              <c:numCache>
                <c:formatCode>General</c:formatCode>
                <c:ptCount val="18"/>
                <c:pt idx="0">
                  <c:v>55.01</c:v>
                </c:pt>
                <c:pt idx="1">
                  <c:v>42.45</c:v>
                </c:pt>
                <c:pt idx="2">
                  <c:v>42.32</c:v>
                </c:pt>
                <c:pt idx="3">
                  <c:v>44.63</c:v>
                </c:pt>
                <c:pt idx="4">
                  <c:v>50.54</c:v>
                </c:pt>
                <c:pt idx="5">
                  <c:v>50.8</c:v>
                </c:pt>
                <c:pt idx="6">
                  <c:v>59.1</c:v>
                </c:pt>
                <c:pt idx="7">
                  <c:v>60.12</c:v>
                </c:pt>
                <c:pt idx="8">
                  <c:v>58.64</c:v>
                </c:pt>
                <c:pt idx="9">
                  <c:v>63.96</c:v>
                </c:pt>
                <c:pt idx="10">
                  <c:v>61.69</c:v>
                </c:pt>
                <c:pt idx="12">
                  <c:v>64.03</c:v>
                </c:pt>
                <c:pt idx="13">
                  <c:v>59.49</c:v>
                </c:pt>
                <c:pt idx="14">
                  <c:v>69.2</c:v>
                </c:pt>
                <c:pt idx="15">
                  <c:v>63.64</c:v>
                </c:pt>
                <c:pt idx="16">
                  <c:v>51.11</c:v>
                </c:pt>
                <c:pt idx="17">
                  <c:v>62.69</c:v>
                </c:pt>
              </c:numCache>
            </c:numRef>
          </c:val>
          <c:smooth val="0"/>
        </c:ser>
        <c:ser>
          <c:idx val="2"/>
          <c:order val="2"/>
          <c:tx>
            <c:strRef>
              <c:f>'Fylkene des 2017'!$E$33</c:f>
              <c:strCache>
                <c:ptCount val="1"/>
                <c:pt idx="0">
                  <c:v>Hordaland</c:v>
                </c:pt>
              </c:strCache>
            </c:strRef>
          </c:tx>
          <c:spPr>
            <a:ln w="19050" cap="rnd">
              <a:solidFill>
                <a:srgbClr val="FF0000"/>
              </a:solidFill>
              <a:round/>
            </a:ln>
            <a:effectLst/>
          </c:spPr>
          <c:marker>
            <c:symbol val="none"/>
          </c:marker>
          <c:cat>
            <c:strRef>
              <c:f>'Fylkene des 2017'!$B$34:$B$51</c:f>
              <c:strCache>
                <c:ptCount val="18"/>
                <c:pt idx="0">
                  <c:v>Q4 2014</c:v>
                </c:pt>
                <c:pt idx="1">
                  <c:v>Q3 2015</c:v>
                </c:pt>
                <c:pt idx="2">
                  <c:v>Q4 2015</c:v>
                </c:pt>
                <c:pt idx="3">
                  <c:v>Q1 2016</c:v>
                </c:pt>
                <c:pt idx="4">
                  <c:v>Q3 2016</c:v>
                </c:pt>
                <c:pt idx="5">
                  <c:v>Q4 2016</c:v>
                </c:pt>
                <c:pt idx="6">
                  <c:v>Q2 2017</c:v>
                </c:pt>
                <c:pt idx="7">
                  <c:v>Q3 2017</c:v>
                </c:pt>
                <c:pt idx="8">
                  <c:v>Q4 2017</c:v>
                </c:pt>
                <c:pt idx="9">
                  <c:v>Q2 2018</c:v>
                </c:pt>
                <c:pt idx="10">
                  <c:v>Q3 2018</c:v>
                </c:pt>
                <c:pt idx="12">
                  <c:v>Økonomisk utvikling</c:v>
                </c:pt>
                <c:pt idx="13">
                  <c:v>Årsverk</c:v>
                </c:pt>
                <c:pt idx="14">
                  <c:v>Omsetning</c:v>
                </c:pt>
                <c:pt idx="15">
                  <c:v>Lønnsomhet</c:v>
                </c:pt>
                <c:pt idx="16">
                  <c:v>Investeringer</c:v>
                </c:pt>
                <c:pt idx="17">
                  <c:v>Ordrereserve</c:v>
                </c:pt>
              </c:strCache>
            </c:strRef>
          </c:cat>
          <c:val>
            <c:numRef>
              <c:f>'Fylkene des 2017'!$E$34:$E$51</c:f>
              <c:numCache>
                <c:formatCode>General</c:formatCode>
                <c:ptCount val="18"/>
                <c:pt idx="0">
                  <c:v>57.75</c:v>
                </c:pt>
                <c:pt idx="1">
                  <c:v>55.73</c:v>
                </c:pt>
                <c:pt idx="2">
                  <c:v>49.69</c:v>
                </c:pt>
                <c:pt idx="3">
                  <c:v>48.41</c:v>
                </c:pt>
                <c:pt idx="4">
                  <c:v>56.06</c:v>
                </c:pt>
                <c:pt idx="5">
                  <c:v>55.37</c:v>
                </c:pt>
                <c:pt idx="6">
                  <c:v>59.95</c:v>
                </c:pt>
                <c:pt idx="7">
                  <c:v>59.45</c:v>
                </c:pt>
                <c:pt idx="8">
                  <c:v>63.43</c:v>
                </c:pt>
                <c:pt idx="9">
                  <c:v>60.71</c:v>
                </c:pt>
                <c:pt idx="10">
                  <c:v>63.67</c:v>
                </c:pt>
                <c:pt idx="12">
                  <c:v>64.56</c:v>
                </c:pt>
                <c:pt idx="13">
                  <c:v>60.7</c:v>
                </c:pt>
                <c:pt idx="14">
                  <c:v>72.91</c:v>
                </c:pt>
                <c:pt idx="15">
                  <c:v>62.68</c:v>
                </c:pt>
                <c:pt idx="16">
                  <c:v>57.69</c:v>
                </c:pt>
                <c:pt idx="17">
                  <c:v>63.46</c:v>
                </c:pt>
              </c:numCache>
            </c:numRef>
          </c:val>
          <c:smooth val="0"/>
        </c:ser>
        <c:ser>
          <c:idx val="3"/>
          <c:order val="3"/>
          <c:tx>
            <c:strRef>
              <c:f>'Fylkene des 2017'!$F$33</c:f>
              <c:strCache>
                <c:ptCount val="1"/>
                <c:pt idx="0">
                  <c:v>Oslo</c:v>
                </c:pt>
              </c:strCache>
            </c:strRef>
          </c:tx>
          <c:spPr>
            <a:ln w="31750" cap="rnd">
              <a:solidFill>
                <a:srgbClr val="00B050"/>
              </a:solidFill>
              <a:round/>
            </a:ln>
            <a:effectLst/>
          </c:spPr>
          <c:marker>
            <c:symbol val="none"/>
          </c:marker>
          <c:cat>
            <c:strRef>
              <c:f>'Fylkene des 2017'!$B$34:$B$51</c:f>
              <c:strCache>
                <c:ptCount val="18"/>
                <c:pt idx="0">
                  <c:v>Q4 2014</c:v>
                </c:pt>
                <c:pt idx="1">
                  <c:v>Q3 2015</c:v>
                </c:pt>
                <c:pt idx="2">
                  <c:v>Q4 2015</c:v>
                </c:pt>
                <c:pt idx="3">
                  <c:v>Q1 2016</c:v>
                </c:pt>
                <c:pt idx="4">
                  <c:v>Q3 2016</c:v>
                </c:pt>
                <c:pt idx="5">
                  <c:v>Q4 2016</c:v>
                </c:pt>
                <c:pt idx="6">
                  <c:v>Q2 2017</c:v>
                </c:pt>
                <c:pt idx="7">
                  <c:v>Q3 2017</c:v>
                </c:pt>
                <c:pt idx="8">
                  <c:v>Q4 2017</c:v>
                </c:pt>
                <c:pt idx="9">
                  <c:v>Q2 2018</c:v>
                </c:pt>
                <c:pt idx="10">
                  <c:v>Q3 2018</c:v>
                </c:pt>
                <c:pt idx="12">
                  <c:v>Økonomisk utvikling</c:v>
                </c:pt>
                <c:pt idx="13">
                  <c:v>Årsverk</c:v>
                </c:pt>
                <c:pt idx="14">
                  <c:v>Omsetning</c:v>
                </c:pt>
                <c:pt idx="15">
                  <c:v>Lønnsomhet</c:v>
                </c:pt>
                <c:pt idx="16">
                  <c:v>Investeringer</c:v>
                </c:pt>
                <c:pt idx="17">
                  <c:v>Ordrereserve</c:v>
                </c:pt>
              </c:strCache>
            </c:strRef>
          </c:cat>
          <c:val>
            <c:numRef>
              <c:f>'Fylkene des 2017'!$F$34:$F$51</c:f>
              <c:numCache>
                <c:formatCode>General</c:formatCode>
                <c:ptCount val="18"/>
                <c:pt idx="9">
                  <c:v>62.69</c:v>
                </c:pt>
                <c:pt idx="10">
                  <c:v>62.14</c:v>
                </c:pt>
                <c:pt idx="12">
                  <c:v>64.09</c:v>
                </c:pt>
                <c:pt idx="13">
                  <c:v>58.76</c:v>
                </c:pt>
                <c:pt idx="14">
                  <c:v>69.27</c:v>
                </c:pt>
                <c:pt idx="15">
                  <c:v>66.819999999999993</c:v>
                </c:pt>
                <c:pt idx="16">
                  <c:v>53.66</c:v>
                </c:pt>
                <c:pt idx="17">
                  <c:v>60.24</c:v>
                </c:pt>
              </c:numCache>
            </c:numRef>
          </c:val>
          <c:smooth val="0"/>
        </c:ser>
        <c:ser>
          <c:idx val="4"/>
          <c:order val="4"/>
          <c:tx>
            <c:strRef>
              <c:f>'Fylkene des 2017'!$G$33</c:f>
              <c:strCache>
                <c:ptCount val="1"/>
                <c:pt idx="0">
                  <c:v>Samlet</c:v>
                </c:pt>
              </c:strCache>
            </c:strRef>
          </c:tx>
          <c:spPr>
            <a:ln w="28575" cap="rnd">
              <a:solidFill>
                <a:schemeClr val="tx1">
                  <a:lumMod val="50000"/>
                  <a:lumOff val="50000"/>
                </a:schemeClr>
              </a:solidFill>
              <a:prstDash val="sysDot"/>
              <a:round/>
            </a:ln>
            <a:effectLst/>
          </c:spPr>
          <c:marker>
            <c:symbol val="none"/>
          </c:marker>
          <c:cat>
            <c:strRef>
              <c:f>'Fylkene des 2017'!$B$34:$B$51</c:f>
              <c:strCache>
                <c:ptCount val="18"/>
                <c:pt idx="0">
                  <c:v>Q4 2014</c:v>
                </c:pt>
                <c:pt idx="1">
                  <c:v>Q3 2015</c:v>
                </c:pt>
                <c:pt idx="2">
                  <c:v>Q4 2015</c:v>
                </c:pt>
                <c:pt idx="3">
                  <c:v>Q1 2016</c:v>
                </c:pt>
                <c:pt idx="4">
                  <c:v>Q3 2016</c:v>
                </c:pt>
                <c:pt idx="5">
                  <c:v>Q4 2016</c:v>
                </c:pt>
                <c:pt idx="6">
                  <c:v>Q2 2017</c:v>
                </c:pt>
                <c:pt idx="7">
                  <c:v>Q3 2017</c:v>
                </c:pt>
                <c:pt idx="8">
                  <c:v>Q4 2017</c:v>
                </c:pt>
                <c:pt idx="9">
                  <c:v>Q2 2018</c:v>
                </c:pt>
                <c:pt idx="10">
                  <c:v>Q3 2018</c:v>
                </c:pt>
                <c:pt idx="12">
                  <c:v>Økonomisk utvikling</c:v>
                </c:pt>
                <c:pt idx="13">
                  <c:v>Årsverk</c:v>
                </c:pt>
                <c:pt idx="14">
                  <c:v>Omsetning</c:v>
                </c:pt>
                <c:pt idx="15">
                  <c:v>Lønnsomhet</c:v>
                </c:pt>
                <c:pt idx="16">
                  <c:v>Investeringer</c:v>
                </c:pt>
                <c:pt idx="17">
                  <c:v>Ordrereserve</c:v>
                </c:pt>
              </c:strCache>
            </c:strRef>
          </c:cat>
          <c:val>
            <c:numRef>
              <c:f>'Fylkene des 2017'!$G$34:$G$51</c:f>
              <c:numCache>
                <c:formatCode>General</c:formatCode>
                <c:ptCount val="18"/>
                <c:pt idx="0">
                  <c:v>56.37</c:v>
                </c:pt>
                <c:pt idx="1">
                  <c:v>49.42</c:v>
                </c:pt>
                <c:pt idx="2">
                  <c:v>46.51</c:v>
                </c:pt>
                <c:pt idx="3">
                  <c:v>47.57</c:v>
                </c:pt>
                <c:pt idx="4">
                  <c:v>54.01</c:v>
                </c:pt>
                <c:pt idx="5">
                  <c:v>53.76</c:v>
                </c:pt>
                <c:pt idx="6">
                  <c:v>59.47</c:v>
                </c:pt>
                <c:pt idx="7">
                  <c:v>59.72</c:v>
                </c:pt>
                <c:pt idx="8">
                  <c:v>61.23</c:v>
                </c:pt>
                <c:pt idx="9">
                  <c:v>62</c:v>
                </c:pt>
                <c:pt idx="10">
                  <c:v>62.97</c:v>
                </c:pt>
                <c:pt idx="12">
                  <c:v>64.34</c:v>
                </c:pt>
                <c:pt idx="13">
                  <c:v>60.61</c:v>
                </c:pt>
                <c:pt idx="14">
                  <c:v>71.89</c:v>
                </c:pt>
                <c:pt idx="15">
                  <c:v>63.84</c:v>
                </c:pt>
                <c:pt idx="16">
                  <c:v>55.14</c:v>
                </c:pt>
                <c:pt idx="17">
                  <c:v>61.96</c:v>
                </c:pt>
              </c:numCache>
            </c:numRef>
          </c:val>
          <c:smooth val="0"/>
        </c:ser>
        <c:ser>
          <c:idx val="5"/>
          <c:order val="5"/>
          <c:tx>
            <c:strRef>
              <c:f>'Fylkene des 2017'!$H$33</c:f>
              <c:strCache>
                <c:ptCount val="1"/>
                <c:pt idx="0">
                  <c:v>Nøytral (50)</c:v>
                </c:pt>
              </c:strCache>
            </c:strRef>
          </c:tx>
          <c:spPr>
            <a:ln w="12700" cap="rnd">
              <a:solidFill>
                <a:schemeClr val="bg1">
                  <a:lumMod val="50000"/>
                </a:schemeClr>
              </a:solidFill>
              <a:round/>
            </a:ln>
            <a:effectLst/>
          </c:spPr>
          <c:marker>
            <c:symbol val="none"/>
          </c:marker>
          <c:cat>
            <c:strRef>
              <c:f>'Fylkene des 2017'!$B$34:$B$51</c:f>
              <c:strCache>
                <c:ptCount val="18"/>
                <c:pt idx="0">
                  <c:v>Q4 2014</c:v>
                </c:pt>
                <c:pt idx="1">
                  <c:v>Q3 2015</c:v>
                </c:pt>
                <c:pt idx="2">
                  <c:v>Q4 2015</c:v>
                </c:pt>
                <c:pt idx="3">
                  <c:v>Q1 2016</c:v>
                </c:pt>
                <c:pt idx="4">
                  <c:v>Q3 2016</c:v>
                </c:pt>
                <c:pt idx="5">
                  <c:v>Q4 2016</c:v>
                </c:pt>
                <c:pt idx="6">
                  <c:v>Q2 2017</c:v>
                </c:pt>
                <c:pt idx="7">
                  <c:v>Q3 2017</c:v>
                </c:pt>
                <c:pt idx="8">
                  <c:v>Q4 2017</c:v>
                </c:pt>
                <c:pt idx="9">
                  <c:v>Q2 2018</c:v>
                </c:pt>
                <c:pt idx="10">
                  <c:v>Q3 2018</c:v>
                </c:pt>
                <c:pt idx="12">
                  <c:v>Økonomisk utvikling</c:v>
                </c:pt>
                <c:pt idx="13">
                  <c:v>Årsverk</c:v>
                </c:pt>
                <c:pt idx="14">
                  <c:v>Omsetning</c:v>
                </c:pt>
                <c:pt idx="15">
                  <c:v>Lønnsomhet</c:v>
                </c:pt>
                <c:pt idx="16">
                  <c:v>Investeringer</c:v>
                </c:pt>
                <c:pt idx="17">
                  <c:v>Ordrereserve</c:v>
                </c:pt>
              </c:strCache>
            </c:strRef>
          </c:cat>
          <c:val>
            <c:numRef>
              <c:f>'Fylkene des 2017'!$H$34:$H$51</c:f>
              <c:numCache>
                <c:formatCode>###0.00</c:formatCode>
                <c:ptCount val="18"/>
                <c:pt idx="0">
                  <c:v>50</c:v>
                </c:pt>
                <c:pt idx="1">
                  <c:v>50</c:v>
                </c:pt>
                <c:pt idx="2">
                  <c:v>50</c:v>
                </c:pt>
                <c:pt idx="3">
                  <c:v>50</c:v>
                </c:pt>
                <c:pt idx="4">
                  <c:v>50</c:v>
                </c:pt>
                <c:pt idx="5">
                  <c:v>50</c:v>
                </c:pt>
                <c:pt idx="6">
                  <c:v>50</c:v>
                </c:pt>
                <c:pt idx="7">
                  <c:v>50</c:v>
                </c:pt>
                <c:pt idx="8">
                  <c:v>50</c:v>
                </c:pt>
                <c:pt idx="12">
                  <c:v>50</c:v>
                </c:pt>
                <c:pt idx="13">
                  <c:v>50</c:v>
                </c:pt>
                <c:pt idx="14">
                  <c:v>50</c:v>
                </c:pt>
                <c:pt idx="15">
                  <c:v>50</c:v>
                </c:pt>
                <c:pt idx="16">
                  <c:v>50</c:v>
                </c:pt>
                <c:pt idx="17">
                  <c:v>50</c:v>
                </c:pt>
              </c:numCache>
            </c:numRef>
          </c:val>
          <c:smooth val="0"/>
        </c:ser>
        <c:dLbls>
          <c:showLegendKey val="0"/>
          <c:showVal val="0"/>
          <c:showCatName val="0"/>
          <c:showSerName val="0"/>
          <c:showPercent val="0"/>
          <c:showBubbleSize val="0"/>
        </c:dLbls>
        <c:smooth val="0"/>
        <c:axId val="744740736"/>
        <c:axId val="744746224"/>
        <c:extLst/>
      </c:lineChart>
      <c:catAx>
        <c:axId val="7447407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nb-NO"/>
          </a:p>
        </c:txPr>
        <c:crossAx val="744746224"/>
        <c:crosses val="autoZero"/>
        <c:auto val="1"/>
        <c:lblAlgn val="ctr"/>
        <c:lblOffset val="100"/>
        <c:noMultiLvlLbl val="0"/>
      </c:catAx>
      <c:valAx>
        <c:axId val="744746224"/>
        <c:scaling>
          <c:orientation val="minMax"/>
          <c:max val="75"/>
          <c:min val="4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nb-NO"/>
          </a:p>
        </c:txPr>
        <c:crossAx val="744740736"/>
        <c:crosses val="autoZero"/>
        <c:crossBetween val="between"/>
        <c:majorUnit val="5"/>
      </c:valAx>
      <c:spPr>
        <a:noFill/>
        <a:ln>
          <a:noFill/>
        </a:ln>
        <a:effectLst/>
      </c:spPr>
    </c:plotArea>
    <c:legend>
      <c:legendPos val="b"/>
      <c:layout>
        <c:manualLayout>
          <c:xMode val="edge"/>
          <c:yMode val="edge"/>
          <c:x val="7.8436640508356109E-2"/>
          <c:y val="0.10626479231163929"/>
          <c:w val="0.56281895803739157"/>
          <c:h val="0.12206594297634538"/>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nb-NO"/>
        </a:p>
      </c:txPr>
    </c:legend>
    <c:plotVisOnly val="1"/>
    <c:dispBlanksAs val="gap"/>
    <c:showDLblsOverMax val="0"/>
  </c:chart>
  <c:spPr>
    <a:noFill/>
    <a:ln>
      <a:noFill/>
    </a:ln>
    <a:effectLst/>
  </c:spPr>
  <c:txPr>
    <a:bodyPr/>
    <a:lstStyle/>
    <a:p>
      <a:pPr>
        <a:defRPr sz="1200">
          <a:solidFill>
            <a:schemeClr val="tx2"/>
          </a:solidFill>
        </a:defRPr>
      </a:pPr>
      <a:endParaRPr lang="nb-NO"/>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tx2"/>
                </a:solidFill>
                <a:latin typeface="+mn-lt"/>
                <a:ea typeface="+mn-ea"/>
                <a:cs typeface="+mn-cs"/>
              </a:defRPr>
            </a:pPr>
            <a:r>
              <a:rPr lang="en-US"/>
              <a:t>Fylker. Hovedindeks og delindekser per siste måling</a:t>
            </a:r>
          </a:p>
        </c:rich>
      </c:tx>
      <c:layout/>
      <c:overlay val="0"/>
      <c:spPr>
        <a:noFill/>
        <a:ln>
          <a:noFill/>
        </a:ln>
        <a:effectLst/>
      </c:spPr>
      <c:txPr>
        <a:bodyPr rot="0" spcFirstLastPara="1" vertOverflow="ellipsis" vert="horz" wrap="square" anchor="ctr" anchorCtr="1"/>
        <a:lstStyle/>
        <a:p>
          <a:pPr>
            <a:defRPr sz="1440" b="0" i="0" u="none" strike="noStrike" kern="1200" spc="0" baseline="0">
              <a:solidFill>
                <a:schemeClr val="tx2"/>
              </a:solidFill>
              <a:latin typeface="+mn-lt"/>
              <a:ea typeface="+mn-ea"/>
              <a:cs typeface="+mn-cs"/>
            </a:defRPr>
          </a:pPr>
          <a:endParaRPr lang="nb-NO"/>
        </a:p>
      </c:txPr>
    </c:title>
    <c:autoTitleDeleted val="0"/>
    <c:plotArea>
      <c:layout>
        <c:manualLayout>
          <c:layoutTarget val="inner"/>
          <c:xMode val="edge"/>
          <c:yMode val="edge"/>
          <c:x val="5.9026015213578843E-2"/>
          <c:y val="0.10311485418199465"/>
          <c:w val="0.91918102137083202"/>
          <c:h val="0.65299478718241732"/>
        </c:manualLayout>
      </c:layout>
      <c:lineChart>
        <c:grouping val="standard"/>
        <c:varyColors val="0"/>
        <c:ser>
          <c:idx val="0"/>
          <c:order val="0"/>
          <c:tx>
            <c:strRef>
              <c:f>'Fylkene des 2017'!$C$33</c:f>
              <c:strCache>
                <c:ptCount val="1"/>
                <c:pt idx="0">
                  <c:v>Agder</c:v>
                </c:pt>
              </c:strCache>
            </c:strRef>
          </c:tx>
          <c:spPr>
            <a:ln w="19050" cap="rnd">
              <a:solidFill>
                <a:srgbClr val="FFC000"/>
              </a:solidFill>
              <a:round/>
            </a:ln>
            <a:effectLst/>
          </c:spPr>
          <c:marker>
            <c:symbol val="none"/>
          </c:marker>
          <c:cat>
            <c:strRef>
              <c:f>'Fylkene des 2017'!$B$34:$B$51</c:f>
              <c:strCache>
                <c:ptCount val="18"/>
                <c:pt idx="0">
                  <c:v>Q4 2014</c:v>
                </c:pt>
                <c:pt idx="1">
                  <c:v>Q3 2015</c:v>
                </c:pt>
                <c:pt idx="2">
                  <c:v>Q4 2015</c:v>
                </c:pt>
                <c:pt idx="3">
                  <c:v>Q1 2016</c:v>
                </c:pt>
                <c:pt idx="4">
                  <c:v>Q3 2016</c:v>
                </c:pt>
                <c:pt idx="5">
                  <c:v>Q4 2016</c:v>
                </c:pt>
                <c:pt idx="6">
                  <c:v>Q2 2017</c:v>
                </c:pt>
                <c:pt idx="7">
                  <c:v>Q3 2017</c:v>
                </c:pt>
                <c:pt idx="8">
                  <c:v>Q4 2017</c:v>
                </c:pt>
                <c:pt idx="9">
                  <c:v>Q2 2018</c:v>
                </c:pt>
                <c:pt idx="10">
                  <c:v>Q3 2018</c:v>
                </c:pt>
                <c:pt idx="12">
                  <c:v>Økonomisk utvikling</c:v>
                </c:pt>
                <c:pt idx="13">
                  <c:v>Årsverk</c:v>
                </c:pt>
                <c:pt idx="14">
                  <c:v>Omsetning</c:v>
                </c:pt>
                <c:pt idx="15">
                  <c:v>Lønnsomhet</c:v>
                </c:pt>
                <c:pt idx="16">
                  <c:v>Investeringer</c:v>
                </c:pt>
                <c:pt idx="17">
                  <c:v>Ordrereserve</c:v>
                </c:pt>
              </c:strCache>
            </c:strRef>
          </c:cat>
          <c:val>
            <c:numRef>
              <c:f>'Fylkene des 2017'!$C$34:$C$51</c:f>
              <c:numCache>
                <c:formatCode>###0.00</c:formatCode>
                <c:ptCount val="18"/>
                <c:pt idx="0">
                  <c:v>56.0997766950873</c:v>
                </c:pt>
                <c:pt idx="1">
                  <c:v>50.594379337190382</c:v>
                </c:pt>
                <c:pt idx="2">
                  <c:v>48.593471469922314</c:v>
                </c:pt>
                <c:pt idx="3">
                  <c:v>51.162711718682829</c:v>
                </c:pt>
                <c:pt idx="4">
                  <c:v>55.888717866495604</c:v>
                </c:pt>
                <c:pt idx="5">
                  <c:v>55.580709208486972</c:v>
                </c:pt>
                <c:pt idx="6">
                  <c:v>59.245109828443162</c:v>
                </c:pt>
                <c:pt idx="7">
                  <c:v>59.591983325316647</c:v>
                </c:pt>
                <c:pt idx="8">
                  <c:v>61.504481321147985</c:v>
                </c:pt>
                <c:pt idx="9">
                  <c:v>61.22</c:v>
                </c:pt>
                <c:pt idx="10">
                  <c:v>63.69</c:v>
                </c:pt>
                <c:pt idx="12" formatCode="General">
                  <c:v>64.44</c:v>
                </c:pt>
                <c:pt idx="13" formatCode="General">
                  <c:v>62.08</c:v>
                </c:pt>
                <c:pt idx="14" formatCode="General">
                  <c:v>74.14</c:v>
                </c:pt>
                <c:pt idx="15" formatCode="General">
                  <c:v>65.95</c:v>
                </c:pt>
                <c:pt idx="16" formatCode="General">
                  <c:v>56.93</c:v>
                </c:pt>
                <c:pt idx="17" formatCode="General">
                  <c:v>58.59</c:v>
                </c:pt>
              </c:numCache>
            </c:numRef>
          </c:val>
          <c:smooth val="0"/>
        </c:ser>
        <c:ser>
          <c:idx val="1"/>
          <c:order val="1"/>
          <c:tx>
            <c:strRef>
              <c:f>'Fylkene des 2017'!$D$33</c:f>
              <c:strCache>
                <c:ptCount val="1"/>
                <c:pt idx="0">
                  <c:v>Rogaland</c:v>
                </c:pt>
              </c:strCache>
            </c:strRef>
          </c:tx>
          <c:spPr>
            <a:ln w="19050" cap="rnd">
              <a:solidFill>
                <a:schemeClr val="tx2"/>
              </a:solidFill>
              <a:round/>
            </a:ln>
            <a:effectLst/>
          </c:spPr>
          <c:marker>
            <c:symbol val="none"/>
          </c:marker>
          <c:cat>
            <c:strRef>
              <c:f>'Fylkene des 2017'!$B$34:$B$51</c:f>
              <c:strCache>
                <c:ptCount val="18"/>
                <c:pt idx="0">
                  <c:v>Q4 2014</c:v>
                </c:pt>
                <c:pt idx="1">
                  <c:v>Q3 2015</c:v>
                </c:pt>
                <c:pt idx="2">
                  <c:v>Q4 2015</c:v>
                </c:pt>
                <c:pt idx="3">
                  <c:v>Q1 2016</c:v>
                </c:pt>
                <c:pt idx="4">
                  <c:v>Q3 2016</c:v>
                </c:pt>
                <c:pt idx="5">
                  <c:v>Q4 2016</c:v>
                </c:pt>
                <c:pt idx="6">
                  <c:v>Q2 2017</c:v>
                </c:pt>
                <c:pt idx="7">
                  <c:v>Q3 2017</c:v>
                </c:pt>
                <c:pt idx="8">
                  <c:v>Q4 2017</c:v>
                </c:pt>
                <c:pt idx="9">
                  <c:v>Q2 2018</c:v>
                </c:pt>
                <c:pt idx="10">
                  <c:v>Q3 2018</c:v>
                </c:pt>
                <c:pt idx="12">
                  <c:v>Økonomisk utvikling</c:v>
                </c:pt>
                <c:pt idx="13">
                  <c:v>Årsverk</c:v>
                </c:pt>
                <c:pt idx="14">
                  <c:v>Omsetning</c:v>
                </c:pt>
                <c:pt idx="15">
                  <c:v>Lønnsomhet</c:v>
                </c:pt>
                <c:pt idx="16">
                  <c:v>Investeringer</c:v>
                </c:pt>
                <c:pt idx="17">
                  <c:v>Ordrereserve</c:v>
                </c:pt>
              </c:strCache>
            </c:strRef>
          </c:cat>
          <c:val>
            <c:numRef>
              <c:f>'Fylkene des 2017'!$D$34:$D$51</c:f>
              <c:numCache>
                <c:formatCode>General</c:formatCode>
                <c:ptCount val="18"/>
                <c:pt idx="0">
                  <c:v>55.01</c:v>
                </c:pt>
                <c:pt idx="1">
                  <c:v>42.45</c:v>
                </c:pt>
                <c:pt idx="2">
                  <c:v>42.32</c:v>
                </c:pt>
                <c:pt idx="3">
                  <c:v>44.63</c:v>
                </c:pt>
                <c:pt idx="4">
                  <c:v>50.54</c:v>
                </c:pt>
                <c:pt idx="5">
                  <c:v>50.8</c:v>
                </c:pt>
                <c:pt idx="6">
                  <c:v>59.1</c:v>
                </c:pt>
                <c:pt idx="7">
                  <c:v>60.12</c:v>
                </c:pt>
                <c:pt idx="8">
                  <c:v>58.64</c:v>
                </c:pt>
                <c:pt idx="9">
                  <c:v>63.96</c:v>
                </c:pt>
                <c:pt idx="10">
                  <c:v>61.69</c:v>
                </c:pt>
                <c:pt idx="12">
                  <c:v>64.03</c:v>
                </c:pt>
                <c:pt idx="13">
                  <c:v>59.49</c:v>
                </c:pt>
                <c:pt idx="14">
                  <c:v>69.2</c:v>
                </c:pt>
                <c:pt idx="15">
                  <c:v>63.64</c:v>
                </c:pt>
                <c:pt idx="16">
                  <c:v>51.11</c:v>
                </c:pt>
                <c:pt idx="17">
                  <c:v>62.69</c:v>
                </c:pt>
              </c:numCache>
            </c:numRef>
          </c:val>
          <c:smooth val="0"/>
        </c:ser>
        <c:ser>
          <c:idx val="2"/>
          <c:order val="2"/>
          <c:tx>
            <c:strRef>
              <c:f>'Fylkene des 2017'!$E$33</c:f>
              <c:strCache>
                <c:ptCount val="1"/>
                <c:pt idx="0">
                  <c:v>Hordaland</c:v>
                </c:pt>
              </c:strCache>
            </c:strRef>
          </c:tx>
          <c:spPr>
            <a:ln w="19050" cap="rnd">
              <a:solidFill>
                <a:srgbClr val="FF0000"/>
              </a:solidFill>
              <a:round/>
            </a:ln>
            <a:effectLst/>
          </c:spPr>
          <c:marker>
            <c:symbol val="none"/>
          </c:marker>
          <c:cat>
            <c:strRef>
              <c:f>'Fylkene des 2017'!$B$34:$B$51</c:f>
              <c:strCache>
                <c:ptCount val="18"/>
                <c:pt idx="0">
                  <c:v>Q4 2014</c:v>
                </c:pt>
                <c:pt idx="1">
                  <c:v>Q3 2015</c:v>
                </c:pt>
                <c:pt idx="2">
                  <c:v>Q4 2015</c:v>
                </c:pt>
                <c:pt idx="3">
                  <c:v>Q1 2016</c:v>
                </c:pt>
                <c:pt idx="4">
                  <c:v>Q3 2016</c:v>
                </c:pt>
                <c:pt idx="5">
                  <c:v>Q4 2016</c:v>
                </c:pt>
                <c:pt idx="6">
                  <c:v>Q2 2017</c:v>
                </c:pt>
                <c:pt idx="7">
                  <c:v>Q3 2017</c:v>
                </c:pt>
                <c:pt idx="8">
                  <c:v>Q4 2017</c:v>
                </c:pt>
                <c:pt idx="9">
                  <c:v>Q2 2018</c:v>
                </c:pt>
                <c:pt idx="10">
                  <c:v>Q3 2018</c:v>
                </c:pt>
                <c:pt idx="12">
                  <c:v>Økonomisk utvikling</c:v>
                </c:pt>
                <c:pt idx="13">
                  <c:v>Årsverk</c:v>
                </c:pt>
                <c:pt idx="14">
                  <c:v>Omsetning</c:v>
                </c:pt>
                <c:pt idx="15">
                  <c:v>Lønnsomhet</c:v>
                </c:pt>
                <c:pt idx="16">
                  <c:v>Investeringer</c:v>
                </c:pt>
                <c:pt idx="17">
                  <c:v>Ordrereserve</c:v>
                </c:pt>
              </c:strCache>
            </c:strRef>
          </c:cat>
          <c:val>
            <c:numRef>
              <c:f>'Fylkene des 2017'!$E$34:$E$51</c:f>
              <c:numCache>
                <c:formatCode>General</c:formatCode>
                <c:ptCount val="18"/>
                <c:pt idx="0">
                  <c:v>57.75</c:v>
                </c:pt>
                <c:pt idx="1">
                  <c:v>55.73</c:v>
                </c:pt>
                <c:pt idx="2">
                  <c:v>49.69</c:v>
                </c:pt>
                <c:pt idx="3">
                  <c:v>48.41</c:v>
                </c:pt>
                <c:pt idx="4">
                  <c:v>56.06</c:v>
                </c:pt>
                <c:pt idx="5">
                  <c:v>55.37</c:v>
                </c:pt>
                <c:pt idx="6">
                  <c:v>59.95</c:v>
                </c:pt>
                <c:pt idx="7">
                  <c:v>59.45</c:v>
                </c:pt>
                <c:pt idx="8">
                  <c:v>63.43</c:v>
                </c:pt>
                <c:pt idx="9">
                  <c:v>60.71</c:v>
                </c:pt>
                <c:pt idx="10">
                  <c:v>63.67</c:v>
                </c:pt>
                <c:pt idx="12">
                  <c:v>64.56</c:v>
                </c:pt>
                <c:pt idx="13">
                  <c:v>60.7</c:v>
                </c:pt>
                <c:pt idx="14">
                  <c:v>72.91</c:v>
                </c:pt>
                <c:pt idx="15">
                  <c:v>62.68</c:v>
                </c:pt>
                <c:pt idx="16">
                  <c:v>57.69</c:v>
                </c:pt>
                <c:pt idx="17">
                  <c:v>63.46</c:v>
                </c:pt>
              </c:numCache>
            </c:numRef>
          </c:val>
          <c:smooth val="0"/>
        </c:ser>
        <c:ser>
          <c:idx val="3"/>
          <c:order val="3"/>
          <c:tx>
            <c:strRef>
              <c:f>'Fylkene des 2017'!$F$33</c:f>
              <c:strCache>
                <c:ptCount val="1"/>
                <c:pt idx="0">
                  <c:v>Oslo</c:v>
                </c:pt>
              </c:strCache>
            </c:strRef>
          </c:tx>
          <c:spPr>
            <a:ln w="31750" cap="rnd">
              <a:solidFill>
                <a:srgbClr val="00B050"/>
              </a:solidFill>
              <a:round/>
            </a:ln>
            <a:effectLst/>
          </c:spPr>
          <c:marker>
            <c:symbol val="none"/>
          </c:marker>
          <c:cat>
            <c:strRef>
              <c:f>'Fylkene des 2017'!$B$34:$B$51</c:f>
              <c:strCache>
                <c:ptCount val="18"/>
                <c:pt idx="0">
                  <c:v>Q4 2014</c:v>
                </c:pt>
                <c:pt idx="1">
                  <c:v>Q3 2015</c:v>
                </c:pt>
                <c:pt idx="2">
                  <c:v>Q4 2015</c:v>
                </c:pt>
                <c:pt idx="3">
                  <c:v>Q1 2016</c:v>
                </c:pt>
                <c:pt idx="4">
                  <c:v>Q3 2016</c:v>
                </c:pt>
                <c:pt idx="5">
                  <c:v>Q4 2016</c:v>
                </c:pt>
                <c:pt idx="6">
                  <c:v>Q2 2017</c:v>
                </c:pt>
                <c:pt idx="7">
                  <c:v>Q3 2017</c:v>
                </c:pt>
                <c:pt idx="8">
                  <c:v>Q4 2017</c:v>
                </c:pt>
                <c:pt idx="9">
                  <c:v>Q2 2018</c:v>
                </c:pt>
                <c:pt idx="10">
                  <c:v>Q3 2018</c:v>
                </c:pt>
                <c:pt idx="12">
                  <c:v>Økonomisk utvikling</c:v>
                </c:pt>
                <c:pt idx="13">
                  <c:v>Årsverk</c:v>
                </c:pt>
                <c:pt idx="14">
                  <c:v>Omsetning</c:v>
                </c:pt>
                <c:pt idx="15">
                  <c:v>Lønnsomhet</c:v>
                </c:pt>
                <c:pt idx="16">
                  <c:v>Investeringer</c:v>
                </c:pt>
                <c:pt idx="17">
                  <c:v>Ordrereserve</c:v>
                </c:pt>
              </c:strCache>
            </c:strRef>
          </c:cat>
          <c:val>
            <c:numRef>
              <c:f>'Fylkene des 2017'!$F$34:$F$51</c:f>
              <c:numCache>
                <c:formatCode>General</c:formatCode>
                <c:ptCount val="18"/>
                <c:pt idx="9">
                  <c:v>62.69</c:v>
                </c:pt>
                <c:pt idx="10">
                  <c:v>62.14</c:v>
                </c:pt>
                <c:pt idx="12">
                  <c:v>64.09</c:v>
                </c:pt>
                <c:pt idx="13">
                  <c:v>58.76</c:v>
                </c:pt>
                <c:pt idx="14">
                  <c:v>69.27</c:v>
                </c:pt>
                <c:pt idx="15">
                  <c:v>66.819999999999993</c:v>
                </c:pt>
                <c:pt idx="16">
                  <c:v>53.66</c:v>
                </c:pt>
                <c:pt idx="17">
                  <c:v>60.24</c:v>
                </c:pt>
              </c:numCache>
            </c:numRef>
          </c:val>
          <c:smooth val="0"/>
        </c:ser>
        <c:ser>
          <c:idx val="4"/>
          <c:order val="4"/>
          <c:tx>
            <c:strRef>
              <c:f>'Fylkene des 2017'!$G$33</c:f>
              <c:strCache>
                <c:ptCount val="1"/>
                <c:pt idx="0">
                  <c:v>Samlet</c:v>
                </c:pt>
              </c:strCache>
            </c:strRef>
          </c:tx>
          <c:spPr>
            <a:ln w="28575" cap="rnd">
              <a:solidFill>
                <a:schemeClr val="tx1">
                  <a:lumMod val="50000"/>
                  <a:lumOff val="50000"/>
                </a:schemeClr>
              </a:solidFill>
              <a:prstDash val="sysDot"/>
              <a:round/>
            </a:ln>
            <a:effectLst/>
          </c:spPr>
          <c:marker>
            <c:symbol val="none"/>
          </c:marker>
          <c:cat>
            <c:strRef>
              <c:f>'Fylkene des 2017'!$B$34:$B$51</c:f>
              <c:strCache>
                <c:ptCount val="18"/>
                <c:pt idx="0">
                  <c:v>Q4 2014</c:v>
                </c:pt>
                <c:pt idx="1">
                  <c:v>Q3 2015</c:v>
                </c:pt>
                <c:pt idx="2">
                  <c:v>Q4 2015</c:v>
                </c:pt>
                <c:pt idx="3">
                  <c:v>Q1 2016</c:v>
                </c:pt>
                <c:pt idx="4">
                  <c:v>Q3 2016</c:v>
                </c:pt>
                <c:pt idx="5">
                  <c:v>Q4 2016</c:v>
                </c:pt>
                <c:pt idx="6">
                  <c:v>Q2 2017</c:v>
                </c:pt>
                <c:pt idx="7">
                  <c:v>Q3 2017</c:v>
                </c:pt>
                <c:pt idx="8">
                  <c:v>Q4 2017</c:v>
                </c:pt>
                <c:pt idx="9">
                  <c:v>Q2 2018</c:v>
                </c:pt>
                <c:pt idx="10">
                  <c:v>Q3 2018</c:v>
                </c:pt>
                <c:pt idx="12">
                  <c:v>Økonomisk utvikling</c:v>
                </c:pt>
                <c:pt idx="13">
                  <c:v>Årsverk</c:v>
                </c:pt>
                <c:pt idx="14">
                  <c:v>Omsetning</c:v>
                </c:pt>
                <c:pt idx="15">
                  <c:v>Lønnsomhet</c:v>
                </c:pt>
                <c:pt idx="16">
                  <c:v>Investeringer</c:v>
                </c:pt>
                <c:pt idx="17">
                  <c:v>Ordrereserve</c:v>
                </c:pt>
              </c:strCache>
            </c:strRef>
          </c:cat>
          <c:val>
            <c:numRef>
              <c:f>'Fylkene des 2017'!$G$34:$G$51</c:f>
              <c:numCache>
                <c:formatCode>General</c:formatCode>
                <c:ptCount val="18"/>
                <c:pt idx="0">
                  <c:v>56.37</c:v>
                </c:pt>
                <c:pt idx="1">
                  <c:v>49.42</c:v>
                </c:pt>
                <c:pt idx="2">
                  <c:v>46.51</c:v>
                </c:pt>
                <c:pt idx="3">
                  <c:v>47.57</c:v>
                </c:pt>
                <c:pt idx="4">
                  <c:v>54.01</c:v>
                </c:pt>
                <c:pt idx="5">
                  <c:v>53.76</c:v>
                </c:pt>
                <c:pt idx="6">
                  <c:v>59.47</c:v>
                </c:pt>
                <c:pt idx="7">
                  <c:v>59.72</c:v>
                </c:pt>
                <c:pt idx="8">
                  <c:v>61.23</c:v>
                </c:pt>
                <c:pt idx="9">
                  <c:v>62</c:v>
                </c:pt>
                <c:pt idx="10">
                  <c:v>62.97</c:v>
                </c:pt>
                <c:pt idx="12">
                  <c:v>64.34</c:v>
                </c:pt>
                <c:pt idx="13">
                  <c:v>60.61</c:v>
                </c:pt>
                <c:pt idx="14">
                  <c:v>71.89</c:v>
                </c:pt>
                <c:pt idx="15">
                  <c:v>63.84</c:v>
                </c:pt>
                <c:pt idx="16">
                  <c:v>55.14</c:v>
                </c:pt>
                <c:pt idx="17">
                  <c:v>61.96</c:v>
                </c:pt>
              </c:numCache>
            </c:numRef>
          </c:val>
          <c:smooth val="0"/>
        </c:ser>
        <c:ser>
          <c:idx val="5"/>
          <c:order val="5"/>
          <c:tx>
            <c:strRef>
              <c:f>'Fylkene des 2017'!$H$33</c:f>
              <c:strCache>
                <c:ptCount val="1"/>
                <c:pt idx="0">
                  <c:v>Nøytral (50)</c:v>
                </c:pt>
              </c:strCache>
            </c:strRef>
          </c:tx>
          <c:spPr>
            <a:ln w="12700" cap="rnd">
              <a:solidFill>
                <a:schemeClr val="bg1">
                  <a:lumMod val="50000"/>
                </a:schemeClr>
              </a:solidFill>
              <a:round/>
            </a:ln>
            <a:effectLst/>
          </c:spPr>
          <c:marker>
            <c:symbol val="none"/>
          </c:marker>
          <c:cat>
            <c:strRef>
              <c:f>'Fylkene des 2017'!$B$34:$B$51</c:f>
              <c:strCache>
                <c:ptCount val="18"/>
                <c:pt idx="0">
                  <c:v>Q4 2014</c:v>
                </c:pt>
                <c:pt idx="1">
                  <c:v>Q3 2015</c:v>
                </c:pt>
                <c:pt idx="2">
                  <c:v>Q4 2015</c:v>
                </c:pt>
                <c:pt idx="3">
                  <c:v>Q1 2016</c:v>
                </c:pt>
                <c:pt idx="4">
                  <c:v>Q3 2016</c:v>
                </c:pt>
                <c:pt idx="5">
                  <c:v>Q4 2016</c:v>
                </c:pt>
                <c:pt idx="6">
                  <c:v>Q2 2017</c:v>
                </c:pt>
                <c:pt idx="7">
                  <c:v>Q3 2017</c:v>
                </c:pt>
                <c:pt idx="8">
                  <c:v>Q4 2017</c:v>
                </c:pt>
                <c:pt idx="9">
                  <c:v>Q2 2018</c:v>
                </c:pt>
                <c:pt idx="10">
                  <c:v>Q3 2018</c:v>
                </c:pt>
                <c:pt idx="12">
                  <c:v>Økonomisk utvikling</c:v>
                </c:pt>
                <c:pt idx="13">
                  <c:v>Årsverk</c:v>
                </c:pt>
                <c:pt idx="14">
                  <c:v>Omsetning</c:v>
                </c:pt>
                <c:pt idx="15">
                  <c:v>Lønnsomhet</c:v>
                </c:pt>
                <c:pt idx="16">
                  <c:v>Investeringer</c:v>
                </c:pt>
                <c:pt idx="17">
                  <c:v>Ordrereserve</c:v>
                </c:pt>
              </c:strCache>
            </c:strRef>
          </c:cat>
          <c:val>
            <c:numRef>
              <c:f>'Fylkene des 2017'!$H$34:$H$51</c:f>
              <c:numCache>
                <c:formatCode>###0.00</c:formatCode>
                <c:ptCount val="18"/>
                <c:pt idx="0">
                  <c:v>50</c:v>
                </c:pt>
                <c:pt idx="1">
                  <c:v>50</c:v>
                </c:pt>
                <c:pt idx="2">
                  <c:v>50</c:v>
                </c:pt>
                <c:pt idx="3">
                  <c:v>50</c:v>
                </c:pt>
                <c:pt idx="4">
                  <c:v>50</c:v>
                </c:pt>
                <c:pt idx="5">
                  <c:v>50</c:v>
                </c:pt>
                <c:pt idx="6">
                  <c:v>50</c:v>
                </c:pt>
                <c:pt idx="7">
                  <c:v>50</c:v>
                </c:pt>
                <c:pt idx="8">
                  <c:v>50</c:v>
                </c:pt>
                <c:pt idx="12">
                  <c:v>50</c:v>
                </c:pt>
                <c:pt idx="13">
                  <c:v>50</c:v>
                </c:pt>
                <c:pt idx="14">
                  <c:v>50</c:v>
                </c:pt>
                <c:pt idx="15">
                  <c:v>50</c:v>
                </c:pt>
                <c:pt idx="16">
                  <c:v>50</c:v>
                </c:pt>
                <c:pt idx="17">
                  <c:v>50</c:v>
                </c:pt>
              </c:numCache>
            </c:numRef>
          </c:val>
          <c:smooth val="0"/>
        </c:ser>
        <c:dLbls>
          <c:showLegendKey val="0"/>
          <c:showVal val="0"/>
          <c:showCatName val="0"/>
          <c:showSerName val="0"/>
          <c:showPercent val="0"/>
          <c:showBubbleSize val="0"/>
        </c:dLbls>
        <c:smooth val="0"/>
        <c:axId val="744747792"/>
        <c:axId val="744741128"/>
        <c:extLst/>
      </c:lineChart>
      <c:catAx>
        <c:axId val="744747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nb-NO"/>
          </a:p>
        </c:txPr>
        <c:crossAx val="744741128"/>
        <c:crosses val="autoZero"/>
        <c:auto val="1"/>
        <c:lblAlgn val="ctr"/>
        <c:lblOffset val="100"/>
        <c:noMultiLvlLbl val="0"/>
      </c:catAx>
      <c:valAx>
        <c:axId val="744741128"/>
        <c:scaling>
          <c:orientation val="minMax"/>
          <c:max val="75"/>
          <c:min val="4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nb-NO"/>
          </a:p>
        </c:txPr>
        <c:crossAx val="744747792"/>
        <c:crosses val="autoZero"/>
        <c:crossBetween val="between"/>
        <c:majorUnit val="5"/>
      </c:valAx>
      <c:spPr>
        <a:noFill/>
        <a:ln>
          <a:noFill/>
        </a:ln>
        <a:effectLst/>
      </c:spPr>
    </c:plotArea>
    <c:legend>
      <c:legendPos val="b"/>
      <c:layout>
        <c:manualLayout>
          <c:xMode val="edge"/>
          <c:yMode val="edge"/>
          <c:x val="7.8436640508356109E-2"/>
          <c:y val="0.10626479231163929"/>
          <c:w val="0.56281895803739157"/>
          <c:h val="0.12206594297634538"/>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nb-NO"/>
        </a:p>
      </c:txPr>
    </c:legend>
    <c:plotVisOnly val="1"/>
    <c:dispBlanksAs val="gap"/>
    <c:showDLblsOverMax val="0"/>
  </c:chart>
  <c:spPr>
    <a:noFill/>
    <a:ln>
      <a:noFill/>
    </a:ln>
    <a:effectLst/>
  </c:spPr>
  <c:txPr>
    <a:bodyPr/>
    <a:lstStyle/>
    <a:p>
      <a:pPr>
        <a:defRPr sz="1200">
          <a:solidFill>
            <a:schemeClr val="tx2"/>
          </a:solidFill>
        </a:defRPr>
      </a:pPr>
      <a:endParaRPr lang="nb-N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withinLinear" id="15">
  <a:schemeClr val="accent2"/>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withinLinear" id="15">
  <a:schemeClr val="accent2"/>
</cs:colorStyle>
</file>

<file path=ppt/charts/colors2.xml><?xml version="1.0" encoding="utf-8"?>
<cs:colorStyle xmlns:cs="http://schemas.microsoft.com/office/drawing/2012/chartStyle" xmlns:a="http://schemas.openxmlformats.org/drawingml/2006/main" meth="withinLinear" id="15">
  <a:schemeClr val="accent2"/>
</cs:colorStyle>
</file>

<file path=ppt/charts/colors3.xml><?xml version="1.0" encoding="utf-8"?>
<cs:colorStyle xmlns:cs="http://schemas.microsoft.com/office/drawing/2012/chartStyle" xmlns:a="http://schemas.openxmlformats.org/drawingml/2006/main" meth="withinLinear" id="15">
  <a:schemeClr val="accent2"/>
</cs:colorStyle>
</file>

<file path=ppt/charts/colors4.xml><?xml version="1.0" encoding="utf-8"?>
<cs:colorStyle xmlns:cs="http://schemas.microsoft.com/office/drawing/2012/chartStyle" xmlns:a="http://schemas.openxmlformats.org/drawingml/2006/main" meth="withinLinear" id="15">
  <a:schemeClr val="accent2"/>
</cs:colorStyle>
</file>

<file path=ppt/charts/colors5.xml><?xml version="1.0" encoding="utf-8"?>
<cs:colorStyle xmlns:cs="http://schemas.microsoft.com/office/drawing/2012/chartStyle" xmlns:a="http://schemas.openxmlformats.org/drawingml/2006/main" meth="withinLinear" id="15">
  <a:schemeClr val="accent2"/>
</cs:colorStyle>
</file>

<file path=ppt/charts/colors6.xml><?xml version="1.0" encoding="utf-8"?>
<cs:colorStyle xmlns:cs="http://schemas.microsoft.com/office/drawing/2012/chartStyle" xmlns:a="http://schemas.openxmlformats.org/drawingml/2006/main" meth="withinLinear" id="15">
  <a:schemeClr val="accent2"/>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5.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6.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drawing1.xml.rels><?xml version="1.0" encoding="UTF-8" standalone="yes"?>
<Relationships xmlns="http://schemas.openxmlformats.org/package/2006/relationships"><Relationship Id="rId1" Type="http://schemas.openxmlformats.org/officeDocument/2006/relationships/image" Target="../media/image110.png"/></Relationships>
</file>

<file path=ppt/drawings/drawing1.xml><?xml version="1.0" encoding="utf-8"?>
<c:userShapes xmlns:c="http://schemas.openxmlformats.org/drawingml/2006/chart">
  <cdr:relSizeAnchor xmlns:cdr="http://schemas.openxmlformats.org/drawingml/2006/chartDrawing">
    <cdr:from>
      <cdr:x>0.14499</cdr:x>
      <cdr:y>0.84371</cdr:y>
    </cdr:from>
    <cdr:to>
      <cdr:x>0.93731</cdr:x>
      <cdr:y>0.91681</cdr:y>
    </cdr:to>
    <cdr:pic>
      <cdr:nvPicPr>
        <cdr:cNvPr id="3"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908749" y="4196555"/>
          <a:ext cx="4965966" cy="363604"/>
        </a:xfrm>
        <a:prstGeom xmlns:a="http://schemas.openxmlformats.org/drawingml/2006/main" prst="rect">
          <a:avLst/>
        </a:prstGeom>
      </cdr:spPr>
    </cdr:pic>
  </cdr:relSizeAnchor>
  <cdr:relSizeAnchor xmlns:cdr="http://schemas.openxmlformats.org/drawingml/2006/chartDrawing">
    <cdr:from>
      <cdr:x>0.68877</cdr:x>
      <cdr:y>0.12124</cdr:y>
    </cdr:from>
    <cdr:to>
      <cdr:x>0.9519</cdr:x>
      <cdr:y>0.91983</cdr:y>
    </cdr:to>
    <cdr:sp macro="" textlink="">
      <cdr:nvSpPr>
        <cdr:cNvPr id="2" name="Avrundet rektangel 1"/>
        <cdr:cNvSpPr/>
      </cdr:nvSpPr>
      <cdr:spPr>
        <a:xfrm xmlns:a="http://schemas.openxmlformats.org/drawingml/2006/main">
          <a:off x="4088237" y="533345"/>
          <a:ext cx="1561790" cy="3513034"/>
        </a:xfrm>
        <a:prstGeom xmlns:a="http://schemas.openxmlformats.org/drawingml/2006/main" prst="roundRect">
          <a:avLst/>
        </a:prstGeom>
        <a:noFill xmlns:a="http://schemas.openxmlformats.org/drawingml/2006/main"/>
        <a:ln xmlns:a="http://schemas.openxmlformats.org/drawingml/2006/main" w="34925"/>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nb-NO"/>
        </a:p>
      </cdr:txBody>
    </cdr:sp>
  </cdr:relSizeAnchor>
</c:userShapes>
</file>

<file path=ppt/drawings/drawing2.xml><?xml version="1.0" encoding="utf-8"?>
<c:userShapes xmlns:c="http://schemas.openxmlformats.org/drawingml/2006/chart">
  <cdr:relSizeAnchor xmlns:cdr="http://schemas.openxmlformats.org/drawingml/2006/chartDrawing">
    <cdr:from>
      <cdr:x>0.30886</cdr:x>
      <cdr:y>0.23991</cdr:y>
    </cdr:from>
    <cdr:to>
      <cdr:x>0.30886</cdr:x>
      <cdr:y>0.82535</cdr:y>
    </cdr:to>
    <cdr:cxnSp macro="">
      <cdr:nvCxnSpPr>
        <cdr:cNvPr id="2" name="Rett linje 1"/>
        <cdr:cNvCxnSpPr/>
      </cdr:nvCxnSpPr>
      <cdr:spPr>
        <a:xfrm xmlns:a="http://schemas.openxmlformats.org/drawingml/2006/main" flipV="1">
          <a:off x="3762096" y="1211580"/>
          <a:ext cx="0" cy="2956574"/>
        </a:xfrm>
        <a:prstGeom xmlns:a="http://schemas.openxmlformats.org/drawingml/2006/main" prst="line">
          <a:avLst/>
        </a:prstGeom>
        <a:ln xmlns:a="http://schemas.openxmlformats.org/drawingml/2006/main" w="15875">
          <a:solidFill>
            <a:srgbClr val="494949"/>
          </a:solidFill>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0.17874</cdr:x>
      <cdr:y>0.24142</cdr:y>
    </cdr:from>
    <cdr:to>
      <cdr:x>0.17874</cdr:x>
      <cdr:y>0.82631</cdr:y>
    </cdr:to>
    <cdr:cxnSp macro="">
      <cdr:nvCxnSpPr>
        <cdr:cNvPr id="3" name="Rett linje 2"/>
        <cdr:cNvCxnSpPr/>
      </cdr:nvCxnSpPr>
      <cdr:spPr>
        <a:xfrm xmlns:a="http://schemas.openxmlformats.org/drawingml/2006/main" flipV="1">
          <a:off x="2177140" y="1219200"/>
          <a:ext cx="0" cy="2953802"/>
        </a:xfrm>
        <a:prstGeom xmlns:a="http://schemas.openxmlformats.org/drawingml/2006/main" prst="line">
          <a:avLst/>
        </a:prstGeom>
        <a:ln xmlns:a="http://schemas.openxmlformats.org/drawingml/2006/main" w="15875">
          <a:solidFill>
            <a:srgbClr val="494949"/>
          </a:solidFill>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userShapes>
</file>

<file path=ppt/drawings/drawing3.xml><?xml version="1.0" encoding="utf-8"?>
<c:userShapes xmlns:c="http://schemas.openxmlformats.org/drawingml/2006/chart">
  <cdr:relSizeAnchor xmlns:cdr="http://schemas.openxmlformats.org/drawingml/2006/chartDrawing">
    <cdr:from>
      <cdr:x>0.23368</cdr:x>
      <cdr:y>0.18108</cdr:y>
    </cdr:from>
    <cdr:to>
      <cdr:x>0.23368</cdr:x>
      <cdr:y>0.84839</cdr:y>
    </cdr:to>
    <cdr:cxnSp macro="">
      <cdr:nvCxnSpPr>
        <cdr:cNvPr id="3" name="Rett linje 2"/>
        <cdr:cNvCxnSpPr/>
      </cdr:nvCxnSpPr>
      <cdr:spPr>
        <a:xfrm xmlns:a="http://schemas.openxmlformats.org/drawingml/2006/main" flipV="1">
          <a:off x="2846415" y="854238"/>
          <a:ext cx="0" cy="3148009"/>
        </a:xfrm>
        <a:prstGeom xmlns:a="http://schemas.openxmlformats.org/drawingml/2006/main" prst="line">
          <a:avLst/>
        </a:prstGeom>
        <a:ln xmlns:a="http://schemas.openxmlformats.org/drawingml/2006/main" w="15875">
          <a:solidFill>
            <a:srgbClr val="494949"/>
          </a:solidFill>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userShapes>
</file>

<file path=ppt/drawings/drawing4.xml><?xml version="1.0" encoding="utf-8"?>
<c:userShapes xmlns:c="http://schemas.openxmlformats.org/drawingml/2006/chart">
  <cdr:relSizeAnchor xmlns:cdr="http://schemas.openxmlformats.org/drawingml/2006/chartDrawing">
    <cdr:from>
      <cdr:x>0.18139</cdr:x>
      <cdr:y>0.24639</cdr:y>
    </cdr:from>
    <cdr:to>
      <cdr:x>0.18139</cdr:x>
      <cdr:y>0.87711</cdr:y>
    </cdr:to>
    <cdr:cxnSp macro="">
      <cdr:nvCxnSpPr>
        <cdr:cNvPr id="2" name="Rett linje 2"/>
        <cdr:cNvCxnSpPr/>
      </cdr:nvCxnSpPr>
      <cdr:spPr>
        <a:xfrm xmlns:a="http://schemas.openxmlformats.org/drawingml/2006/main" flipV="1">
          <a:off x="2209487" y="1257897"/>
          <a:ext cx="0" cy="3220021"/>
        </a:xfrm>
        <a:prstGeom xmlns:a="http://schemas.openxmlformats.org/drawingml/2006/main" prst="line">
          <a:avLst/>
        </a:prstGeom>
        <a:ln xmlns:a="http://schemas.openxmlformats.org/drawingml/2006/main" w="15875">
          <a:solidFill>
            <a:srgbClr val="494949"/>
          </a:solidFill>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userShapes>
</file>

<file path=ppt/drawings/drawing5.xml><?xml version="1.0" encoding="utf-8"?>
<c:userShapes xmlns:c="http://schemas.openxmlformats.org/drawingml/2006/chart">
  <cdr:relSizeAnchor xmlns:cdr="http://schemas.openxmlformats.org/drawingml/2006/chartDrawing">
    <cdr:from>
      <cdr:x>0.03566</cdr:x>
      <cdr:y>0.06651</cdr:y>
    </cdr:from>
    <cdr:to>
      <cdr:x>0.82001</cdr:x>
      <cdr:y>0.19912</cdr:y>
    </cdr:to>
    <cdr:sp macro="" textlink="">
      <cdr:nvSpPr>
        <cdr:cNvPr id="2" name="TekstSylinder 10"/>
        <cdr:cNvSpPr txBox="1"/>
      </cdr:nvSpPr>
      <cdr:spPr>
        <a:xfrm xmlns:a="http://schemas.openxmlformats.org/drawingml/2006/main">
          <a:off x="428648" y="339577"/>
          <a:ext cx="9428780" cy="67698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nb-NO" sz="2200" b="1" dirty="0">
              <a:solidFill>
                <a:srgbClr val="494949"/>
              </a:solidFill>
            </a:rPr>
            <a:t>Forventninger i ulike bransjer </a:t>
          </a:r>
        </a:p>
        <a:p xmlns:a="http://schemas.openxmlformats.org/drawingml/2006/main">
          <a:r>
            <a:rPr lang="nb-NO" sz="1599" dirty="0" smtClean="0">
              <a:solidFill>
                <a:srgbClr val="494949"/>
              </a:solidFill>
            </a:rPr>
            <a:t>Andel bedrifter (i % som venter oppgang)</a:t>
          </a:r>
          <a:endParaRPr lang="nb-NO" sz="2931" b="1" dirty="0">
            <a:solidFill>
              <a:srgbClr val="494949"/>
            </a:solidFill>
          </a:endParaRPr>
        </a:p>
      </cdr:txBody>
    </cdr:sp>
  </cdr:relSizeAnchor>
</c:userShapes>
</file>

<file path=ppt/drawings/drawing6.xml><?xml version="1.0" encoding="utf-8"?>
<c:userShapes xmlns:c="http://schemas.openxmlformats.org/drawingml/2006/chart">
  <cdr:relSizeAnchor xmlns:cdr="http://schemas.openxmlformats.org/drawingml/2006/chartDrawing">
    <cdr:from>
      <cdr:x>0.03566</cdr:x>
      <cdr:y>0.06651</cdr:y>
    </cdr:from>
    <cdr:to>
      <cdr:x>0.82001</cdr:x>
      <cdr:y>0.19912</cdr:y>
    </cdr:to>
    <cdr:sp macro="" textlink="">
      <cdr:nvSpPr>
        <cdr:cNvPr id="2" name="TekstSylinder 10"/>
        <cdr:cNvSpPr txBox="1"/>
      </cdr:nvSpPr>
      <cdr:spPr>
        <a:xfrm xmlns:a="http://schemas.openxmlformats.org/drawingml/2006/main">
          <a:off x="428648" y="339577"/>
          <a:ext cx="9428780" cy="67698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nb-NO" sz="2200" b="1" dirty="0">
              <a:solidFill>
                <a:srgbClr val="494949"/>
              </a:solidFill>
            </a:rPr>
            <a:t>Forventninger </a:t>
          </a:r>
          <a:r>
            <a:rPr lang="nb-NO" sz="2200" b="1" dirty="0" smtClean="0">
              <a:solidFill>
                <a:srgbClr val="494949"/>
              </a:solidFill>
            </a:rPr>
            <a:t>eksport </a:t>
          </a:r>
          <a:r>
            <a:rPr lang="nb-NO" sz="2200" b="1" dirty="0" err="1" smtClean="0">
              <a:solidFill>
                <a:srgbClr val="494949"/>
              </a:solidFill>
            </a:rPr>
            <a:t>vs</a:t>
          </a:r>
          <a:r>
            <a:rPr lang="nb-NO" sz="2200" b="1" dirty="0" smtClean="0">
              <a:solidFill>
                <a:srgbClr val="494949"/>
              </a:solidFill>
            </a:rPr>
            <a:t> ikke eksport</a:t>
          </a:r>
          <a:endParaRPr lang="nb-NO" sz="2200" b="1" dirty="0">
            <a:solidFill>
              <a:srgbClr val="494949"/>
            </a:solidFill>
          </a:endParaRPr>
        </a:p>
        <a:p xmlns:a="http://schemas.openxmlformats.org/drawingml/2006/main">
          <a:r>
            <a:rPr lang="nb-NO" sz="1599" dirty="0" smtClean="0">
              <a:solidFill>
                <a:srgbClr val="494949"/>
              </a:solidFill>
            </a:rPr>
            <a:t>Andel bedrifter (i % som venter oppgang)</a:t>
          </a:r>
          <a:endParaRPr lang="nb-NO" sz="2931" b="1" dirty="0">
            <a:solidFill>
              <a:srgbClr val="494949"/>
            </a:solidFill>
          </a:endParaRPr>
        </a:p>
      </cdr:txBody>
    </cdr:sp>
  </cdr:relSizeAnchor>
</c:userShapes>
</file>

<file path=ppt/drawings/drawing7.xml><?xml version="1.0" encoding="utf-8"?>
<c:userShapes xmlns:c="http://schemas.openxmlformats.org/drawingml/2006/chart">
  <cdr:relSizeAnchor xmlns:cdr="http://schemas.openxmlformats.org/drawingml/2006/chartDrawing">
    <cdr:from>
      <cdr:x>0.30886</cdr:x>
      <cdr:y>0.23991</cdr:y>
    </cdr:from>
    <cdr:to>
      <cdr:x>0.30886</cdr:x>
      <cdr:y>0.82535</cdr:y>
    </cdr:to>
    <cdr:cxnSp macro="">
      <cdr:nvCxnSpPr>
        <cdr:cNvPr id="2" name="Rett linje 1"/>
        <cdr:cNvCxnSpPr/>
      </cdr:nvCxnSpPr>
      <cdr:spPr>
        <a:xfrm xmlns:a="http://schemas.openxmlformats.org/drawingml/2006/main" flipV="1">
          <a:off x="3762096" y="1211580"/>
          <a:ext cx="0" cy="2956574"/>
        </a:xfrm>
        <a:prstGeom xmlns:a="http://schemas.openxmlformats.org/drawingml/2006/main" prst="line">
          <a:avLst/>
        </a:prstGeom>
        <a:ln xmlns:a="http://schemas.openxmlformats.org/drawingml/2006/main" w="15875">
          <a:solidFill>
            <a:srgbClr val="494949"/>
          </a:solidFill>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0.17874</cdr:x>
      <cdr:y>0.24142</cdr:y>
    </cdr:from>
    <cdr:to>
      <cdr:x>0.17874</cdr:x>
      <cdr:y>0.82631</cdr:y>
    </cdr:to>
    <cdr:cxnSp macro="">
      <cdr:nvCxnSpPr>
        <cdr:cNvPr id="3" name="Rett linje 2"/>
        <cdr:cNvCxnSpPr/>
      </cdr:nvCxnSpPr>
      <cdr:spPr>
        <a:xfrm xmlns:a="http://schemas.openxmlformats.org/drawingml/2006/main" flipV="1">
          <a:off x="2177140" y="1219200"/>
          <a:ext cx="0" cy="2953802"/>
        </a:xfrm>
        <a:prstGeom xmlns:a="http://schemas.openxmlformats.org/drawingml/2006/main" prst="line">
          <a:avLst/>
        </a:prstGeom>
        <a:ln xmlns:a="http://schemas.openxmlformats.org/drawingml/2006/main" w="15875">
          <a:solidFill>
            <a:srgbClr val="494949"/>
          </a:solidFill>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45659" cy="49534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sz="quarter" idx="1"/>
          </p:nvPr>
        </p:nvSpPr>
        <p:spPr>
          <a:xfrm>
            <a:off x="3850443" y="0"/>
            <a:ext cx="2945659" cy="495348"/>
          </a:xfrm>
          <a:prstGeom prst="rect">
            <a:avLst/>
          </a:prstGeom>
        </p:spPr>
        <p:txBody>
          <a:bodyPr vert="horz" lIns="91440" tIns="45720" rIns="91440" bIns="45720" rtlCol="0"/>
          <a:lstStyle>
            <a:lvl1pPr algn="r">
              <a:defRPr sz="1200"/>
            </a:lvl1pPr>
          </a:lstStyle>
          <a:p>
            <a:fld id="{555796D3-A96E-445D-A3F9-4B0AFA9857E5}" type="datetimeFigureOut">
              <a:rPr lang="nb-NO" smtClean="0"/>
              <a:t>10.09.2018</a:t>
            </a:fld>
            <a:endParaRPr lang="nb-NO"/>
          </a:p>
        </p:txBody>
      </p:sp>
      <p:sp>
        <p:nvSpPr>
          <p:cNvPr id="4" name="Plassholder for bunntekst 3"/>
          <p:cNvSpPr>
            <a:spLocks noGrp="1"/>
          </p:cNvSpPr>
          <p:nvPr>
            <p:ph type="ftr" sz="quarter" idx="2"/>
          </p:nvPr>
        </p:nvSpPr>
        <p:spPr>
          <a:xfrm>
            <a:off x="0" y="9377318"/>
            <a:ext cx="2945659" cy="495347"/>
          </a:xfrm>
          <a:prstGeom prst="rect">
            <a:avLst/>
          </a:prstGeom>
        </p:spPr>
        <p:txBody>
          <a:bodyPr vert="horz" lIns="91440" tIns="45720" rIns="91440" bIns="45720" rtlCol="0" anchor="b"/>
          <a:lstStyle>
            <a:lvl1pPr algn="l">
              <a:defRPr sz="1200"/>
            </a:lvl1pPr>
          </a:lstStyle>
          <a:p>
            <a:endParaRPr lang="nb-NO"/>
          </a:p>
        </p:txBody>
      </p:sp>
      <p:sp>
        <p:nvSpPr>
          <p:cNvPr id="5" name="Plassholder for lysbildenummer 4"/>
          <p:cNvSpPr>
            <a:spLocks noGrp="1"/>
          </p:cNvSpPr>
          <p:nvPr>
            <p:ph type="sldNum" sz="quarter" idx="3"/>
          </p:nvPr>
        </p:nvSpPr>
        <p:spPr>
          <a:xfrm>
            <a:off x="3850443" y="9377318"/>
            <a:ext cx="2945659" cy="495347"/>
          </a:xfrm>
          <a:prstGeom prst="rect">
            <a:avLst/>
          </a:prstGeom>
        </p:spPr>
        <p:txBody>
          <a:bodyPr vert="horz" lIns="91440" tIns="45720" rIns="91440" bIns="45720" rtlCol="0" anchor="b"/>
          <a:lstStyle>
            <a:lvl1pPr algn="r">
              <a:defRPr sz="1200"/>
            </a:lvl1pPr>
          </a:lstStyle>
          <a:p>
            <a:fld id="{28D41B48-35A5-4C31-9A4E-2D69390BB4F9}" type="slidenum">
              <a:rPr lang="nb-NO" smtClean="0"/>
              <a:t>‹#›</a:t>
            </a:fld>
            <a:endParaRPr lang="nb-NO"/>
          </a:p>
        </p:txBody>
      </p:sp>
    </p:spTree>
    <p:extLst>
      <p:ext uri="{BB962C8B-B14F-4D97-AF65-F5344CB8AC3E}">
        <p14:creationId xmlns:p14="http://schemas.microsoft.com/office/powerpoint/2010/main" val="23941869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45659" cy="49534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50443" y="0"/>
            <a:ext cx="2945659" cy="495348"/>
          </a:xfrm>
          <a:prstGeom prst="rect">
            <a:avLst/>
          </a:prstGeom>
        </p:spPr>
        <p:txBody>
          <a:bodyPr vert="horz" lIns="91440" tIns="45720" rIns="91440" bIns="45720" rtlCol="0"/>
          <a:lstStyle>
            <a:lvl1pPr algn="r">
              <a:defRPr sz="1200"/>
            </a:lvl1pPr>
          </a:lstStyle>
          <a:p>
            <a:fld id="{9BB83416-BC27-4B84-BE0B-4C2E5D836290}" type="datetimeFigureOut">
              <a:rPr lang="nb-NO" smtClean="0"/>
              <a:t>10.09.2018</a:t>
            </a:fld>
            <a:endParaRPr lang="nb-NO"/>
          </a:p>
        </p:txBody>
      </p:sp>
      <p:sp>
        <p:nvSpPr>
          <p:cNvPr id="4" name="Plassholder for lysbilde 3"/>
          <p:cNvSpPr>
            <a:spLocks noGrp="1" noRot="1" noChangeAspect="1"/>
          </p:cNvSpPr>
          <p:nvPr>
            <p:ph type="sldImg" idx="2"/>
          </p:nvPr>
        </p:nvSpPr>
        <p:spPr>
          <a:xfrm>
            <a:off x="438150" y="1235075"/>
            <a:ext cx="5921375" cy="3330575"/>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79768" y="4751219"/>
            <a:ext cx="5438140" cy="3887361"/>
          </a:xfrm>
          <a:prstGeom prst="rect">
            <a:avLst/>
          </a:prstGeom>
        </p:spPr>
        <p:txBody>
          <a:bodyPr vert="horz" lIns="91440" tIns="45720" rIns="91440" bIns="45720" rtlCol="0"/>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6" name="Plassholder for bunntekst 5"/>
          <p:cNvSpPr>
            <a:spLocks noGrp="1"/>
          </p:cNvSpPr>
          <p:nvPr>
            <p:ph type="ftr" sz="quarter" idx="4"/>
          </p:nvPr>
        </p:nvSpPr>
        <p:spPr>
          <a:xfrm>
            <a:off x="0" y="9377318"/>
            <a:ext cx="2945659" cy="49534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50443" y="9377318"/>
            <a:ext cx="2945659" cy="495347"/>
          </a:xfrm>
          <a:prstGeom prst="rect">
            <a:avLst/>
          </a:prstGeom>
        </p:spPr>
        <p:txBody>
          <a:bodyPr vert="horz" lIns="91440" tIns="45720" rIns="91440" bIns="45720" rtlCol="0" anchor="b"/>
          <a:lstStyle>
            <a:lvl1pPr algn="r">
              <a:defRPr sz="1200"/>
            </a:lvl1pPr>
          </a:lstStyle>
          <a:p>
            <a:fld id="{FE3AFF62-3E80-41E1-81A1-D1A8F304997D}" type="slidenum">
              <a:rPr lang="nb-NO" smtClean="0"/>
              <a:t>‹#›</a:t>
            </a:fld>
            <a:endParaRPr lang="nb-NO"/>
          </a:p>
        </p:txBody>
      </p:sp>
    </p:spTree>
    <p:extLst>
      <p:ext uri="{BB962C8B-B14F-4D97-AF65-F5344CB8AC3E}">
        <p14:creationId xmlns:p14="http://schemas.microsoft.com/office/powerpoint/2010/main" val="27210161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7938" y="1347788"/>
            <a:ext cx="6467475" cy="3638550"/>
          </a:xfrm>
        </p:spPr>
      </p:sp>
      <p:sp>
        <p:nvSpPr>
          <p:cNvPr id="3" name="Plassholder for notater 2"/>
          <p:cNvSpPr>
            <a:spLocks noGrp="1"/>
          </p:cNvSpPr>
          <p:nvPr>
            <p:ph type="body" idx="1"/>
          </p:nvPr>
        </p:nvSpPr>
        <p:spPr>
          <a:xfrm>
            <a:off x="575056" y="5252799"/>
            <a:ext cx="5335270" cy="3909220"/>
          </a:xfrm>
        </p:spPr>
        <p:txBody>
          <a:bodyPr/>
          <a:lstStyle/>
          <a:p>
            <a:r>
              <a:rPr lang="en-US" baseline="0" dirty="0" smtClean="0"/>
              <a:t>Vi lever I </a:t>
            </a:r>
            <a:r>
              <a:rPr lang="en-US" baseline="0" dirty="0" err="1" smtClean="0"/>
              <a:t>en</a:t>
            </a:r>
            <a:r>
              <a:rPr lang="en-US" baseline="0" dirty="0" smtClean="0"/>
              <a:t> </a:t>
            </a:r>
            <a:r>
              <a:rPr lang="en-US" baseline="0" dirty="0" err="1" smtClean="0"/>
              <a:t>tid</a:t>
            </a:r>
            <a:r>
              <a:rPr lang="en-US" baseline="0" dirty="0" smtClean="0"/>
              <a:t> med store, </a:t>
            </a:r>
            <a:r>
              <a:rPr lang="en-US" baseline="0" dirty="0" err="1" smtClean="0"/>
              <a:t>og</a:t>
            </a:r>
            <a:r>
              <a:rPr lang="en-US" baseline="0" dirty="0" smtClean="0"/>
              <a:t> </a:t>
            </a:r>
            <a:r>
              <a:rPr lang="en-US" baseline="0" dirty="0" err="1" smtClean="0"/>
              <a:t>til</a:t>
            </a:r>
            <a:r>
              <a:rPr lang="en-US" baseline="0" dirty="0" smtClean="0"/>
              <a:t> </a:t>
            </a:r>
            <a:r>
              <a:rPr lang="en-US" baseline="0" dirty="0" err="1" smtClean="0"/>
              <a:t>dels</a:t>
            </a:r>
            <a:r>
              <a:rPr lang="en-US" baseline="0" dirty="0" smtClean="0"/>
              <a:t> </a:t>
            </a:r>
            <a:r>
              <a:rPr lang="en-US" baseline="0" dirty="0" err="1" smtClean="0"/>
              <a:t>overraskende</a:t>
            </a:r>
            <a:r>
              <a:rPr lang="en-US" baseline="0" dirty="0" smtClean="0"/>
              <a:t> </a:t>
            </a:r>
            <a:r>
              <a:rPr lang="en-US" baseline="0" dirty="0" err="1" smtClean="0"/>
              <a:t>begivenheter</a:t>
            </a:r>
            <a:endParaRPr lang="en-US" baseline="0" dirty="0" smtClean="0"/>
          </a:p>
          <a:p>
            <a:endParaRPr lang="en-US" baseline="0" dirty="0" smtClean="0"/>
          </a:p>
          <a:p>
            <a:r>
              <a:rPr lang="en-US" baseline="0" dirty="0" err="1" smtClean="0"/>
              <a:t>Det</a:t>
            </a:r>
            <a:r>
              <a:rPr lang="en-US" baseline="0" dirty="0" smtClean="0"/>
              <a:t> </a:t>
            </a:r>
            <a:r>
              <a:rPr lang="en-US" baseline="0" dirty="0" err="1" smtClean="0"/>
              <a:t>er</a:t>
            </a:r>
            <a:r>
              <a:rPr lang="en-US" baseline="0" dirty="0" smtClean="0"/>
              <a:t> to ting </a:t>
            </a:r>
            <a:r>
              <a:rPr lang="en-US" baseline="0" dirty="0" err="1" smtClean="0"/>
              <a:t>jeg</a:t>
            </a:r>
            <a:r>
              <a:rPr lang="en-US" baseline="0" dirty="0" smtClean="0"/>
              <a:t> </a:t>
            </a:r>
            <a:r>
              <a:rPr lang="en-US" baseline="0" dirty="0" err="1" smtClean="0"/>
              <a:t>har</a:t>
            </a:r>
            <a:r>
              <a:rPr lang="en-US" baseline="0" dirty="0" smtClean="0"/>
              <a:t> </a:t>
            </a:r>
            <a:r>
              <a:rPr lang="en-US" baseline="0" dirty="0" err="1" smtClean="0"/>
              <a:t>lyst</a:t>
            </a:r>
            <a:r>
              <a:rPr lang="en-US" baseline="0" dirty="0" smtClean="0"/>
              <a:t> å </a:t>
            </a:r>
            <a:r>
              <a:rPr lang="en-US" baseline="0" dirty="0" err="1" smtClean="0"/>
              <a:t>trekke</a:t>
            </a:r>
            <a:r>
              <a:rPr lang="en-US" baseline="0" dirty="0" smtClean="0"/>
              <a:t> </a:t>
            </a:r>
            <a:r>
              <a:rPr lang="en-US" baseline="0" dirty="0" err="1" smtClean="0"/>
              <a:t>frem</a:t>
            </a:r>
            <a:r>
              <a:rPr lang="en-US" baseline="0" dirty="0" smtClean="0"/>
              <a:t>.</a:t>
            </a:r>
          </a:p>
          <a:p>
            <a:endParaRPr lang="en-US" baseline="0" dirty="0" smtClean="0"/>
          </a:p>
          <a:p>
            <a:r>
              <a:rPr lang="en-US" baseline="0" dirty="0" err="1" smtClean="0"/>
              <a:t>Det</a:t>
            </a:r>
            <a:r>
              <a:rPr lang="en-US" baseline="0" dirty="0" smtClean="0"/>
              <a:t> </a:t>
            </a:r>
            <a:r>
              <a:rPr lang="en-US" baseline="0" dirty="0" err="1" smtClean="0"/>
              <a:t>første</a:t>
            </a:r>
            <a:r>
              <a:rPr lang="en-US" baseline="0" dirty="0" smtClean="0"/>
              <a:t> </a:t>
            </a:r>
            <a:r>
              <a:rPr lang="en-US" baseline="0" dirty="0" err="1" smtClean="0"/>
              <a:t>gjelder</a:t>
            </a:r>
            <a:r>
              <a:rPr lang="en-US" baseline="0" dirty="0" smtClean="0"/>
              <a:t> </a:t>
            </a:r>
            <a:r>
              <a:rPr lang="en-US" baseline="0" dirty="0" err="1" smtClean="0"/>
              <a:t>politikk</a:t>
            </a:r>
            <a:r>
              <a:rPr lang="en-US" baseline="0" dirty="0" smtClean="0"/>
              <a:t>. </a:t>
            </a:r>
            <a:r>
              <a:rPr lang="en-US" baseline="0" dirty="0" err="1" smtClean="0"/>
              <a:t>En</a:t>
            </a:r>
            <a:r>
              <a:rPr lang="en-US" baseline="0" dirty="0" smtClean="0"/>
              <a:t> del </a:t>
            </a:r>
            <a:r>
              <a:rPr lang="en-US" baseline="0" dirty="0" err="1" smtClean="0"/>
              <a:t>vestlige</a:t>
            </a:r>
            <a:r>
              <a:rPr lang="en-US" baseline="0" dirty="0" smtClean="0"/>
              <a:t> land </a:t>
            </a:r>
            <a:r>
              <a:rPr lang="en-US" baseline="0" dirty="0" err="1" smtClean="0"/>
              <a:t>har</a:t>
            </a:r>
            <a:r>
              <a:rPr lang="en-US" baseline="0" dirty="0" smtClean="0"/>
              <a:t> de </a:t>
            </a:r>
            <a:r>
              <a:rPr lang="en-US" baseline="0" dirty="0" err="1" smtClean="0"/>
              <a:t>siste</a:t>
            </a:r>
            <a:r>
              <a:rPr lang="en-US" baseline="0" dirty="0" smtClean="0"/>
              <a:t> </a:t>
            </a:r>
            <a:r>
              <a:rPr lang="en-US" baseline="0" dirty="0" err="1" smtClean="0"/>
              <a:t>årene</a:t>
            </a:r>
            <a:r>
              <a:rPr lang="en-US" baseline="0" dirty="0" smtClean="0"/>
              <a:t> </a:t>
            </a:r>
            <a:r>
              <a:rPr lang="en-US" baseline="0" dirty="0" err="1" smtClean="0"/>
              <a:t>vært</a:t>
            </a:r>
            <a:r>
              <a:rPr lang="en-US" baseline="0" dirty="0" smtClean="0"/>
              <a:t> </a:t>
            </a:r>
            <a:r>
              <a:rPr lang="en-US" baseline="0" dirty="0" err="1" smtClean="0"/>
              <a:t>preget</a:t>
            </a:r>
            <a:r>
              <a:rPr lang="en-US" baseline="0" dirty="0" smtClean="0"/>
              <a:t> </a:t>
            </a:r>
            <a:r>
              <a:rPr lang="en-US" baseline="0" dirty="0" err="1" smtClean="0"/>
              <a:t>av</a:t>
            </a:r>
            <a:r>
              <a:rPr lang="en-US" baseline="0" dirty="0" smtClean="0"/>
              <a:t> </a:t>
            </a:r>
            <a:r>
              <a:rPr lang="en-US" baseline="0" dirty="0" err="1" smtClean="0"/>
              <a:t>økt</a:t>
            </a:r>
            <a:r>
              <a:rPr lang="en-US" baseline="0" dirty="0" smtClean="0"/>
              <a:t> </a:t>
            </a:r>
            <a:r>
              <a:rPr lang="en-US" baseline="0" dirty="0" err="1" smtClean="0"/>
              <a:t>populisme</a:t>
            </a:r>
            <a:r>
              <a:rPr lang="en-US" baseline="0" dirty="0" smtClean="0"/>
              <a:t>. Vi </a:t>
            </a:r>
            <a:r>
              <a:rPr lang="en-US" baseline="0" dirty="0" err="1" smtClean="0"/>
              <a:t>kan</a:t>
            </a:r>
            <a:r>
              <a:rPr lang="en-US" baseline="0" dirty="0" smtClean="0"/>
              <a:t> </a:t>
            </a:r>
            <a:r>
              <a:rPr lang="en-US" baseline="0" dirty="0" err="1" smtClean="0"/>
              <a:t>si</a:t>
            </a:r>
            <a:r>
              <a:rPr lang="en-US" baseline="0" dirty="0" smtClean="0"/>
              <a:t> at </a:t>
            </a:r>
            <a:r>
              <a:rPr lang="en-US" baseline="0" dirty="0" err="1" smtClean="0"/>
              <a:t>det</a:t>
            </a:r>
            <a:r>
              <a:rPr lang="en-US" baseline="0" dirty="0" smtClean="0"/>
              <a:t> </a:t>
            </a:r>
            <a:r>
              <a:rPr lang="en-US" baseline="0" dirty="0" err="1" smtClean="0"/>
              <a:t>har</a:t>
            </a:r>
            <a:r>
              <a:rPr lang="en-US" baseline="0" dirty="0" smtClean="0"/>
              <a:t> </a:t>
            </a:r>
            <a:r>
              <a:rPr lang="en-US" baseline="0" dirty="0" err="1" smtClean="0"/>
              <a:t>vært</a:t>
            </a:r>
            <a:r>
              <a:rPr lang="en-US" baseline="0" dirty="0" smtClean="0"/>
              <a:t> </a:t>
            </a:r>
            <a:r>
              <a:rPr lang="en-US" baseline="0" dirty="0" err="1" smtClean="0"/>
              <a:t>en</a:t>
            </a:r>
            <a:r>
              <a:rPr lang="en-US" baseline="0" dirty="0" smtClean="0"/>
              <a:t> </a:t>
            </a:r>
            <a:r>
              <a:rPr lang="en-US" baseline="0" dirty="0" err="1" smtClean="0"/>
              <a:t>poltisk</a:t>
            </a:r>
            <a:r>
              <a:rPr lang="en-US" baseline="0" dirty="0" smtClean="0"/>
              <a:t> </a:t>
            </a:r>
            <a:r>
              <a:rPr lang="en-US" baseline="0" dirty="0" err="1" smtClean="0"/>
              <a:t>nedtur</a:t>
            </a:r>
            <a:r>
              <a:rPr lang="en-US" baseline="0" dirty="0" smtClean="0"/>
              <a:t>, </a:t>
            </a:r>
            <a:r>
              <a:rPr lang="en-US" baseline="0" dirty="0" err="1" smtClean="0"/>
              <a:t>som</a:t>
            </a:r>
            <a:r>
              <a:rPr lang="en-US" baseline="0" dirty="0" smtClean="0"/>
              <a:t> </a:t>
            </a:r>
            <a:r>
              <a:rPr lang="en-US" baseline="0" dirty="0" err="1" smtClean="0"/>
              <a:t>til</a:t>
            </a:r>
            <a:r>
              <a:rPr lang="en-US" baseline="0" dirty="0" smtClean="0"/>
              <a:t> </a:t>
            </a:r>
            <a:r>
              <a:rPr lang="en-US" baseline="0" dirty="0" err="1" smtClean="0"/>
              <a:t>dels</a:t>
            </a:r>
            <a:r>
              <a:rPr lang="en-US" baseline="0" dirty="0" smtClean="0"/>
              <a:t> </a:t>
            </a:r>
            <a:r>
              <a:rPr lang="en-US" baseline="0" dirty="0" err="1" smtClean="0"/>
              <a:t>skyldes</a:t>
            </a:r>
            <a:r>
              <a:rPr lang="en-US" baseline="0" dirty="0" smtClean="0"/>
              <a:t> </a:t>
            </a:r>
            <a:r>
              <a:rPr lang="en-US" baseline="0" dirty="0" err="1" smtClean="0"/>
              <a:t>svak</a:t>
            </a:r>
            <a:r>
              <a:rPr lang="en-US" baseline="0" dirty="0" smtClean="0"/>
              <a:t> </a:t>
            </a:r>
            <a:r>
              <a:rPr lang="en-US" baseline="0" dirty="0" err="1" smtClean="0"/>
              <a:t>økonomisk</a:t>
            </a:r>
            <a:r>
              <a:rPr lang="en-US" baseline="0" dirty="0" smtClean="0"/>
              <a:t> </a:t>
            </a:r>
            <a:r>
              <a:rPr lang="en-US" baseline="0" dirty="0" err="1" smtClean="0"/>
              <a:t>utvikling</a:t>
            </a:r>
            <a:r>
              <a:rPr lang="en-US" baseline="0" dirty="0" smtClean="0"/>
              <a:t> I </a:t>
            </a:r>
            <a:r>
              <a:rPr lang="en-US" baseline="0" dirty="0" err="1" smtClean="0"/>
              <a:t>en</a:t>
            </a:r>
            <a:r>
              <a:rPr lang="en-US" baseline="0" dirty="0" smtClean="0"/>
              <a:t> del land. </a:t>
            </a:r>
            <a:r>
              <a:rPr lang="en-US" baseline="0" dirty="0" err="1" smtClean="0"/>
              <a:t>Jeg</a:t>
            </a:r>
            <a:r>
              <a:rPr lang="en-US" baseline="0" dirty="0" smtClean="0"/>
              <a:t> </a:t>
            </a:r>
            <a:r>
              <a:rPr lang="en-US" baseline="0" dirty="0" err="1" smtClean="0"/>
              <a:t>tror</a:t>
            </a:r>
            <a:r>
              <a:rPr lang="en-US" baseline="0" dirty="0" smtClean="0"/>
              <a:t> </a:t>
            </a:r>
            <a:r>
              <a:rPr lang="en-US" baseline="0" dirty="0" err="1" smtClean="0"/>
              <a:t>denne</a:t>
            </a:r>
            <a:r>
              <a:rPr lang="en-US" baseline="0" dirty="0" smtClean="0"/>
              <a:t> </a:t>
            </a:r>
            <a:r>
              <a:rPr lang="en-US" baseline="0" dirty="0" err="1" smtClean="0"/>
              <a:t>trenden</a:t>
            </a:r>
            <a:r>
              <a:rPr lang="en-US" baseline="0" dirty="0" smtClean="0"/>
              <a:t> </a:t>
            </a:r>
            <a:r>
              <a:rPr lang="en-US" baseline="0" dirty="0" err="1" smtClean="0"/>
              <a:t>vil</a:t>
            </a:r>
            <a:r>
              <a:rPr lang="en-US" baseline="0" dirty="0" smtClean="0"/>
              <a:t> </a:t>
            </a:r>
            <a:r>
              <a:rPr lang="en-US" baseline="0" dirty="0" err="1" smtClean="0"/>
              <a:t>snu</a:t>
            </a:r>
            <a:r>
              <a:rPr lang="en-US" baseline="0" dirty="0" smtClean="0"/>
              <a:t> med </a:t>
            </a:r>
            <a:r>
              <a:rPr lang="en-US" baseline="0" dirty="0" err="1" smtClean="0"/>
              <a:t>bedring</a:t>
            </a:r>
            <a:r>
              <a:rPr lang="en-US" baseline="0" dirty="0" smtClean="0"/>
              <a:t> I </a:t>
            </a:r>
            <a:r>
              <a:rPr lang="en-US" baseline="0" dirty="0" err="1" smtClean="0"/>
              <a:t>økonomien</a:t>
            </a:r>
            <a:r>
              <a:rPr lang="en-US" baseline="0" dirty="0" smtClean="0"/>
              <a:t>.</a:t>
            </a:r>
          </a:p>
          <a:p>
            <a:endParaRPr lang="en-US" baseline="0" dirty="0" smtClean="0"/>
          </a:p>
          <a:p>
            <a:r>
              <a:rPr lang="en-US" baseline="0" dirty="0" err="1" smtClean="0"/>
              <a:t>Det</a:t>
            </a:r>
            <a:r>
              <a:rPr lang="en-US" baseline="0" dirty="0" smtClean="0"/>
              <a:t> </a:t>
            </a:r>
            <a:r>
              <a:rPr lang="en-US" baseline="0" dirty="0" err="1" smtClean="0"/>
              <a:t>andre</a:t>
            </a:r>
            <a:r>
              <a:rPr lang="en-US" baseline="0" dirty="0" smtClean="0"/>
              <a:t> </a:t>
            </a:r>
            <a:r>
              <a:rPr lang="en-US" baseline="0" dirty="0" err="1" smtClean="0"/>
              <a:t>gjelder</a:t>
            </a:r>
            <a:r>
              <a:rPr lang="en-US" baseline="0" dirty="0" smtClean="0"/>
              <a:t> </a:t>
            </a:r>
            <a:r>
              <a:rPr lang="en-US" baseline="0" dirty="0" err="1" smtClean="0"/>
              <a:t>nettopp</a:t>
            </a:r>
            <a:r>
              <a:rPr lang="en-US" baseline="0" dirty="0" smtClean="0"/>
              <a:t> den </a:t>
            </a:r>
            <a:r>
              <a:rPr lang="en-US" baseline="0" dirty="0" err="1" smtClean="0"/>
              <a:t>makroøkonomiske</a:t>
            </a:r>
            <a:r>
              <a:rPr lang="en-US" baseline="0" dirty="0" smtClean="0"/>
              <a:t> </a:t>
            </a:r>
            <a:r>
              <a:rPr lang="en-US" baseline="0" dirty="0" err="1" smtClean="0"/>
              <a:t>utviklingen</a:t>
            </a:r>
            <a:r>
              <a:rPr lang="en-US" baseline="0" dirty="0" smtClean="0"/>
              <a:t>. </a:t>
            </a:r>
            <a:r>
              <a:rPr lang="en-US" baseline="0" dirty="0" err="1" smtClean="0"/>
              <a:t>Nå</a:t>
            </a:r>
            <a:r>
              <a:rPr lang="en-US" baseline="0" dirty="0" smtClean="0"/>
              <a:t> </a:t>
            </a:r>
            <a:r>
              <a:rPr lang="en-US" baseline="0" dirty="0" err="1" smtClean="0"/>
              <a:t>er</a:t>
            </a:r>
            <a:r>
              <a:rPr lang="en-US" baseline="0" dirty="0" smtClean="0"/>
              <a:t> </a:t>
            </a:r>
            <a:r>
              <a:rPr lang="en-US" baseline="0" dirty="0" err="1" smtClean="0"/>
              <a:t>veksten</a:t>
            </a:r>
            <a:r>
              <a:rPr lang="en-US" baseline="0" dirty="0" smtClean="0"/>
              <a:t> I </a:t>
            </a:r>
            <a:r>
              <a:rPr lang="en-US" baseline="0" dirty="0" err="1" smtClean="0"/>
              <a:t>verden</a:t>
            </a:r>
            <a:r>
              <a:rPr lang="en-US" baseline="0" dirty="0" smtClean="0"/>
              <a:t> </a:t>
            </a:r>
            <a:r>
              <a:rPr lang="en-US" baseline="0" dirty="0" err="1" smtClean="0"/>
              <a:t>på</a:t>
            </a:r>
            <a:r>
              <a:rPr lang="en-US" baseline="0" dirty="0" smtClean="0"/>
              <a:t> </a:t>
            </a:r>
            <a:r>
              <a:rPr lang="en-US" baseline="0" dirty="0" err="1" smtClean="0"/>
              <a:t>vei</a:t>
            </a:r>
            <a:r>
              <a:rPr lang="en-US" baseline="0" dirty="0" smtClean="0"/>
              <a:t> </a:t>
            </a:r>
            <a:r>
              <a:rPr lang="en-US" baseline="0" dirty="0" err="1" smtClean="0"/>
              <a:t>opp</a:t>
            </a:r>
            <a:r>
              <a:rPr lang="en-US" baseline="0" dirty="0" smtClean="0"/>
              <a:t> (</a:t>
            </a:r>
            <a:r>
              <a:rPr lang="en-US" baseline="0" dirty="0" err="1" smtClean="0"/>
              <a:t>og</a:t>
            </a:r>
            <a:r>
              <a:rPr lang="en-US" baseline="0" dirty="0" smtClean="0"/>
              <a:t> </a:t>
            </a:r>
            <a:r>
              <a:rPr lang="en-US" baseline="0" dirty="0" err="1" smtClean="0"/>
              <a:t>det</a:t>
            </a:r>
            <a:r>
              <a:rPr lang="en-US" baseline="0" dirty="0" smtClean="0"/>
              <a:t> </a:t>
            </a:r>
            <a:r>
              <a:rPr lang="en-US" baseline="0" dirty="0" err="1" smtClean="0"/>
              <a:t>har</a:t>
            </a:r>
            <a:r>
              <a:rPr lang="en-US" baseline="0" dirty="0" smtClean="0"/>
              <a:t> </a:t>
            </a:r>
            <a:r>
              <a:rPr lang="en-US" baseline="0" dirty="0" err="1" smtClean="0"/>
              <a:t>sålangt</a:t>
            </a:r>
            <a:r>
              <a:rPr lang="en-US" baseline="0" dirty="0" smtClean="0"/>
              <a:t> </a:t>
            </a:r>
            <a:r>
              <a:rPr lang="en-US" baseline="0" dirty="0" err="1" smtClean="0"/>
              <a:t>ikke</a:t>
            </a:r>
            <a:r>
              <a:rPr lang="en-US" baseline="0" dirty="0" smtClean="0"/>
              <a:t> </a:t>
            </a:r>
            <a:r>
              <a:rPr lang="en-US" baseline="0" dirty="0" err="1" smtClean="0"/>
              <a:t>vært</a:t>
            </a:r>
            <a:r>
              <a:rPr lang="en-US" baseline="0" dirty="0" smtClean="0"/>
              <a:t> </a:t>
            </a:r>
            <a:r>
              <a:rPr lang="en-US" baseline="0" dirty="0" err="1" smtClean="0"/>
              <a:t>noen</a:t>
            </a:r>
            <a:r>
              <a:rPr lang="en-US" baseline="0" dirty="0" smtClean="0"/>
              <a:t> hard landing I Kina). </a:t>
            </a:r>
            <a:r>
              <a:rPr lang="en-US" baseline="0" dirty="0" err="1" smtClean="0"/>
              <a:t>Og</a:t>
            </a:r>
            <a:r>
              <a:rPr lang="en-US" baseline="0" dirty="0" smtClean="0"/>
              <a:t> </a:t>
            </a:r>
            <a:r>
              <a:rPr lang="en-US" baseline="0" dirty="0" err="1" smtClean="0"/>
              <a:t>særlig</a:t>
            </a:r>
            <a:r>
              <a:rPr lang="en-US" baseline="0" dirty="0" smtClean="0"/>
              <a:t> Europa </a:t>
            </a:r>
            <a:r>
              <a:rPr lang="en-US" baseline="0" dirty="0" err="1" smtClean="0"/>
              <a:t>som</a:t>
            </a:r>
            <a:r>
              <a:rPr lang="en-US" baseline="0" dirty="0" smtClean="0"/>
              <a:t> vi handler </a:t>
            </a:r>
            <a:r>
              <a:rPr lang="en-US" baseline="0" dirty="0" err="1" smtClean="0"/>
              <a:t>mye</a:t>
            </a:r>
            <a:r>
              <a:rPr lang="en-US" baseline="0" dirty="0" smtClean="0"/>
              <a:t> med </a:t>
            </a:r>
            <a:r>
              <a:rPr lang="en-US" baseline="0" dirty="0" err="1" smtClean="0"/>
              <a:t>er</a:t>
            </a:r>
            <a:r>
              <a:rPr lang="en-US" baseline="0" dirty="0" smtClean="0"/>
              <a:t> </a:t>
            </a:r>
            <a:r>
              <a:rPr lang="en-US" baseline="0" dirty="0" err="1" smtClean="0"/>
              <a:t>på</a:t>
            </a:r>
            <a:r>
              <a:rPr lang="en-US" baseline="0" dirty="0" smtClean="0"/>
              <a:t> </a:t>
            </a:r>
            <a:r>
              <a:rPr lang="en-US" baseline="0" dirty="0" err="1" smtClean="0"/>
              <a:t>vei</a:t>
            </a:r>
            <a:r>
              <a:rPr lang="en-US" baseline="0" dirty="0" smtClean="0"/>
              <a:t> opp. </a:t>
            </a:r>
            <a:r>
              <a:rPr lang="en-US" baseline="0" dirty="0" err="1" smtClean="0"/>
              <a:t>Dette</a:t>
            </a:r>
            <a:r>
              <a:rPr lang="en-US" baseline="0" dirty="0" smtClean="0"/>
              <a:t> </a:t>
            </a:r>
            <a:r>
              <a:rPr lang="en-US" baseline="0" dirty="0" err="1" smtClean="0"/>
              <a:t>er</a:t>
            </a:r>
            <a:r>
              <a:rPr lang="en-US" baseline="0" dirty="0" smtClean="0"/>
              <a:t> </a:t>
            </a:r>
            <a:r>
              <a:rPr lang="en-US" baseline="0" dirty="0" err="1" smtClean="0"/>
              <a:t>veldig</a:t>
            </a:r>
            <a:r>
              <a:rPr lang="en-US" baseline="0" dirty="0" smtClean="0"/>
              <a:t> </a:t>
            </a:r>
            <a:r>
              <a:rPr lang="en-US" baseline="0" dirty="0" err="1" smtClean="0"/>
              <a:t>gledelig</a:t>
            </a:r>
            <a:r>
              <a:rPr lang="en-US" baseline="0" dirty="0" smtClean="0"/>
              <a:t> for </a:t>
            </a:r>
            <a:r>
              <a:rPr lang="en-US" baseline="0" dirty="0" err="1" smtClean="0"/>
              <a:t>en</a:t>
            </a:r>
            <a:r>
              <a:rPr lang="en-US" baseline="0" dirty="0" smtClean="0"/>
              <a:t> </a:t>
            </a:r>
            <a:r>
              <a:rPr lang="en-US" baseline="0" dirty="0" err="1" smtClean="0"/>
              <a:t>utadrettet</a:t>
            </a:r>
            <a:r>
              <a:rPr lang="en-US" baseline="0" dirty="0" smtClean="0"/>
              <a:t> region </a:t>
            </a:r>
            <a:r>
              <a:rPr lang="en-US" baseline="0" dirty="0" err="1" smtClean="0"/>
              <a:t>som</a:t>
            </a:r>
            <a:r>
              <a:rPr lang="en-US" baseline="0" dirty="0" smtClean="0"/>
              <a:t> vi </a:t>
            </a:r>
            <a:r>
              <a:rPr lang="en-US" baseline="0" dirty="0" err="1" smtClean="0"/>
              <a:t>er</a:t>
            </a:r>
            <a:r>
              <a:rPr lang="en-US" baseline="0" dirty="0" smtClean="0"/>
              <a:t>. </a:t>
            </a:r>
            <a:r>
              <a:rPr lang="en-US" baseline="0" dirty="0" err="1" smtClean="0"/>
              <a:t>Sammen</a:t>
            </a:r>
            <a:r>
              <a:rPr lang="en-US" baseline="0" dirty="0" smtClean="0"/>
              <a:t> med </a:t>
            </a:r>
            <a:r>
              <a:rPr lang="en-US" baseline="0" dirty="0" err="1" smtClean="0"/>
              <a:t>nokså</a:t>
            </a:r>
            <a:r>
              <a:rPr lang="en-US" baseline="0" dirty="0" smtClean="0"/>
              <a:t> </a:t>
            </a:r>
            <a:r>
              <a:rPr lang="en-US" baseline="0" dirty="0" err="1" smtClean="0"/>
              <a:t>svak</a:t>
            </a:r>
            <a:r>
              <a:rPr lang="en-US" baseline="0" dirty="0" smtClean="0"/>
              <a:t> </a:t>
            </a:r>
            <a:r>
              <a:rPr lang="en-US" baseline="0" dirty="0" err="1" smtClean="0"/>
              <a:t>kronekurs</a:t>
            </a:r>
            <a:r>
              <a:rPr lang="en-US" baseline="0" dirty="0" smtClean="0"/>
              <a:t> </a:t>
            </a:r>
            <a:r>
              <a:rPr lang="en-US" baseline="0" dirty="0" err="1" smtClean="0"/>
              <a:t>gir</a:t>
            </a:r>
            <a:r>
              <a:rPr lang="en-US" baseline="0" dirty="0" smtClean="0"/>
              <a:t> </a:t>
            </a:r>
            <a:r>
              <a:rPr lang="en-US" baseline="0" dirty="0" err="1" smtClean="0"/>
              <a:t>dette</a:t>
            </a:r>
            <a:r>
              <a:rPr lang="en-US" baseline="0" dirty="0" smtClean="0"/>
              <a:t> et </a:t>
            </a:r>
            <a:r>
              <a:rPr lang="en-US" baseline="0" dirty="0" err="1" smtClean="0"/>
              <a:t>nesten</a:t>
            </a:r>
            <a:r>
              <a:rPr lang="en-US" baseline="0" dirty="0" smtClean="0"/>
              <a:t> </a:t>
            </a:r>
            <a:r>
              <a:rPr lang="en-US" baseline="0" dirty="0" err="1" smtClean="0"/>
              <a:t>perfekt</a:t>
            </a:r>
            <a:r>
              <a:rPr lang="en-US" baseline="0" dirty="0" smtClean="0"/>
              <a:t> </a:t>
            </a:r>
            <a:r>
              <a:rPr lang="en-US" baseline="0" dirty="0" err="1" smtClean="0"/>
              <a:t>klima</a:t>
            </a:r>
            <a:r>
              <a:rPr lang="en-US" baseline="0" dirty="0" smtClean="0"/>
              <a:t> (?) for å drive </a:t>
            </a:r>
            <a:r>
              <a:rPr lang="en-US" baseline="0" dirty="0" err="1" smtClean="0"/>
              <a:t>omstilling</a:t>
            </a:r>
            <a:r>
              <a:rPr lang="en-US" baseline="0" dirty="0" smtClean="0"/>
              <a:t> </a:t>
            </a:r>
            <a:r>
              <a:rPr lang="en-US" baseline="0" dirty="0" err="1" smtClean="0"/>
              <a:t>og</a:t>
            </a:r>
            <a:r>
              <a:rPr lang="en-US" baseline="0" dirty="0" smtClean="0"/>
              <a:t> </a:t>
            </a:r>
            <a:r>
              <a:rPr lang="en-US" baseline="0" dirty="0" err="1" smtClean="0"/>
              <a:t>selge</a:t>
            </a:r>
            <a:r>
              <a:rPr lang="en-US" baseline="0" dirty="0" smtClean="0"/>
              <a:t> </a:t>
            </a:r>
            <a:r>
              <a:rPr lang="en-US" baseline="0" dirty="0" err="1" smtClean="0"/>
              <a:t>mer</a:t>
            </a:r>
            <a:r>
              <a:rPr lang="en-US" baseline="0" dirty="0" smtClean="0"/>
              <a:t> </a:t>
            </a:r>
            <a:r>
              <a:rPr lang="en-US" baseline="0" dirty="0" err="1" smtClean="0"/>
              <a:t>til</a:t>
            </a:r>
            <a:r>
              <a:rPr lang="en-US" baseline="0" dirty="0" smtClean="0"/>
              <a:t> </a:t>
            </a:r>
            <a:r>
              <a:rPr lang="en-US" baseline="0" dirty="0" err="1" smtClean="0"/>
              <a:t>utlandet</a:t>
            </a:r>
            <a:endParaRPr lang="en-US" baseline="0" dirty="0" smtClean="0"/>
          </a:p>
          <a:p>
            <a:endParaRPr lang="en-US" baseline="0" dirty="0" smtClean="0"/>
          </a:p>
          <a:p>
            <a:r>
              <a:rPr lang="en-US" baseline="0" dirty="0" err="1" smtClean="0"/>
              <a:t>Oppsvinget</a:t>
            </a:r>
            <a:r>
              <a:rPr lang="en-US" baseline="0" dirty="0" smtClean="0"/>
              <a:t> </a:t>
            </a:r>
            <a:r>
              <a:rPr lang="en-US" baseline="0" dirty="0" err="1" smtClean="0"/>
              <a:t>ute</a:t>
            </a:r>
            <a:r>
              <a:rPr lang="en-US" baseline="0" dirty="0" smtClean="0"/>
              <a:t> </a:t>
            </a:r>
            <a:r>
              <a:rPr lang="en-US" baseline="0" dirty="0" err="1" smtClean="0"/>
              <a:t>hjelper</a:t>
            </a:r>
            <a:r>
              <a:rPr lang="en-US" baseline="0" dirty="0" smtClean="0"/>
              <a:t> </a:t>
            </a:r>
            <a:r>
              <a:rPr lang="en-US" baseline="0" dirty="0" err="1" smtClean="0"/>
              <a:t>også</a:t>
            </a:r>
            <a:r>
              <a:rPr lang="en-US" baseline="0" dirty="0" smtClean="0"/>
              <a:t> </a:t>
            </a:r>
            <a:r>
              <a:rPr lang="en-US" baseline="0" dirty="0" err="1" smtClean="0"/>
              <a:t>norsk</a:t>
            </a:r>
            <a:r>
              <a:rPr lang="en-US" baseline="0" dirty="0" smtClean="0"/>
              <a:t> </a:t>
            </a:r>
            <a:r>
              <a:rPr lang="en-US" baseline="0" dirty="0" err="1" smtClean="0"/>
              <a:t>økonomi</a:t>
            </a:r>
            <a:r>
              <a:rPr lang="en-US" baseline="0" dirty="0" smtClean="0"/>
              <a:t>. </a:t>
            </a:r>
            <a:r>
              <a:rPr lang="en-US" baseline="0" dirty="0" err="1" smtClean="0"/>
              <a:t>Oljenedgangen</a:t>
            </a:r>
            <a:r>
              <a:rPr lang="en-US" baseline="0" dirty="0" smtClean="0"/>
              <a:t> </a:t>
            </a:r>
            <a:r>
              <a:rPr lang="en-US" baseline="0" dirty="0" err="1" smtClean="0"/>
              <a:t>har</a:t>
            </a:r>
            <a:r>
              <a:rPr lang="en-US" baseline="0" dirty="0" smtClean="0"/>
              <a:t> </a:t>
            </a:r>
            <a:r>
              <a:rPr lang="en-US" baseline="0" dirty="0" err="1" smtClean="0"/>
              <a:t>vært</a:t>
            </a:r>
            <a:r>
              <a:rPr lang="en-US" baseline="0" dirty="0" smtClean="0"/>
              <a:t> mild for </a:t>
            </a:r>
            <a:r>
              <a:rPr lang="en-US" baseline="0" dirty="0" err="1" smtClean="0"/>
              <a:t>norsk</a:t>
            </a:r>
            <a:r>
              <a:rPr lang="en-US" baseline="0" dirty="0" smtClean="0"/>
              <a:t> </a:t>
            </a:r>
            <a:r>
              <a:rPr lang="en-US" baseline="0" dirty="0" err="1" smtClean="0"/>
              <a:t>økonomi</a:t>
            </a:r>
            <a:r>
              <a:rPr lang="en-US" baseline="0" dirty="0" smtClean="0"/>
              <a:t>. </a:t>
            </a:r>
            <a:r>
              <a:rPr lang="en-US" baseline="0" dirty="0" err="1" smtClean="0"/>
              <a:t>Og</a:t>
            </a:r>
            <a:r>
              <a:rPr lang="en-US" baseline="0" dirty="0" smtClean="0"/>
              <a:t> vi </a:t>
            </a:r>
            <a:r>
              <a:rPr lang="en-US" baseline="0" dirty="0" err="1" smtClean="0"/>
              <a:t>er</a:t>
            </a:r>
            <a:r>
              <a:rPr lang="en-US" baseline="0" dirty="0" smtClean="0"/>
              <a:t> </a:t>
            </a:r>
            <a:r>
              <a:rPr lang="en-US" baseline="0" dirty="0" err="1" smtClean="0"/>
              <a:t>nå</a:t>
            </a:r>
            <a:r>
              <a:rPr lang="en-US" baseline="0" dirty="0" smtClean="0"/>
              <a:t> </a:t>
            </a:r>
            <a:r>
              <a:rPr lang="en-US" baseline="0" dirty="0" err="1" smtClean="0"/>
              <a:t>helt</a:t>
            </a:r>
            <a:r>
              <a:rPr lang="en-US" baseline="0" dirty="0" smtClean="0"/>
              <a:t> </a:t>
            </a:r>
            <a:r>
              <a:rPr lang="en-US" baseline="0" dirty="0" err="1" smtClean="0"/>
              <a:t>klart</a:t>
            </a:r>
            <a:r>
              <a:rPr lang="en-US" baseline="0" dirty="0" smtClean="0"/>
              <a:t> </a:t>
            </a:r>
            <a:r>
              <a:rPr lang="en-US" baseline="0" dirty="0" err="1" smtClean="0"/>
              <a:t>på</a:t>
            </a:r>
            <a:r>
              <a:rPr lang="en-US" baseline="0" dirty="0" smtClean="0"/>
              <a:t> </a:t>
            </a:r>
            <a:r>
              <a:rPr lang="en-US" baseline="0" dirty="0" err="1" smtClean="0"/>
              <a:t>bedringens</a:t>
            </a:r>
            <a:r>
              <a:rPr lang="en-US" baseline="0" dirty="0" smtClean="0"/>
              <a:t> </a:t>
            </a:r>
            <a:r>
              <a:rPr lang="en-US" baseline="0" dirty="0" err="1" smtClean="0"/>
              <a:t>vei</a:t>
            </a:r>
            <a:r>
              <a:rPr lang="en-US" baseline="0" dirty="0" smtClean="0"/>
              <a:t>. </a:t>
            </a:r>
            <a:r>
              <a:rPr lang="en-US" baseline="0" dirty="0" err="1" smtClean="0"/>
              <a:t>Veksten</a:t>
            </a:r>
            <a:r>
              <a:rPr lang="en-US" baseline="0" dirty="0" smtClean="0"/>
              <a:t> </a:t>
            </a:r>
            <a:r>
              <a:rPr lang="en-US" baseline="0" dirty="0" err="1" smtClean="0"/>
              <a:t>er</a:t>
            </a:r>
            <a:r>
              <a:rPr lang="en-US" baseline="0" dirty="0" smtClean="0"/>
              <a:t> </a:t>
            </a:r>
            <a:r>
              <a:rPr lang="en-US" baseline="0" dirty="0" err="1" smtClean="0"/>
              <a:t>på</a:t>
            </a:r>
            <a:r>
              <a:rPr lang="en-US" baseline="0" dirty="0" smtClean="0"/>
              <a:t> </a:t>
            </a:r>
            <a:r>
              <a:rPr lang="en-US" baseline="0" dirty="0" err="1" smtClean="0"/>
              <a:t>vei</a:t>
            </a:r>
            <a:r>
              <a:rPr lang="en-US" baseline="0" dirty="0" smtClean="0"/>
              <a:t> </a:t>
            </a:r>
            <a:r>
              <a:rPr lang="en-US" baseline="0" dirty="0" err="1" smtClean="0"/>
              <a:t>opp</a:t>
            </a:r>
            <a:r>
              <a:rPr lang="en-US" baseline="0" dirty="0" smtClean="0"/>
              <a:t> </a:t>
            </a:r>
            <a:r>
              <a:rPr lang="en-US" baseline="0" dirty="0" err="1" smtClean="0"/>
              <a:t>og</a:t>
            </a:r>
            <a:r>
              <a:rPr lang="en-US" baseline="0" dirty="0" smtClean="0"/>
              <a:t> </a:t>
            </a:r>
            <a:r>
              <a:rPr lang="en-US" baseline="0" dirty="0" err="1" smtClean="0"/>
              <a:t>bedritene</a:t>
            </a:r>
            <a:r>
              <a:rPr lang="en-US" baseline="0" dirty="0" smtClean="0"/>
              <a:t> </a:t>
            </a:r>
            <a:r>
              <a:rPr lang="en-US" baseline="0" dirty="0" err="1" smtClean="0"/>
              <a:t>ansetter</a:t>
            </a:r>
            <a:r>
              <a:rPr lang="en-US" baseline="0" dirty="0" smtClean="0"/>
              <a:t> </a:t>
            </a:r>
            <a:r>
              <a:rPr lang="en-US" baseline="0" dirty="0" err="1" smtClean="0"/>
              <a:t>flere</a:t>
            </a:r>
            <a:r>
              <a:rPr lang="en-US" baseline="0" dirty="0" smtClean="0"/>
              <a:t>. </a:t>
            </a:r>
            <a:r>
              <a:rPr lang="en-US" baseline="0" dirty="0" err="1" smtClean="0"/>
              <a:t>Arbeidsledigheten</a:t>
            </a:r>
            <a:r>
              <a:rPr lang="en-US" baseline="0" dirty="0" smtClean="0"/>
              <a:t> I Norge </a:t>
            </a:r>
            <a:r>
              <a:rPr lang="en-US" baseline="0" dirty="0" err="1" smtClean="0"/>
              <a:t>er</a:t>
            </a:r>
            <a:r>
              <a:rPr lang="en-US" baseline="0" dirty="0" smtClean="0"/>
              <a:t> </a:t>
            </a:r>
            <a:r>
              <a:rPr lang="en-US" baseline="0" dirty="0" err="1" smtClean="0"/>
              <a:t>det</a:t>
            </a:r>
            <a:r>
              <a:rPr lang="en-US" baseline="0" dirty="0" smtClean="0"/>
              <a:t> </a:t>
            </a:r>
            <a:r>
              <a:rPr lang="en-US" baseline="0" dirty="0" err="1" smtClean="0"/>
              <a:t>laveste</a:t>
            </a:r>
            <a:r>
              <a:rPr lang="en-US" baseline="0" dirty="0" smtClean="0"/>
              <a:t> </a:t>
            </a:r>
            <a:r>
              <a:rPr lang="en-US" baseline="0" dirty="0" err="1" smtClean="0"/>
              <a:t>på</a:t>
            </a:r>
            <a:r>
              <a:rPr lang="en-US" baseline="0" dirty="0" smtClean="0"/>
              <a:t> over 4 </a:t>
            </a:r>
            <a:r>
              <a:rPr lang="en-US" baseline="0" dirty="0" err="1" smtClean="0"/>
              <a:t>år</a:t>
            </a:r>
            <a:r>
              <a:rPr lang="en-US" baseline="0" dirty="0" smtClean="0"/>
              <a:t>. </a:t>
            </a:r>
            <a:r>
              <a:rPr lang="en-US" baseline="0" dirty="0" err="1" smtClean="0"/>
              <a:t>Dette</a:t>
            </a:r>
            <a:r>
              <a:rPr lang="en-US" baseline="0" dirty="0" smtClean="0"/>
              <a:t> </a:t>
            </a:r>
            <a:r>
              <a:rPr lang="en-US" baseline="0" dirty="0" err="1" smtClean="0"/>
              <a:t>har</a:t>
            </a:r>
            <a:r>
              <a:rPr lang="en-US" baseline="0" dirty="0" smtClean="0"/>
              <a:t> </a:t>
            </a:r>
            <a:r>
              <a:rPr lang="en-US" baseline="0" dirty="0" err="1" smtClean="0"/>
              <a:t>gitt</a:t>
            </a:r>
            <a:r>
              <a:rPr lang="en-US" baseline="0" dirty="0" smtClean="0"/>
              <a:t> positive </a:t>
            </a:r>
            <a:r>
              <a:rPr lang="en-US" baseline="0" dirty="0" err="1" smtClean="0"/>
              <a:t>efffekter</a:t>
            </a:r>
            <a:r>
              <a:rPr lang="en-US" baseline="0" dirty="0" smtClean="0"/>
              <a:t> for </a:t>
            </a:r>
            <a:r>
              <a:rPr lang="en-US" baseline="0" dirty="0" err="1" smtClean="0"/>
              <a:t>vpr</a:t>
            </a:r>
            <a:r>
              <a:rPr lang="en-US" baseline="0" dirty="0" smtClean="0"/>
              <a:t> region for </a:t>
            </a:r>
            <a:r>
              <a:rPr lang="en-US" baseline="0" dirty="0" err="1" smtClean="0"/>
              <a:t>bedrifter</a:t>
            </a:r>
            <a:r>
              <a:rPr lang="en-US" baseline="0" dirty="0" smtClean="0"/>
              <a:t> I Rogaland </a:t>
            </a:r>
            <a:r>
              <a:rPr lang="en-US" baseline="0" dirty="0" err="1" smtClean="0"/>
              <a:t>har</a:t>
            </a:r>
            <a:r>
              <a:rPr lang="en-US" baseline="0" dirty="0" smtClean="0"/>
              <a:t> </a:t>
            </a:r>
            <a:r>
              <a:rPr lang="en-US" baseline="0" dirty="0" err="1" smtClean="0"/>
              <a:t>kunnet</a:t>
            </a:r>
            <a:r>
              <a:rPr lang="en-US" baseline="0" dirty="0" smtClean="0"/>
              <a:t> </a:t>
            </a:r>
            <a:r>
              <a:rPr lang="en-US" baseline="0" dirty="0" err="1" smtClean="0"/>
              <a:t>omstilt</a:t>
            </a:r>
            <a:r>
              <a:rPr lang="en-US" baseline="0" dirty="0" smtClean="0"/>
              <a:t> </a:t>
            </a:r>
            <a:r>
              <a:rPr lang="en-US" baseline="0" dirty="0" err="1" smtClean="0"/>
              <a:t>seg</a:t>
            </a:r>
            <a:r>
              <a:rPr lang="en-US" baseline="0" dirty="0" smtClean="0"/>
              <a:t> </a:t>
            </a:r>
            <a:r>
              <a:rPr lang="en-US" baseline="0" dirty="0" err="1" smtClean="0"/>
              <a:t>ved</a:t>
            </a:r>
            <a:r>
              <a:rPr lang="en-US" baseline="0" dirty="0" smtClean="0"/>
              <a:t> å </a:t>
            </a:r>
            <a:r>
              <a:rPr lang="en-US" baseline="0" dirty="0" err="1" smtClean="0"/>
              <a:t>finne</a:t>
            </a:r>
            <a:r>
              <a:rPr lang="en-US" baseline="0" dirty="0" smtClean="0"/>
              <a:t> </a:t>
            </a:r>
            <a:r>
              <a:rPr lang="en-US" baseline="0" dirty="0" err="1" smtClean="0"/>
              <a:t>nye</a:t>
            </a:r>
            <a:r>
              <a:rPr lang="en-US" baseline="0" dirty="0" smtClean="0"/>
              <a:t> </a:t>
            </a:r>
            <a:r>
              <a:rPr lang="en-US" baseline="0" dirty="0" err="1" smtClean="0"/>
              <a:t>markeder</a:t>
            </a:r>
            <a:r>
              <a:rPr lang="en-US" baseline="0" dirty="0" smtClean="0"/>
              <a:t> </a:t>
            </a:r>
            <a:r>
              <a:rPr lang="en-US" baseline="0" dirty="0" err="1" smtClean="0"/>
              <a:t>andre</a:t>
            </a:r>
            <a:r>
              <a:rPr lang="en-US" baseline="0" dirty="0" smtClean="0"/>
              <a:t> </a:t>
            </a:r>
            <a:r>
              <a:rPr lang="en-US" baseline="0" dirty="0" err="1" smtClean="0"/>
              <a:t>steder</a:t>
            </a:r>
            <a:r>
              <a:rPr lang="en-US" baseline="0" dirty="0" smtClean="0"/>
              <a:t> I Norge</a:t>
            </a:r>
            <a:endParaRPr lang="en-US" dirty="0"/>
          </a:p>
        </p:txBody>
      </p:sp>
      <p:sp>
        <p:nvSpPr>
          <p:cNvPr id="4" name="Plassholder for lysbildenummer 3"/>
          <p:cNvSpPr>
            <a:spLocks noGrp="1"/>
          </p:cNvSpPr>
          <p:nvPr>
            <p:ph type="sldNum" sz="quarter" idx="10"/>
          </p:nvPr>
        </p:nvSpPr>
        <p:spPr/>
        <p:txBody>
          <a:bodyPr/>
          <a:lstStyle/>
          <a:p>
            <a:fld id="{E9886F14-9DC7-4102-8C09-9E9C64CF5D69}" type="slidenum">
              <a:rPr lang="nb-NO" smtClean="0"/>
              <a:t>2</a:t>
            </a:fld>
            <a:endParaRPr lang="nb-NO"/>
          </a:p>
        </p:txBody>
      </p:sp>
    </p:spTree>
    <p:extLst>
      <p:ext uri="{BB962C8B-B14F-4D97-AF65-F5344CB8AC3E}">
        <p14:creationId xmlns:p14="http://schemas.microsoft.com/office/powerpoint/2010/main" val="32187084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900" dirty="0"/>
              <a:t>Tydeliggjør hva som hovedindeks og hva som</a:t>
            </a:r>
            <a:r>
              <a:rPr lang="nb-NO" sz="900" baseline="0" dirty="0"/>
              <a:t> er delindeks.</a:t>
            </a:r>
            <a:endParaRPr lang="nb-NO" sz="900" dirty="0"/>
          </a:p>
        </p:txBody>
      </p:sp>
      <p:sp>
        <p:nvSpPr>
          <p:cNvPr id="4" name="Plassholder for lysbildenummer 3"/>
          <p:cNvSpPr>
            <a:spLocks noGrp="1"/>
          </p:cNvSpPr>
          <p:nvPr>
            <p:ph type="sldNum" sz="quarter" idx="10"/>
          </p:nvPr>
        </p:nvSpPr>
        <p:spPr/>
        <p:txBody>
          <a:bodyPr/>
          <a:lstStyle/>
          <a:p>
            <a:fld id="{E9886F14-9DC7-4102-8C09-9E9C64CF5D69}" type="slidenum">
              <a:rPr lang="nb-NO" smtClean="0"/>
              <a:t>18</a:t>
            </a:fld>
            <a:endParaRPr lang="nb-NO"/>
          </a:p>
        </p:txBody>
      </p:sp>
    </p:spTree>
    <p:extLst>
      <p:ext uri="{BB962C8B-B14F-4D97-AF65-F5344CB8AC3E}">
        <p14:creationId xmlns:p14="http://schemas.microsoft.com/office/powerpoint/2010/main" val="5872249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900" dirty="0"/>
              <a:t>Tydeliggjør hva som hovedindeks og hva som</a:t>
            </a:r>
            <a:r>
              <a:rPr lang="nb-NO" sz="900" baseline="0" dirty="0"/>
              <a:t> er delindeks.</a:t>
            </a:r>
            <a:endParaRPr lang="nb-NO" sz="900" dirty="0"/>
          </a:p>
        </p:txBody>
      </p:sp>
      <p:sp>
        <p:nvSpPr>
          <p:cNvPr id="4" name="Plassholder for lysbildenummer 3"/>
          <p:cNvSpPr>
            <a:spLocks noGrp="1"/>
          </p:cNvSpPr>
          <p:nvPr>
            <p:ph type="sldNum" sz="quarter" idx="10"/>
          </p:nvPr>
        </p:nvSpPr>
        <p:spPr/>
        <p:txBody>
          <a:bodyPr/>
          <a:lstStyle/>
          <a:p>
            <a:fld id="{E9886F14-9DC7-4102-8C09-9E9C64CF5D69}" type="slidenum">
              <a:rPr lang="nb-NO" smtClean="0"/>
              <a:t>19</a:t>
            </a:fld>
            <a:endParaRPr lang="nb-NO"/>
          </a:p>
        </p:txBody>
      </p:sp>
    </p:spTree>
    <p:extLst>
      <p:ext uri="{BB962C8B-B14F-4D97-AF65-F5344CB8AC3E}">
        <p14:creationId xmlns:p14="http://schemas.microsoft.com/office/powerpoint/2010/main" val="35423064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aseline="0" dirty="0" smtClean="0"/>
              <a:t>.</a:t>
            </a:r>
            <a:endParaRPr lang="nb-NO" dirty="0"/>
          </a:p>
        </p:txBody>
      </p:sp>
      <p:sp>
        <p:nvSpPr>
          <p:cNvPr id="4" name="Plassholder for lysbildenummer 3"/>
          <p:cNvSpPr>
            <a:spLocks noGrp="1"/>
          </p:cNvSpPr>
          <p:nvPr>
            <p:ph type="sldNum" sz="quarter" idx="10"/>
          </p:nvPr>
        </p:nvSpPr>
        <p:spPr/>
        <p:txBody>
          <a:bodyPr/>
          <a:lstStyle/>
          <a:p>
            <a:fld id="{E9886F14-9DC7-4102-8C09-9E9C64CF5D69}" type="slidenum">
              <a:rPr lang="nb-NO" smtClean="0"/>
              <a:t>20</a:t>
            </a:fld>
            <a:endParaRPr lang="nb-NO"/>
          </a:p>
        </p:txBody>
      </p:sp>
    </p:spTree>
    <p:extLst>
      <p:ext uri="{BB962C8B-B14F-4D97-AF65-F5344CB8AC3E}">
        <p14:creationId xmlns:p14="http://schemas.microsoft.com/office/powerpoint/2010/main" val="42309019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sz="900" baseline="0" dirty="0" err="1" smtClean="0"/>
              <a:t>Tykkere</a:t>
            </a:r>
            <a:r>
              <a:rPr lang="en-US" sz="900" baseline="0" dirty="0" smtClean="0"/>
              <a:t> </a:t>
            </a:r>
            <a:r>
              <a:rPr lang="en-US" sz="900" baseline="0" dirty="0" err="1" smtClean="0"/>
              <a:t>linje</a:t>
            </a:r>
            <a:r>
              <a:rPr lang="en-US" sz="900" baseline="0" dirty="0" smtClean="0"/>
              <a:t> </a:t>
            </a:r>
            <a:r>
              <a:rPr lang="en-US" sz="900" baseline="0" dirty="0" err="1" smtClean="0"/>
              <a:t>på</a:t>
            </a:r>
            <a:r>
              <a:rPr lang="en-US" sz="900" baseline="0" dirty="0" smtClean="0"/>
              <a:t> 50</a:t>
            </a:r>
          </a:p>
          <a:p>
            <a:endParaRPr lang="en-US" sz="900" dirty="0" smtClean="0"/>
          </a:p>
        </p:txBody>
      </p:sp>
      <p:sp>
        <p:nvSpPr>
          <p:cNvPr id="4" name="Plassholder for lysbildenummer 3"/>
          <p:cNvSpPr>
            <a:spLocks noGrp="1"/>
          </p:cNvSpPr>
          <p:nvPr>
            <p:ph type="sldNum" sz="quarter" idx="10"/>
          </p:nvPr>
        </p:nvSpPr>
        <p:spPr/>
        <p:txBody>
          <a:bodyPr/>
          <a:lstStyle/>
          <a:p>
            <a:fld id="{E9886F14-9DC7-4102-8C09-9E9C64CF5D69}" type="slidenum">
              <a:rPr lang="nb-NO" smtClean="0"/>
              <a:t>22</a:t>
            </a:fld>
            <a:endParaRPr lang="nb-NO"/>
          </a:p>
        </p:txBody>
      </p:sp>
    </p:spTree>
    <p:extLst>
      <p:ext uri="{BB962C8B-B14F-4D97-AF65-F5344CB8AC3E}">
        <p14:creationId xmlns:p14="http://schemas.microsoft.com/office/powerpoint/2010/main" val="13428887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900" dirty="0" smtClean="0"/>
              <a:t>Tydeliggjør hva som hovedindeks og hva som</a:t>
            </a:r>
            <a:r>
              <a:rPr lang="nb-NO" sz="900" baseline="0" dirty="0" smtClean="0"/>
              <a:t> er delindeks.</a:t>
            </a:r>
            <a:endParaRPr lang="nb-NO" sz="900" dirty="0"/>
          </a:p>
        </p:txBody>
      </p:sp>
      <p:sp>
        <p:nvSpPr>
          <p:cNvPr id="4" name="Plassholder for lysbildenummer 3"/>
          <p:cNvSpPr>
            <a:spLocks noGrp="1"/>
          </p:cNvSpPr>
          <p:nvPr>
            <p:ph type="sldNum" sz="quarter" idx="10"/>
          </p:nvPr>
        </p:nvSpPr>
        <p:spPr/>
        <p:txBody>
          <a:bodyPr/>
          <a:lstStyle/>
          <a:p>
            <a:fld id="{E9886F14-9DC7-4102-8C09-9E9C64CF5D69}" type="slidenum">
              <a:rPr lang="nb-NO" smtClean="0"/>
              <a:t>23</a:t>
            </a:fld>
            <a:endParaRPr lang="nb-NO"/>
          </a:p>
        </p:txBody>
      </p:sp>
    </p:spTree>
    <p:extLst>
      <p:ext uri="{BB962C8B-B14F-4D97-AF65-F5344CB8AC3E}">
        <p14:creationId xmlns:p14="http://schemas.microsoft.com/office/powerpoint/2010/main" val="19281777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sz="900" dirty="0"/>
          </a:p>
        </p:txBody>
      </p:sp>
      <p:sp>
        <p:nvSpPr>
          <p:cNvPr id="4" name="Plassholder for lysbildenummer 3"/>
          <p:cNvSpPr>
            <a:spLocks noGrp="1"/>
          </p:cNvSpPr>
          <p:nvPr>
            <p:ph type="sldNum" sz="quarter" idx="10"/>
          </p:nvPr>
        </p:nvSpPr>
        <p:spPr/>
        <p:txBody>
          <a:bodyPr/>
          <a:lstStyle/>
          <a:p>
            <a:fld id="{E9886F14-9DC7-4102-8C09-9E9C64CF5D69}" type="slidenum">
              <a:rPr lang="nb-NO" smtClean="0"/>
              <a:t>8</a:t>
            </a:fld>
            <a:endParaRPr lang="nb-NO"/>
          </a:p>
        </p:txBody>
      </p:sp>
    </p:spTree>
    <p:extLst>
      <p:ext uri="{BB962C8B-B14F-4D97-AF65-F5344CB8AC3E}">
        <p14:creationId xmlns:p14="http://schemas.microsoft.com/office/powerpoint/2010/main" val="39731674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sz="900" baseline="0" dirty="0" err="1" smtClean="0"/>
              <a:t>Tykkere</a:t>
            </a:r>
            <a:r>
              <a:rPr lang="en-US" sz="900" baseline="0" dirty="0" smtClean="0"/>
              <a:t> </a:t>
            </a:r>
            <a:r>
              <a:rPr lang="en-US" sz="900" baseline="0" dirty="0" err="1" smtClean="0"/>
              <a:t>linje</a:t>
            </a:r>
            <a:r>
              <a:rPr lang="en-US" sz="900" baseline="0" dirty="0" smtClean="0"/>
              <a:t> </a:t>
            </a:r>
            <a:r>
              <a:rPr lang="en-US" sz="900" baseline="0" dirty="0" err="1" smtClean="0"/>
              <a:t>på</a:t>
            </a:r>
            <a:r>
              <a:rPr lang="en-US" sz="900" baseline="0" dirty="0" smtClean="0"/>
              <a:t> 50</a:t>
            </a:r>
          </a:p>
          <a:p>
            <a:endParaRPr lang="en-US" sz="900" dirty="0" smtClean="0"/>
          </a:p>
        </p:txBody>
      </p:sp>
      <p:sp>
        <p:nvSpPr>
          <p:cNvPr id="4" name="Plassholder for lysbildenummer 3"/>
          <p:cNvSpPr>
            <a:spLocks noGrp="1"/>
          </p:cNvSpPr>
          <p:nvPr>
            <p:ph type="sldNum" sz="quarter" idx="10"/>
          </p:nvPr>
        </p:nvSpPr>
        <p:spPr/>
        <p:txBody>
          <a:bodyPr/>
          <a:lstStyle/>
          <a:p>
            <a:fld id="{E9886F14-9DC7-4102-8C09-9E9C64CF5D69}" type="slidenum">
              <a:rPr lang="nb-NO" smtClean="0"/>
              <a:t>9</a:t>
            </a:fld>
            <a:endParaRPr lang="nb-NO"/>
          </a:p>
        </p:txBody>
      </p:sp>
    </p:spTree>
    <p:extLst>
      <p:ext uri="{BB962C8B-B14F-4D97-AF65-F5344CB8AC3E}">
        <p14:creationId xmlns:p14="http://schemas.microsoft.com/office/powerpoint/2010/main" val="18438474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FontTx/>
              <a:buNone/>
            </a:pPr>
            <a:endParaRPr lang="nb-NO" sz="900" dirty="0" smtClean="0"/>
          </a:p>
        </p:txBody>
      </p:sp>
      <p:sp>
        <p:nvSpPr>
          <p:cNvPr id="4" name="Plassholder for lysbildenummer 3"/>
          <p:cNvSpPr>
            <a:spLocks noGrp="1"/>
          </p:cNvSpPr>
          <p:nvPr>
            <p:ph type="sldNum" sz="quarter" idx="10"/>
          </p:nvPr>
        </p:nvSpPr>
        <p:spPr/>
        <p:txBody>
          <a:bodyPr/>
          <a:lstStyle/>
          <a:p>
            <a:fld id="{E9886F14-9DC7-4102-8C09-9E9C64CF5D69}" type="slidenum">
              <a:rPr lang="nb-NO" smtClean="0"/>
              <a:t>10</a:t>
            </a:fld>
            <a:endParaRPr lang="nb-NO"/>
          </a:p>
        </p:txBody>
      </p:sp>
    </p:spTree>
    <p:extLst>
      <p:ext uri="{BB962C8B-B14F-4D97-AF65-F5344CB8AC3E}">
        <p14:creationId xmlns:p14="http://schemas.microsoft.com/office/powerpoint/2010/main" val="7241841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FontTx/>
              <a:buNone/>
            </a:pPr>
            <a:endParaRPr lang="nb-NO" sz="900" dirty="0" smtClean="0"/>
          </a:p>
        </p:txBody>
      </p:sp>
      <p:sp>
        <p:nvSpPr>
          <p:cNvPr id="4" name="Plassholder for lysbildenummer 3"/>
          <p:cNvSpPr>
            <a:spLocks noGrp="1"/>
          </p:cNvSpPr>
          <p:nvPr>
            <p:ph type="sldNum" sz="quarter" idx="10"/>
          </p:nvPr>
        </p:nvSpPr>
        <p:spPr/>
        <p:txBody>
          <a:bodyPr/>
          <a:lstStyle/>
          <a:p>
            <a:fld id="{E9886F14-9DC7-4102-8C09-9E9C64CF5D69}" type="slidenum">
              <a:rPr lang="nb-NO" smtClean="0"/>
              <a:t>12</a:t>
            </a:fld>
            <a:endParaRPr lang="nb-NO"/>
          </a:p>
        </p:txBody>
      </p:sp>
    </p:spTree>
    <p:extLst>
      <p:ext uri="{BB962C8B-B14F-4D97-AF65-F5344CB8AC3E}">
        <p14:creationId xmlns:p14="http://schemas.microsoft.com/office/powerpoint/2010/main" val="41855370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sz="900" dirty="0"/>
          </a:p>
        </p:txBody>
      </p:sp>
      <p:sp>
        <p:nvSpPr>
          <p:cNvPr id="4" name="Plassholder for lysbildenummer 3"/>
          <p:cNvSpPr>
            <a:spLocks noGrp="1"/>
          </p:cNvSpPr>
          <p:nvPr>
            <p:ph type="sldNum" sz="quarter" idx="10"/>
          </p:nvPr>
        </p:nvSpPr>
        <p:spPr/>
        <p:txBody>
          <a:bodyPr/>
          <a:lstStyle/>
          <a:p>
            <a:fld id="{E9886F14-9DC7-4102-8C09-9E9C64CF5D69}" type="slidenum">
              <a:rPr lang="nb-NO" smtClean="0"/>
              <a:t>14</a:t>
            </a:fld>
            <a:endParaRPr lang="nb-NO"/>
          </a:p>
        </p:txBody>
      </p:sp>
    </p:spTree>
    <p:extLst>
      <p:ext uri="{BB962C8B-B14F-4D97-AF65-F5344CB8AC3E}">
        <p14:creationId xmlns:p14="http://schemas.microsoft.com/office/powerpoint/2010/main" val="42551961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sz="900" dirty="0"/>
          </a:p>
        </p:txBody>
      </p:sp>
      <p:sp>
        <p:nvSpPr>
          <p:cNvPr id="4" name="Plassholder for lysbildenummer 3"/>
          <p:cNvSpPr>
            <a:spLocks noGrp="1"/>
          </p:cNvSpPr>
          <p:nvPr>
            <p:ph type="sldNum" sz="quarter" idx="10"/>
          </p:nvPr>
        </p:nvSpPr>
        <p:spPr/>
        <p:txBody>
          <a:bodyPr/>
          <a:lstStyle/>
          <a:p>
            <a:fld id="{E9886F14-9DC7-4102-8C09-9E9C64CF5D69}" type="slidenum">
              <a:rPr lang="nb-NO" smtClean="0"/>
              <a:t>15</a:t>
            </a:fld>
            <a:endParaRPr lang="nb-NO"/>
          </a:p>
        </p:txBody>
      </p:sp>
    </p:spTree>
    <p:extLst>
      <p:ext uri="{BB962C8B-B14F-4D97-AF65-F5344CB8AC3E}">
        <p14:creationId xmlns:p14="http://schemas.microsoft.com/office/powerpoint/2010/main" val="28313123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sz="1600" dirty="0"/>
          </a:p>
        </p:txBody>
      </p:sp>
      <p:sp>
        <p:nvSpPr>
          <p:cNvPr id="4" name="Plassholder for lysbildenummer 3"/>
          <p:cNvSpPr>
            <a:spLocks noGrp="1"/>
          </p:cNvSpPr>
          <p:nvPr>
            <p:ph type="sldNum" sz="quarter" idx="10"/>
          </p:nvPr>
        </p:nvSpPr>
        <p:spPr/>
        <p:txBody>
          <a:bodyPr/>
          <a:lstStyle/>
          <a:p>
            <a:fld id="{E9886F14-9DC7-4102-8C09-9E9C64CF5D69}" type="slidenum">
              <a:rPr lang="nb-NO" smtClean="0"/>
              <a:t>16</a:t>
            </a:fld>
            <a:endParaRPr lang="nb-NO"/>
          </a:p>
        </p:txBody>
      </p:sp>
    </p:spTree>
    <p:extLst>
      <p:ext uri="{BB962C8B-B14F-4D97-AF65-F5344CB8AC3E}">
        <p14:creationId xmlns:p14="http://schemas.microsoft.com/office/powerpoint/2010/main" val="16726094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900" dirty="0"/>
              <a:t>Tydeliggjør hva som hovedindeks og hva som</a:t>
            </a:r>
            <a:r>
              <a:rPr lang="nb-NO" sz="900" baseline="0" dirty="0"/>
              <a:t> er delindeks.</a:t>
            </a:r>
            <a:endParaRPr lang="nb-NO" sz="900" dirty="0"/>
          </a:p>
        </p:txBody>
      </p:sp>
      <p:sp>
        <p:nvSpPr>
          <p:cNvPr id="4" name="Plassholder for lysbildenummer 3"/>
          <p:cNvSpPr>
            <a:spLocks noGrp="1"/>
          </p:cNvSpPr>
          <p:nvPr>
            <p:ph type="sldNum" sz="quarter" idx="10"/>
          </p:nvPr>
        </p:nvSpPr>
        <p:spPr/>
        <p:txBody>
          <a:bodyPr/>
          <a:lstStyle/>
          <a:p>
            <a:fld id="{E9886F14-9DC7-4102-8C09-9E9C64CF5D69}" type="slidenum">
              <a:rPr lang="nb-NO" smtClean="0"/>
              <a:t>17</a:t>
            </a:fld>
            <a:endParaRPr lang="nb-NO"/>
          </a:p>
        </p:txBody>
      </p:sp>
    </p:spTree>
    <p:extLst>
      <p:ext uri="{BB962C8B-B14F-4D97-AF65-F5344CB8AC3E}">
        <p14:creationId xmlns:p14="http://schemas.microsoft.com/office/powerpoint/2010/main" val="17104739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10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ildesirkler">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a:xfrm>
            <a:off x="640846" y="6441947"/>
            <a:ext cx="779059" cy="204993"/>
          </a:xfrm>
          <a:prstGeom prst="rect">
            <a:avLst/>
          </a:prstGeom>
        </p:spPr>
        <p:txBody>
          <a:bodyPr/>
          <a:lstStyle/>
          <a:p>
            <a:fld id="{949AF044-153E-4544-A933-CE156CC13339}" type="datetime1">
              <a:rPr lang="nb-NO" smtClean="0">
                <a:solidFill>
                  <a:srgbClr val="032A74"/>
                </a:solidFill>
              </a:rPr>
              <a:pPr/>
              <a:t>10.09.2018</a:t>
            </a:fld>
            <a:endParaRPr lang="nb-NO">
              <a:solidFill>
                <a:srgbClr val="032A74"/>
              </a:solidFill>
            </a:endParaRPr>
          </a:p>
        </p:txBody>
      </p:sp>
      <p:sp>
        <p:nvSpPr>
          <p:cNvPr id="3" name="Plassholder for bunntekst 2"/>
          <p:cNvSpPr>
            <a:spLocks noGrp="1"/>
          </p:cNvSpPr>
          <p:nvPr>
            <p:ph type="ftr" sz="quarter" idx="11"/>
          </p:nvPr>
        </p:nvSpPr>
        <p:spPr>
          <a:xfrm>
            <a:off x="1535502" y="6441947"/>
            <a:ext cx="8358445" cy="204993"/>
          </a:xfrm>
          <a:prstGeom prst="rect">
            <a:avLst/>
          </a:prstGeom>
        </p:spPr>
        <p:txBody>
          <a:bodyPr/>
          <a:lstStyle/>
          <a:p>
            <a:r>
              <a:rPr lang="nb-NO" smtClean="0">
                <a:solidFill>
                  <a:srgbClr val="032A74"/>
                </a:solidFill>
              </a:rPr>
              <a:t>Presentasjon text</a:t>
            </a:r>
            <a:endParaRPr lang="nb-NO">
              <a:solidFill>
                <a:srgbClr val="032A74"/>
              </a:solidFill>
            </a:endParaRPr>
          </a:p>
        </p:txBody>
      </p:sp>
      <p:sp>
        <p:nvSpPr>
          <p:cNvPr id="4" name="Plassholder for lysbildenummer 3"/>
          <p:cNvSpPr>
            <a:spLocks noGrp="1"/>
          </p:cNvSpPr>
          <p:nvPr>
            <p:ph type="sldNum" sz="quarter" idx="12"/>
          </p:nvPr>
        </p:nvSpPr>
        <p:spPr>
          <a:xfrm>
            <a:off x="293419" y="6441947"/>
            <a:ext cx="203582" cy="204993"/>
          </a:xfrm>
          <a:prstGeom prst="rect">
            <a:avLst/>
          </a:prstGeom>
        </p:spPr>
        <p:txBody>
          <a:bodyPr/>
          <a:lstStyle/>
          <a:p>
            <a:fld id="{C8015E39-59DC-48A0-9676-AD2CAF5CD29F}" type="slidenum">
              <a:rPr lang="nb-NO" smtClean="0">
                <a:solidFill>
                  <a:srgbClr val="032A74"/>
                </a:solidFill>
              </a:rPr>
              <a:pPr/>
              <a:t>‹#›</a:t>
            </a:fld>
            <a:endParaRPr lang="nb-NO">
              <a:solidFill>
                <a:srgbClr val="032A74"/>
              </a:solidFill>
            </a:endParaRPr>
          </a:p>
        </p:txBody>
      </p:sp>
      <p:sp>
        <p:nvSpPr>
          <p:cNvPr id="8" name="Plassholder for bilde 7"/>
          <p:cNvSpPr>
            <a:spLocks noGrp="1" noChangeAspect="1"/>
          </p:cNvSpPr>
          <p:nvPr>
            <p:ph type="pic" sz="quarter" idx="13"/>
          </p:nvPr>
        </p:nvSpPr>
        <p:spPr>
          <a:xfrm>
            <a:off x="640515" y="1119059"/>
            <a:ext cx="3599765" cy="3599583"/>
          </a:xfrm>
          <a:prstGeom prst="ellipse">
            <a:avLst/>
          </a:prstGeom>
          <a:solidFill>
            <a:schemeClr val="bg2"/>
          </a:solidFill>
        </p:spPr>
        <p:txBody>
          <a:bodyPr/>
          <a:lstStyle/>
          <a:p>
            <a:r>
              <a:rPr lang="nb-NO" smtClean="0"/>
              <a:t>Dra bildet til plassholderen eller klikk ikonet for å legge til</a:t>
            </a:r>
            <a:endParaRPr lang="nb-NO" dirty="0"/>
          </a:p>
        </p:txBody>
      </p:sp>
      <p:sp>
        <p:nvSpPr>
          <p:cNvPr id="10" name="Plassholder for bilde 7"/>
          <p:cNvSpPr>
            <a:spLocks noGrp="1" noChangeAspect="1"/>
          </p:cNvSpPr>
          <p:nvPr>
            <p:ph type="pic" sz="quarter" idx="14"/>
          </p:nvPr>
        </p:nvSpPr>
        <p:spPr>
          <a:xfrm>
            <a:off x="6427329" y="409277"/>
            <a:ext cx="4679695" cy="4679459"/>
          </a:xfrm>
          <a:prstGeom prst="ellipse">
            <a:avLst/>
          </a:prstGeom>
          <a:solidFill>
            <a:schemeClr val="bg2"/>
          </a:solidFill>
        </p:spPr>
        <p:txBody>
          <a:bodyPr/>
          <a:lstStyle/>
          <a:p>
            <a:r>
              <a:rPr lang="nb-NO" smtClean="0"/>
              <a:t>Dra bildet til plassholderen eller klikk ikonet for å legge til</a:t>
            </a:r>
            <a:endParaRPr lang="nb-NO"/>
          </a:p>
        </p:txBody>
      </p:sp>
    </p:spTree>
    <p:extLst>
      <p:ext uri="{BB962C8B-B14F-4D97-AF65-F5344CB8AC3E}">
        <p14:creationId xmlns:p14="http://schemas.microsoft.com/office/powerpoint/2010/main" val="172912932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telslide bunnjustert">
    <p:spTree>
      <p:nvGrpSpPr>
        <p:cNvPr id="1" name=""/>
        <p:cNvGrpSpPr/>
        <p:nvPr/>
      </p:nvGrpSpPr>
      <p:grpSpPr>
        <a:xfrm>
          <a:off x="0" y="0"/>
          <a:ext cx="0" cy="0"/>
          <a:chOff x="0" y="0"/>
          <a:chExt cx="0" cy="0"/>
        </a:xfrm>
      </p:grpSpPr>
      <p:sp>
        <p:nvSpPr>
          <p:cNvPr id="3" name="Undertittel 2"/>
          <p:cNvSpPr>
            <a:spLocks noGrp="1"/>
          </p:cNvSpPr>
          <p:nvPr>
            <p:ph type="subTitle" idx="1" hasCustomPrompt="1"/>
          </p:nvPr>
        </p:nvSpPr>
        <p:spPr>
          <a:xfrm>
            <a:off x="820850" y="5751054"/>
            <a:ext cx="5580335" cy="286360"/>
          </a:xfrm>
        </p:spPr>
        <p:txBody>
          <a:bodyPr>
            <a:normAutofit/>
          </a:bodyPr>
          <a:lstStyle>
            <a:lvl1pPr marL="0" indent="0" algn="l">
              <a:buNone/>
              <a:defRPr sz="1865" b="1">
                <a:solidFill>
                  <a:schemeClr val="bg1"/>
                </a:solidFill>
              </a:defRPr>
            </a:lvl1pPr>
            <a:lvl2pPr marL="228302" indent="0" algn="ctr">
              <a:buNone/>
              <a:defRPr sz="1066"/>
            </a:lvl2pPr>
            <a:lvl3pPr marL="456603" indent="0" algn="ctr">
              <a:buNone/>
              <a:defRPr sz="932"/>
            </a:lvl3pPr>
            <a:lvl4pPr marL="684905" indent="0" algn="ctr">
              <a:buNone/>
              <a:defRPr sz="799"/>
            </a:lvl4pPr>
            <a:lvl5pPr marL="913203" indent="0" algn="ctr">
              <a:buNone/>
              <a:defRPr sz="799"/>
            </a:lvl5pPr>
            <a:lvl6pPr marL="1141504" indent="0" algn="ctr">
              <a:buNone/>
              <a:defRPr sz="799"/>
            </a:lvl6pPr>
            <a:lvl7pPr marL="1369806" indent="0" algn="ctr">
              <a:buNone/>
              <a:defRPr sz="799"/>
            </a:lvl7pPr>
            <a:lvl8pPr marL="1598107" indent="0" algn="ctr">
              <a:buNone/>
              <a:defRPr sz="799"/>
            </a:lvl8pPr>
            <a:lvl9pPr marL="1826409" indent="0" algn="ctr">
              <a:buNone/>
              <a:defRPr sz="799"/>
            </a:lvl9pPr>
          </a:lstStyle>
          <a:p>
            <a:r>
              <a:rPr lang="nb-NO" dirty="0" smtClean="0"/>
              <a:t>Navn </a:t>
            </a:r>
            <a:r>
              <a:rPr lang="nb-NO" dirty="0" err="1" smtClean="0"/>
              <a:t>Navnesen</a:t>
            </a:r>
            <a:endParaRPr lang="nb-NO" dirty="0"/>
          </a:p>
        </p:txBody>
      </p:sp>
      <p:sp>
        <p:nvSpPr>
          <p:cNvPr id="9" name="Tittel 1"/>
          <p:cNvSpPr>
            <a:spLocks noGrp="1"/>
          </p:cNvSpPr>
          <p:nvPr>
            <p:ph type="ctrTitle" hasCustomPrompt="1"/>
          </p:nvPr>
        </p:nvSpPr>
        <p:spPr>
          <a:xfrm>
            <a:off x="820849" y="3231924"/>
            <a:ext cx="10302016" cy="1584065"/>
          </a:xfrm>
        </p:spPr>
        <p:txBody>
          <a:bodyPr lIns="0" rIns="0" anchor="t" anchorCtr="0">
            <a:normAutofit/>
          </a:bodyPr>
          <a:lstStyle>
            <a:lvl1pPr algn="l">
              <a:defRPr sz="9058" b="1">
                <a:solidFill>
                  <a:schemeClr val="bg1"/>
                </a:solidFill>
              </a:defRPr>
            </a:lvl1pPr>
          </a:lstStyle>
          <a:p>
            <a:r>
              <a:rPr lang="nb-NO" dirty="0" smtClean="0"/>
              <a:t>Tittel</a:t>
            </a:r>
            <a:endParaRPr lang="nb-NO" dirty="0"/>
          </a:p>
        </p:txBody>
      </p:sp>
      <p:sp>
        <p:nvSpPr>
          <p:cNvPr id="4" name="Plassholder for tekst 3"/>
          <p:cNvSpPr>
            <a:spLocks noGrp="1"/>
          </p:cNvSpPr>
          <p:nvPr>
            <p:ph type="body" sz="quarter" idx="10" hasCustomPrompt="1"/>
          </p:nvPr>
        </p:nvSpPr>
        <p:spPr>
          <a:xfrm>
            <a:off x="820850" y="6059858"/>
            <a:ext cx="5580335" cy="567400"/>
          </a:xfrm>
        </p:spPr>
        <p:txBody>
          <a:bodyPr>
            <a:normAutofit/>
          </a:bodyPr>
          <a:lstStyle>
            <a:lvl1pPr marL="0" indent="0">
              <a:buNone/>
              <a:defRPr sz="1865">
                <a:solidFill>
                  <a:schemeClr val="bg1"/>
                </a:solidFill>
              </a:defRPr>
            </a:lvl1pPr>
          </a:lstStyle>
          <a:p>
            <a:pPr lvl="0"/>
            <a:r>
              <a:rPr lang="nb-NO" dirty="0" smtClean="0"/>
              <a:t>Tittel og avdeling</a:t>
            </a:r>
            <a:endParaRPr lang="nb-NO" dirty="0"/>
          </a:p>
        </p:txBody>
      </p:sp>
      <p:sp>
        <p:nvSpPr>
          <p:cNvPr id="6" name="Plassholder for tekst 5"/>
          <p:cNvSpPr>
            <a:spLocks noGrp="1"/>
          </p:cNvSpPr>
          <p:nvPr>
            <p:ph type="body" sz="quarter" idx="11" hasCustomPrompt="1"/>
          </p:nvPr>
        </p:nvSpPr>
        <p:spPr>
          <a:xfrm>
            <a:off x="820849" y="4876413"/>
            <a:ext cx="10302016" cy="811346"/>
          </a:xfrm>
        </p:spPr>
        <p:txBody>
          <a:bodyPr lIns="0" rIns="0">
            <a:normAutofit/>
          </a:bodyPr>
          <a:lstStyle>
            <a:lvl1pPr marL="0" indent="0">
              <a:buNone/>
              <a:defRPr sz="5195">
                <a:solidFill>
                  <a:schemeClr val="bg1"/>
                </a:solidFill>
              </a:defRPr>
            </a:lvl1pPr>
          </a:lstStyle>
          <a:p>
            <a:pPr lvl="0"/>
            <a:r>
              <a:rPr lang="nb-NO" dirty="0" smtClean="0"/>
              <a:t>Undertittel</a:t>
            </a:r>
          </a:p>
        </p:txBody>
      </p:sp>
    </p:spTree>
    <p:extLst>
      <p:ext uri="{BB962C8B-B14F-4D97-AF65-F5344CB8AC3E}">
        <p14:creationId xmlns:p14="http://schemas.microsoft.com/office/powerpoint/2010/main" val="24398225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solidFill>
                  <a:schemeClr val="accent2"/>
                </a:solidFill>
              </a:defRPr>
            </a:lvl1pPr>
          </a:lstStyle>
          <a:p>
            <a:r>
              <a:rPr lang="nb-NO" smtClean="0"/>
              <a:t>Klikk for å redigere tittelstil</a:t>
            </a:r>
            <a:endParaRPr lang="nb-NO" dirty="0"/>
          </a:p>
        </p:txBody>
      </p:sp>
      <p:sp>
        <p:nvSpPr>
          <p:cNvPr id="3" name="Plassholder for innhold 2"/>
          <p:cNvSpPr>
            <a:spLocks noGrp="1"/>
          </p:cNvSpPr>
          <p:nvPr>
            <p:ph idx="1"/>
          </p:nvPr>
        </p:nvSpPr>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dirty="0"/>
          </a:p>
        </p:txBody>
      </p:sp>
      <p:sp>
        <p:nvSpPr>
          <p:cNvPr id="4" name="Plassholder for dato 3"/>
          <p:cNvSpPr>
            <a:spLocks noGrp="1"/>
          </p:cNvSpPr>
          <p:nvPr>
            <p:ph type="dt" sz="half" idx="10"/>
          </p:nvPr>
        </p:nvSpPr>
        <p:spPr>
          <a:xfrm>
            <a:off x="640846" y="6441947"/>
            <a:ext cx="779059" cy="204993"/>
          </a:xfrm>
          <a:prstGeom prst="rect">
            <a:avLst/>
          </a:prstGeom>
        </p:spPr>
        <p:txBody>
          <a:bodyPr/>
          <a:lstStyle/>
          <a:p>
            <a:fld id="{EFCB0FC2-85E9-434B-AC44-CEF275E8E1D1}" type="datetime1">
              <a:rPr lang="nb-NO" smtClean="0">
                <a:solidFill>
                  <a:srgbClr val="032A74"/>
                </a:solidFill>
              </a:rPr>
              <a:pPr/>
              <a:t>10.09.2018</a:t>
            </a:fld>
            <a:endParaRPr lang="nb-NO">
              <a:solidFill>
                <a:srgbClr val="032A74"/>
              </a:solidFill>
            </a:endParaRPr>
          </a:p>
        </p:txBody>
      </p:sp>
      <p:sp>
        <p:nvSpPr>
          <p:cNvPr id="5" name="Plassholder for bunntekst 4"/>
          <p:cNvSpPr>
            <a:spLocks noGrp="1"/>
          </p:cNvSpPr>
          <p:nvPr>
            <p:ph type="ftr" sz="quarter" idx="11"/>
          </p:nvPr>
        </p:nvSpPr>
        <p:spPr>
          <a:xfrm>
            <a:off x="1535502" y="6441947"/>
            <a:ext cx="8358445" cy="204993"/>
          </a:xfrm>
          <a:prstGeom prst="rect">
            <a:avLst/>
          </a:prstGeom>
        </p:spPr>
        <p:txBody>
          <a:bodyPr/>
          <a:lstStyle/>
          <a:p>
            <a:r>
              <a:rPr lang="nb-NO" smtClean="0">
                <a:solidFill>
                  <a:srgbClr val="032A74"/>
                </a:solidFill>
              </a:rPr>
              <a:t>Presentasjon text</a:t>
            </a:r>
            <a:endParaRPr lang="nb-NO">
              <a:solidFill>
                <a:srgbClr val="032A74"/>
              </a:solidFill>
            </a:endParaRPr>
          </a:p>
        </p:txBody>
      </p:sp>
      <p:sp>
        <p:nvSpPr>
          <p:cNvPr id="6" name="Plassholder for lysbildenummer 5"/>
          <p:cNvSpPr>
            <a:spLocks noGrp="1"/>
          </p:cNvSpPr>
          <p:nvPr>
            <p:ph type="sldNum" sz="quarter" idx="12"/>
          </p:nvPr>
        </p:nvSpPr>
        <p:spPr>
          <a:xfrm>
            <a:off x="293419" y="6441947"/>
            <a:ext cx="203582" cy="204993"/>
          </a:xfrm>
          <a:prstGeom prst="rect">
            <a:avLst/>
          </a:prstGeom>
        </p:spPr>
        <p:txBody>
          <a:bodyPr/>
          <a:lstStyle/>
          <a:p>
            <a:fld id="{C8015E39-59DC-48A0-9676-AD2CAF5CD29F}" type="slidenum">
              <a:rPr lang="nb-NO" smtClean="0">
                <a:solidFill>
                  <a:srgbClr val="032A74"/>
                </a:solidFill>
              </a:rPr>
              <a:pPr/>
              <a:t>‹#›</a:t>
            </a:fld>
            <a:endParaRPr lang="nb-NO">
              <a:solidFill>
                <a:srgbClr val="032A74"/>
              </a:solidFill>
            </a:endParaRPr>
          </a:p>
        </p:txBody>
      </p:sp>
    </p:spTree>
    <p:extLst>
      <p:ext uri="{BB962C8B-B14F-4D97-AF65-F5344CB8AC3E}">
        <p14:creationId xmlns:p14="http://schemas.microsoft.com/office/powerpoint/2010/main" val="1814105047"/>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elslide">
    <p:spTree>
      <p:nvGrpSpPr>
        <p:cNvPr id="1" name=""/>
        <p:cNvGrpSpPr/>
        <p:nvPr/>
      </p:nvGrpSpPr>
      <p:grpSpPr>
        <a:xfrm>
          <a:off x="0" y="0"/>
          <a:ext cx="0" cy="0"/>
          <a:chOff x="0" y="0"/>
          <a:chExt cx="0" cy="0"/>
        </a:xfrm>
      </p:grpSpPr>
      <p:sp>
        <p:nvSpPr>
          <p:cNvPr id="4" name="Plassholder for bilde 3"/>
          <p:cNvSpPr>
            <a:spLocks noGrp="1"/>
          </p:cNvSpPr>
          <p:nvPr>
            <p:ph type="pic" sz="quarter" idx="14" hasCustomPrompt="1"/>
          </p:nvPr>
        </p:nvSpPr>
        <p:spPr>
          <a:xfrm>
            <a:off x="3" y="1"/>
            <a:ext cx="6111365" cy="6858000"/>
          </a:xfrm>
          <a:prstGeom prst="rect">
            <a:avLst/>
          </a:prstGeom>
          <a:solidFill>
            <a:schemeClr val="bg2"/>
          </a:solidFill>
        </p:spPr>
        <p:txBody>
          <a:bodyPr lIns="34278" tIns="17138" rIns="34278" bIns="1349483" anchor="ctr" anchorCtr="1"/>
          <a:lstStyle>
            <a:lvl1pPr marL="0" indent="0">
              <a:buNone/>
              <a:defRPr baseline="0">
                <a:solidFill>
                  <a:schemeClr val="tx1"/>
                </a:solidFill>
              </a:defRPr>
            </a:lvl1pPr>
          </a:lstStyle>
          <a:p>
            <a:r>
              <a:rPr lang="nb-NO" dirty="0" smtClean="0"/>
              <a:t>Trykk for å sette inn bilde</a:t>
            </a:r>
            <a:endParaRPr lang="nb-NO" dirty="0"/>
          </a:p>
        </p:txBody>
      </p:sp>
      <p:sp>
        <p:nvSpPr>
          <p:cNvPr id="2" name="Tittel 1"/>
          <p:cNvSpPr>
            <a:spLocks noGrp="1"/>
          </p:cNvSpPr>
          <p:nvPr>
            <p:ph type="title"/>
          </p:nvPr>
        </p:nvSpPr>
        <p:spPr>
          <a:xfrm>
            <a:off x="6869212" y="619206"/>
            <a:ext cx="4868368" cy="783481"/>
          </a:xfrm>
        </p:spPr>
        <p:txBody>
          <a:bodyPr anchor="t" anchorCtr="0"/>
          <a:lstStyle>
            <a:lvl1pPr>
              <a:defRPr sz="3463" b="1">
                <a:solidFill>
                  <a:schemeClr val="accent2"/>
                </a:solidFill>
              </a:defRPr>
            </a:lvl1pPr>
          </a:lstStyle>
          <a:p>
            <a:r>
              <a:rPr lang="nb-NO" smtClean="0"/>
              <a:t>Klikk for å redigere tittelstil</a:t>
            </a:r>
            <a:endParaRPr lang="nb-NO" dirty="0"/>
          </a:p>
        </p:txBody>
      </p:sp>
      <p:sp>
        <p:nvSpPr>
          <p:cNvPr id="5" name="Plassholder for dato 4"/>
          <p:cNvSpPr>
            <a:spLocks noGrp="1"/>
          </p:cNvSpPr>
          <p:nvPr>
            <p:ph type="dt" sz="half" idx="10"/>
          </p:nvPr>
        </p:nvSpPr>
        <p:spPr>
          <a:xfrm>
            <a:off x="640846" y="6441947"/>
            <a:ext cx="779059" cy="204993"/>
          </a:xfrm>
          <a:prstGeom prst="rect">
            <a:avLst/>
          </a:prstGeom>
        </p:spPr>
        <p:txBody>
          <a:bodyPr/>
          <a:lstStyle>
            <a:lvl1pPr>
              <a:defRPr>
                <a:solidFill>
                  <a:schemeClr val="bg1"/>
                </a:solidFill>
              </a:defRPr>
            </a:lvl1pPr>
          </a:lstStyle>
          <a:p>
            <a:fld id="{02564F5D-E913-5C47-A7BF-3786D12F5207}" type="datetime1">
              <a:rPr lang="nb-NO" smtClean="0">
                <a:solidFill>
                  <a:prstClr val="white"/>
                </a:solidFill>
              </a:rPr>
              <a:pPr/>
              <a:t>10.09.2018</a:t>
            </a:fld>
            <a:endParaRPr lang="nb-NO">
              <a:solidFill>
                <a:prstClr val="white"/>
              </a:solidFill>
            </a:endParaRPr>
          </a:p>
        </p:txBody>
      </p:sp>
      <p:sp>
        <p:nvSpPr>
          <p:cNvPr id="6" name="Plassholder for bunntekst 5"/>
          <p:cNvSpPr>
            <a:spLocks noGrp="1"/>
          </p:cNvSpPr>
          <p:nvPr>
            <p:ph type="ftr" sz="quarter" idx="11"/>
          </p:nvPr>
        </p:nvSpPr>
        <p:spPr>
          <a:xfrm>
            <a:off x="1535502" y="6441947"/>
            <a:ext cx="8358445" cy="204993"/>
          </a:xfrm>
          <a:prstGeom prst="rect">
            <a:avLst/>
          </a:prstGeom>
        </p:spPr>
        <p:txBody>
          <a:bodyPr/>
          <a:lstStyle>
            <a:lvl1pPr>
              <a:defRPr>
                <a:solidFill>
                  <a:schemeClr val="bg1"/>
                </a:solidFill>
              </a:defRPr>
            </a:lvl1pPr>
          </a:lstStyle>
          <a:p>
            <a:r>
              <a:rPr lang="nb-NO" smtClean="0">
                <a:solidFill>
                  <a:prstClr val="white"/>
                </a:solidFill>
              </a:rPr>
              <a:t>Presentasjon text</a:t>
            </a:r>
            <a:endParaRPr lang="nb-NO">
              <a:solidFill>
                <a:prstClr val="white"/>
              </a:solidFill>
            </a:endParaRPr>
          </a:p>
        </p:txBody>
      </p:sp>
      <p:sp>
        <p:nvSpPr>
          <p:cNvPr id="7" name="Plassholder for lysbildenummer 6"/>
          <p:cNvSpPr>
            <a:spLocks noGrp="1"/>
          </p:cNvSpPr>
          <p:nvPr>
            <p:ph type="sldNum" sz="quarter" idx="12"/>
          </p:nvPr>
        </p:nvSpPr>
        <p:spPr>
          <a:xfrm>
            <a:off x="293419" y="6441947"/>
            <a:ext cx="203582" cy="204993"/>
          </a:xfrm>
          <a:prstGeom prst="rect">
            <a:avLst/>
          </a:prstGeom>
        </p:spPr>
        <p:txBody>
          <a:bodyPr/>
          <a:lstStyle>
            <a:lvl1pPr>
              <a:defRPr>
                <a:solidFill>
                  <a:schemeClr val="bg1"/>
                </a:solidFill>
              </a:defRPr>
            </a:lvl1pPr>
          </a:lstStyle>
          <a:p>
            <a:fld id="{C8015E39-59DC-48A0-9676-AD2CAF5CD29F}" type="slidenum">
              <a:rPr lang="nb-NO" smtClean="0">
                <a:solidFill>
                  <a:prstClr val="white"/>
                </a:solidFill>
              </a:rPr>
              <a:pPr/>
              <a:t>‹#›</a:t>
            </a:fld>
            <a:endParaRPr lang="nb-NO">
              <a:solidFill>
                <a:prstClr val="white"/>
              </a:solidFill>
            </a:endParaRPr>
          </a:p>
        </p:txBody>
      </p:sp>
      <p:sp>
        <p:nvSpPr>
          <p:cNvPr id="9" name="Plassholder for innhold 2"/>
          <p:cNvSpPr>
            <a:spLocks noGrp="1"/>
          </p:cNvSpPr>
          <p:nvPr>
            <p:ph idx="13"/>
          </p:nvPr>
        </p:nvSpPr>
        <p:spPr>
          <a:xfrm>
            <a:off x="6869212" y="1611015"/>
            <a:ext cx="4868368" cy="4491368"/>
          </a:xfrm>
        </p:spPr>
        <p:txBody>
          <a:bodyPr>
            <a:normAutofit/>
          </a:bodyPr>
          <a:lstStyle>
            <a:lvl1pPr>
              <a:defRPr sz="1998"/>
            </a:lvl1pPr>
            <a:lvl2pPr>
              <a:defRPr sz="1465"/>
            </a:lvl2pPr>
            <a:lvl3pPr>
              <a:defRPr sz="1465"/>
            </a:lvl3pPr>
            <a:lvl4pPr>
              <a:defRPr sz="1199"/>
            </a:lvl4pPr>
            <a:lvl5pPr>
              <a:defRPr sz="1066"/>
            </a:lvl5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dirty="0"/>
          </a:p>
        </p:txBody>
      </p:sp>
    </p:spTree>
    <p:extLst>
      <p:ext uri="{BB962C8B-B14F-4D97-AF65-F5344CB8AC3E}">
        <p14:creationId xmlns:p14="http://schemas.microsoft.com/office/powerpoint/2010/main" val="17465748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elslide 2">
    <p:spTree>
      <p:nvGrpSpPr>
        <p:cNvPr id="1" name=""/>
        <p:cNvGrpSpPr/>
        <p:nvPr/>
      </p:nvGrpSpPr>
      <p:grpSpPr>
        <a:xfrm>
          <a:off x="0" y="0"/>
          <a:ext cx="0" cy="0"/>
          <a:chOff x="0" y="0"/>
          <a:chExt cx="0" cy="0"/>
        </a:xfrm>
      </p:grpSpPr>
      <p:sp>
        <p:nvSpPr>
          <p:cNvPr id="4" name="Plassholder for bilde 3"/>
          <p:cNvSpPr>
            <a:spLocks noGrp="1"/>
          </p:cNvSpPr>
          <p:nvPr>
            <p:ph type="pic" sz="quarter" idx="14" hasCustomPrompt="1"/>
          </p:nvPr>
        </p:nvSpPr>
        <p:spPr>
          <a:xfrm>
            <a:off x="2" y="1"/>
            <a:ext cx="4383263" cy="6858000"/>
          </a:xfrm>
          <a:prstGeom prst="rect">
            <a:avLst/>
          </a:prstGeom>
          <a:solidFill>
            <a:schemeClr val="bg2"/>
          </a:solidFill>
        </p:spPr>
        <p:txBody>
          <a:bodyPr lIns="34278" tIns="17138" rIns="34278" bIns="1349483" anchor="ctr" anchorCtr="1"/>
          <a:lstStyle>
            <a:lvl1pPr marL="0" indent="0">
              <a:buNone/>
              <a:defRPr baseline="0">
                <a:solidFill>
                  <a:schemeClr val="tx1"/>
                </a:solidFill>
              </a:defRPr>
            </a:lvl1pPr>
          </a:lstStyle>
          <a:p>
            <a:r>
              <a:rPr lang="nb-NO" dirty="0" smtClean="0"/>
              <a:t>Trykk for å sette inn bilde</a:t>
            </a:r>
            <a:endParaRPr lang="nb-NO" dirty="0"/>
          </a:p>
        </p:txBody>
      </p:sp>
      <p:sp>
        <p:nvSpPr>
          <p:cNvPr id="2" name="Tittel 1"/>
          <p:cNvSpPr>
            <a:spLocks noGrp="1"/>
          </p:cNvSpPr>
          <p:nvPr>
            <p:ph type="title"/>
          </p:nvPr>
        </p:nvSpPr>
        <p:spPr>
          <a:xfrm>
            <a:off x="5009700" y="619206"/>
            <a:ext cx="6322840" cy="783481"/>
          </a:xfrm>
        </p:spPr>
        <p:txBody>
          <a:bodyPr anchor="t" anchorCtr="0"/>
          <a:lstStyle>
            <a:lvl1pPr>
              <a:defRPr sz="3463" b="1">
                <a:solidFill>
                  <a:schemeClr val="accent2"/>
                </a:solidFill>
              </a:defRPr>
            </a:lvl1pPr>
          </a:lstStyle>
          <a:p>
            <a:r>
              <a:rPr lang="nb-NO" smtClean="0"/>
              <a:t>Klikk for å redigere tittelstil</a:t>
            </a:r>
            <a:endParaRPr lang="nb-NO" dirty="0"/>
          </a:p>
        </p:txBody>
      </p:sp>
      <p:sp>
        <p:nvSpPr>
          <p:cNvPr id="5" name="Plassholder for dato 4"/>
          <p:cNvSpPr>
            <a:spLocks noGrp="1"/>
          </p:cNvSpPr>
          <p:nvPr>
            <p:ph type="dt" sz="half" idx="10"/>
          </p:nvPr>
        </p:nvSpPr>
        <p:spPr>
          <a:xfrm>
            <a:off x="640846" y="6441947"/>
            <a:ext cx="779059" cy="204993"/>
          </a:xfrm>
          <a:prstGeom prst="rect">
            <a:avLst/>
          </a:prstGeom>
        </p:spPr>
        <p:txBody>
          <a:bodyPr/>
          <a:lstStyle>
            <a:lvl1pPr>
              <a:defRPr>
                <a:solidFill>
                  <a:schemeClr val="bg1"/>
                </a:solidFill>
              </a:defRPr>
            </a:lvl1pPr>
          </a:lstStyle>
          <a:p>
            <a:fld id="{B9321F71-C8AE-9640-83E8-D0DFC298E9E7}" type="datetime1">
              <a:rPr lang="nb-NO" smtClean="0">
                <a:solidFill>
                  <a:prstClr val="white"/>
                </a:solidFill>
              </a:rPr>
              <a:pPr/>
              <a:t>10.09.2018</a:t>
            </a:fld>
            <a:endParaRPr lang="nb-NO">
              <a:solidFill>
                <a:prstClr val="white"/>
              </a:solidFill>
            </a:endParaRPr>
          </a:p>
        </p:txBody>
      </p:sp>
      <p:sp>
        <p:nvSpPr>
          <p:cNvPr id="6" name="Plassholder for bunntekst 5"/>
          <p:cNvSpPr>
            <a:spLocks noGrp="1"/>
          </p:cNvSpPr>
          <p:nvPr>
            <p:ph type="ftr" sz="quarter" idx="11"/>
          </p:nvPr>
        </p:nvSpPr>
        <p:spPr>
          <a:xfrm>
            <a:off x="1535502" y="6441947"/>
            <a:ext cx="8358445" cy="204993"/>
          </a:xfrm>
          <a:prstGeom prst="rect">
            <a:avLst/>
          </a:prstGeom>
        </p:spPr>
        <p:txBody>
          <a:bodyPr/>
          <a:lstStyle>
            <a:lvl1pPr>
              <a:defRPr>
                <a:solidFill>
                  <a:schemeClr val="bg1"/>
                </a:solidFill>
              </a:defRPr>
            </a:lvl1pPr>
          </a:lstStyle>
          <a:p>
            <a:r>
              <a:rPr lang="nb-NO" smtClean="0">
                <a:solidFill>
                  <a:prstClr val="white"/>
                </a:solidFill>
              </a:rPr>
              <a:t>Presentasjon text</a:t>
            </a:r>
            <a:endParaRPr lang="nb-NO">
              <a:solidFill>
                <a:prstClr val="white"/>
              </a:solidFill>
            </a:endParaRPr>
          </a:p>
        </p:txBody>
      </p:sp>
      <p:sp>
        <p:nvSpPr>
          <p:cNvPr id="7" name="Plassholder for lysbildenummer 6"/>
          <p:cNvSpPr>
            <a:spLocks noGrp="1"/>
          </p:cNvSpPr>
          <p:nvPr>
            <p:ph type="sldNum" sz="quarter" idx="12"/>
          </p:nvPr>
        </p:nvSpPr>
        <p:spPr>
          <a:xfrm>
            <a:off x="293419" y="6441947"/>
            <a:ext cx="203582" cy="204993"/>
          </a:xfrm>
          <a:prstGeom prst="rect">
            <a:avLst/>
          </a:prstGeom>
        </p:spPr>
        <p:txBody>
          <a:bodyPr/>
          <a:lstStyle>
            <a:lvl1pPr>
              <a:defRPr>
                <a:solidFill>
                  <a:schemeClr val="bg1"/>
                </a:solidFill>
              </a:defRPr>
            </a:lvl1pPr>
          </a:lstStyle>
          <a:p>
            <a:fld id="{C8015E39-59DC-48A0-9676-AD2CAF5CD29F}" type="slidenum">
              <a:rPr lang="nb-NO" smtClean="0">
                <a:solidFill>
                  <a:prstClr val="white"/>
                </a:solidFill>
              </a:rPr>
              <a:pPr/>
              <a:t>‹#›</a:t>
            </a:fld>
            <a:endParaRPr lang="nb-NO">
              <a:solidFill>
                <a:prstClr val="white"/>
              </a:solidFill>
            </a:endParaRPr>
          </a:p>
        </p:txBody>
      </p:sp>
      <p:sp>
        <p:nvSpPr>
          <p:cNvPr id="9" name="Plassholder for innhold 2"/>
          <p:cNvSpPr>
            <a:spLocks noGrp="1"/>
          </p:cNvSpPr>
          <p:nvPr>
            <p:ph idx="13"/>
          </p:nvPr>
        </p:nvSpPr>
        <p:spPr>
          <a:xfrm>
            <a:off x="5009701" y="1611015"/>
            <a:ext cx="6323868" cy="4491368"/>
          </a:xfrm>
        </p:spPr>
        <p:txBody>
          <a:bodyPr>
            <a:normAutofit/>
          </a:bodyPr>
          <a:lstStyle>
            <a:lvl1pPr>
              <a:defRPr sz="1998"/>
            </a:lvl1pPr>
            <a:lvl2pPr>
              <a:defRPr sz="1465"/>
            </a:lvl2pPr>
            <a:lvl3pPr>
              <a:defRPr sz="1465"/>
            </a:lvl3pPr>
            <a:lvl4pPr>
              <a:defRPr sz="1199"/>
            </a:lvl4pPr>
            <a:lvl5pPr>
              <a:defRPr sz="1066"/>
            </a:lvl5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dirty="0"/>
          </a:p>
        </p:txBody>
      </p:sp>
    </p:spTree>
    <p:extLst>
      <p:ext uri="{BB962C8B-B14F-4D97-AF65-F5344CB8AC3E}">
        <p14:creationId xmlns:p14="http://schemas.microsoft.com/office/powerpoint/2010/main" val="24500365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Delslide 3">
    <p:spTree>
      <p:nvGrpSpPr>
        <p:cNvPr id="1" name=""/>
        <p:cNvGrpSpPr/>
        <p:nvPr/>
      </p:nvGrpSpPr>
      <p:grpSpPr>
        <a:xfrm>
          <a:off x="0" y="0"/>
          <a:ext cx="0" cy="0"/>
          <a:chOff x="0" y="0"/>
          <a:chExt cx="0" cy="0"/>
        </a:xfrm>
      </p:grpSpPr>
      <p:sp>
        <p:nvSpPr>
          <p:cNvPr id="3" name="Rektangel 2"/>
          <p:cNvSpPr/>
          <p:nvPr userDrawn="1"/>
        </p:nvSpPr>
        <p:spPr>
          <a:xfrm>
            <a:off x="6095035" y="1"/>
            <a:ext cx="609696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45678" tIns="22839" rIns="45678" bIns="22839" rtlCol="0" anchor="ctr"/>
          <a:lstStyle/>
          <a:p>
            <a:pPr algn="ctr" defTabSz="913157"/>
            <a:endParaRPr lang="nb-NO" sz="1865">
              <a:solidFill>
                <a:srgbClr val="135EA0"/>
              </a:solidFill>
            </a:endParaRPr>
          </a:p>
        </p:txBody>
      </p:sp>
      <p:sp>
        <p:nvSpPr>
          <p:cNvPr id="4" name="Plassholder for bilde 3"/>
          <p:cNvSpPr>
            <a:spLocks noGrp="1"/>
          </p:cNvSpPr>
          <p:nvPr>
            <p:ph type="pic" sz="quarter" idx="14" hasCustomPrompt="1"/>
          </p:nvPr>
        </p:nvSpPr>
        <p:spPr>
          <a:xfrm>
            <a:off x="709243" y="414004"/>
            <a:ext cx="4777487" cy="6028256"/>
          </a:xfrm>
          <a:prstGeom prst="rect">
            <a:avLst/>
          </a:prstGeom>
          <a:solidFill>
            <a:schemeClr val="bg2"/>
          </a:solidFill>
        </p:spPr>
        <p:txBody>
          <a:bodyPr lIns="34278" tIns="17138" rIns="34278" bIns="1349483" anchor="ctr" anchorCtr="1"/>
          <a:lstStyle>
            <a:lvl1pPr marL="0" indent="0">
              <a:buNone/>
              <a:defRPr baseline="0">
                <a:solidFill>
                  <a:schemeClr val="tx1"/>
                </a:solidFill>
              </a:defRPr>
            </a:lvl1pPr>
          </a:lstStyle>
          <a:p>
            <a:r>
              <a:rPr lang="nb-NO" dirty="0" smtClean="0"/>
              <a:t>Trykk for å sette inn bilde</a:t>
            </a:r>
            <a:endParaRPr lang="nb-NO" dirty="0"/>
          </a:p>
        </p:txBody>
      </p:sp>
      <p:sp>
        <p:nvSpPr>
          <p:cNvPr id="2" name="Tittel 1"/>
          <p:cNvSpPr>
            <a:spLocks noGrp="1"/>
          </p:cNvSpPr>
          <p:nvPr>
            <p:ph type="title"/>
          </p:nvPr>
        </p:nvSpPr>
        <p:spPr>
          <a:xfrm>
            <a:off x="6644199" y="619206"/>
            <a:ext cx="5114645" cy="869180"/>
          </a:xfrm>
        </p:spPr>
        <p:txBody>
          <a:bodyPr anchor="t" anchorCtr="0"/>
          <a:lstStyle>
            <a:lvl1pPr>
              <a:defRPr sz="3463" b="1">
                <a:solidFill>
                  <a:schemeClr val="bg1"/>
                </a:solidFill>
              </a:defRPr>
            </a:lvl1pPr>
          </a:lstStyle>
          <a:p>
            <a:r>
              <a:rPr lang="nb-NO" smtClean="0"/>
              <a:t>Klikk for å redigere tittelstil</a:t>
            </a:r>
            <a:endParaRPr lang="nb-NO" dirty="0"/>
          </a:p>
        </p:txBody>
      </p:sp>
      <p:sp>
        <p:nvSpPr>
          <p:cNvPr id="5" name="Plassholder for dato 4"/>
          <p:cNvSpPr>
            <a:spLocks noGrp="1"/>
          </p:cNvSpPr>
          <p:nvPr>
            <p:ph type="dt" sz="half" idx="10"/>
          </p:nvPr>
        </p:nvSpPr>
        <p:spPr>
          <a:xfrm>
            <a:off x="640846" y="6441947"/>
            <a:ext cx="779059" cy="204993"/>
          </a:xfrm>
          <a:prstGeom prst="rect">
            <a:avLst/>
          </a:prstGeom>
        </p:spPr>
        <p:txBody>
          <a:bodyPr/>
          <a:lstStyle>
            <a:lvl1pPr>
              <a:defRPr>
                <a:solidFill>
                  <a:schemeClr val="accent4"/>
                </a:solidFill>
              </a:defRPr>
            </a:lvl1pPr>
          </a:lstStyle>
          <a:p>
            <a:fld id="{F728495E-F459-2549-A261-2C8167E6616B}" type="datetime1">
              <a:rPr lang="nb-NO" smtClean="0">
                <a:solidFill>
                  <a:srgbClr val="032A74"/>
                </a:solidFill>
              </a:rPr>
              <a:pPr/>
              <a:t>10.09.2018</a:t>
            </a:fld>
            <a:endParaRPr lang="nb-NO">
              <a:solidFill>
                <a:srgbClr val="032A74"/>
              </a:solidFill>
            </a:endParaRPr>
          </a:p>
        </p:txBody>
      </p:sp>
      <p:sp>
        <p:nvSpPr>
          <p:cNvPr id="6" name="Plassholder for bunntekst 5"/>
          <p:cNvSpPr>
            <a:spLocks noGrp="1"/>
          </p:cNvSpPr>
          <p:nvPr>
            <p:ph type="ftr" sz="quarter" idx="11"/>
          </p:nvPr>
        </p:nvSpPr>
        <p:spPr>
          <a:xfrm>
            <a:off x="1535502" y="6441947"/>
            <a:ext cx="8358445" cy="204993"/>
          </a:xfrm>
          <a:prstGeom prst="rect">
            <a:avLst/>
          </a:prstGeom>
        </p:spPr>
        <p:txBody>
          <a:bodyPr/>
          <a:lstStyle>
            <a:lvl1pPr>
              <a:defRPr>
                <a:solidFill>
                  <a:schemeClr val="accent4"/>
                </a:solidFill>
              </a:defRPr>
            </a:lvl1pPr>
          </a:lstStyle>
          <a:p>
            <a:r>
              <a:rPr lang="nb-NO" smtClean="0">
                <a:solidFill>
                  <a:srgbClr val="032A74"/>
                </a:solidFill>
              </a:rPr>
              <a:t>Presentasjon text</a:t>
            </a:r>
            <a:endParaRPr lang="nb-NO">
              <a:solidFill>
                <a:srgbClr val="032A74"/>
              </a:solidFill>
            </a:endParaRPr>
          </a:p>
        </p:txBody>
      </p:sp>
      <p:sp>
        <p:nvSpPr>
          <p:cNvPr id="7" name="Plassholder for lysbildenummer 6"/>
          <p:cNvSpPr>
            <a:spLocks noGrp="1"/>
          </p:cNvSpPr>
          <p:nvPr>
            <p:ph type="sldNum" sz="quarter" idx="12"/>
          </p:nvPr>
        </p:nvSpPr>
        <p:spPr>
          <a:xfrm>
            <a:off x="293419" y="6441947"/>
            <a:ext cx="203582" cy="204993"/>
          </a:xfrm>
          <a:prstGeom prst="rect">
            <a:avLst/>
          </a:prstGeom>
        </p:spPr>
        <p:txBody>
          <a:bodyPr/>
          <a:lstStyle>
            <a:lvl1pPr>
              <a:defRPr>
                <a:solidFill>
                  <a:schemeClr val="accent4"/>
                </a:solidFill>
              </a:defRPr>
            </a:lvl1pPr>
          </a:lstStyle>
          <a:p>
            <a:fld id="{C8015E39-59DC-48A0-9676-AD2CAF5CD29F}" type="slidenum">
              <a:rPr lang="nb-NO" smtClean="0">
                <a:solidFill>
                  <a:srgbClr val="032A74"/>
                </a:solidFill>
              </a:rPr>
              <a:pPr/>
              <a:t>‹#›</a:t>
            </a:fld>
            <a:endParaRPr lang="nb-NO">
              <a:solidFill>
                <a:srgbClr val="032A74"/>
              </a:solidFill>
            </a:endParaRPr>
          </a:p>
        </p:txBody>
      </p:sp>
      <p:sp>
        <p:nvSpPr>
          <p:cNvPr id="9" name="Plassholder for innhold 2"/>
          <p:cNvSpPr>
            <a:spLocks noGrp="1"/>
          </p:cNvSpPr>
          <p:nvPr>
            <p:ph idx="13"/>
          </p:nvPr>
        </p:nvSpPr>
        <p:spPr>
          <a:xfrm>
            <a:off x="6644199" y="1611015"/>
            <a:ext cx="5114645" cy="4491368"/>
          </a:xfrm>
        </p:spPr>
        <p:txBody>
          <a:bodyPr>
            <a:normAutofit/>
          </a:bodyPr>
          <a:lstStyle>
            <a:lvl1pPr>
              <a:defRPr sz="1998">
                <a:solidFill>
                  <a:schemeClr val="bg1"/>
                </a:solidFill>
              </a:defRPr>
            </a:lvl1pPr>
            <a:lvl2pPr>
              <a:defRPr sz="1465">
                <a:solidFill>
                  <a:schemeClr val="bg1"/>
                </a:solidFill>
              </a:defRPr>
            </a:lvl2pPr>
            <a:lvl3pPr>
              <a:defRPr sz="1465">
                <a:solidFill>
                  <a:schemeClr val="bg1"/>
                </a:solidFill>
              </a:defRPr>
            </a:lvl3pPr>
            <a:lvl4pPr>
              <a:defRPr sz="1199">
                <a:solidFill>
                  <a:schemeClr val="bg1"/>
                </a:solidFill>
              </a:defRPr>
            </a:lvl4pPr>
            <a:lvl5pPr>
              <a:defRPr sz="1066">
                <a:solidFill>
                  <a:schemeClr val="bg1"/>
                </a:solidFill>
              </a:defRPr>
            </a:lvl5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dirty="0"/>
          </a:p>
        </p:txBody>
      </p:sp>
      <p:pic>
        <p:nvPicPr>
          <p:cNvPr id="11" name="Bild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46944" y="6281350"/>
            <a:ext cx="1845056" cy="568434"/>
          </a:xfrm>
          <a:prstGeom prst="rect">
            <a:avLst/>
          </a:prstGeom>
        </p:spPr>
      </p:pic>
    </p:spTree>
    <p:extLst>
      <p:ext uri="{BB962C8B-B14F-4D97-AF65-F5344CB8AC3E}">
        <p14:creationId xmlns:p14="http://schemas.microsoft.com/office/powerpoint/2010/main" val="294527167"/>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Delslide 4">
    <p:spTree>
      <p:nvGrpSpPr>
        <p:cNvPr id="1" name=""/>
        <p:cNvGrpSpPr/>
        <p:nvPr/>
      </p:nvGrpSpPr>
      <p:grpSpPr>
        <a:xfrm>
          <a:off x="0" y="0"/>
          <a:ext cx="0" cy="0"/>
          <a:chOff x="0" y="0"/>
          <a:chExt cx="0" cy="0"/>
        </a:xfrm>
      </p:grpSpPr>
      <p:sp>
        <p:nvSpPr>
          <p:cNvPr id="4" name="Plassholder for bilde 3"/>
          <p:cNvSpPr>
            <a:spLocks noGrp="1"/>
          </p:cNvSpPr>
          <p:nvPr>
            <p:ph type="pic" sz="quarter" idx="13"/>
          </p:nvPr>
        </p:nvSpPr>
        <p:spPr>
          <a:xfrm>
            <a:off x="6095035" y="1"/>
            <a:ext cx="6096965" cy="6858000"/>
          </a:xfrm>
          <a:solidFill>
            <a:schemeClr val="bg2"/>
          </a:solidFill>
        </p:spPr>
        <p:txBody>
          <a:bodyPr bIns="674742" anchor="ctr" anchorCtr="1">
            <a:normAutofit/>
          </a:bodyPr>
          <a:lstStyle>
            <a:lvl1pPr marL="0" indent="0">
              <a:buNone/>
              <a:defRPr sz="1998">
                <a:solidFill>
                  <a:schemeClr val="tx1"/>
                </a:solidFill>
              </a:defRPr>
            </a:lvl1pPr>
          </a:lstStyle>
          <a:p>
            <a:r>
              <a:rPr lang="nb-NO" smtClean="0"/>
              <a:t>Dra bildet til plassholderen eller klikk ikonet for å legge til</a:t>
            </a:r>
            <a:endParaRPr lang="nb-NO" dirty="0"/>
          </a:p>
        </p:txBody>
      </p:sp>
      <p:sp>
        <p:nvSpPr>
          <p:cNvPr id="5" name="Plassholder for dato 4"/>
          <p:cNvSpPr>
            <a:spLocks noGrp="1"/>
          </p:cNvSpPr>
          <p:nvPr>
            <p:ph type="dt" sz="half" idx="10"/>
          </p:nvPr>
        </p:nvSpPr>
        <p:spPr>
          <a:xfrm>
            <a:off x="640846" y="6441947"/>
            <a:ext cx="779059" cy="204993"/>
          </a:xfrm>
          <a:prstGeom prst="rect">
            <a:avLst/>
          </a:prstGeom>
        </p:spPr>
        <p:txBody>
          <a:bodyPr/>
          <a:lstStyle/>
          <a:p>
            <a:fld id="{A1040CDE-E325-254D-9213-0323BF66B749}" type="datetime1">
              <a:rPr lang="nb-NO" smtClean="0">
                <a:solidFill>
                  <a:srgbClr val="032A74"/>
                </a:solidFill>
              </a:rPr>
              <a:pPr/>
              <a:t>10.09.2018</a:t>
            </a:fld>
            <a:endParaRPr lang="nb-NO">
              <a:solidFill>
                <a:srgbClr val="032A74"/>
              </a:solidFill>
            </a:endParaRPr>
          </a:p>
        </p:txBody>
      </p:sp>
      <p:sp>
        <p:nvSpPr>
          <p:cNvPr id="6" name="Plassholder for bunntekst 5"/>
          <p:cNvSpPr>
            <a:spLocks noGrp="1"/>
          </p:cNvSpPr>
          <p:nvPr>
            <p:ph type="ftr" sz="quarter" idx="11"/>
          </p:nvPr>
        </p:nvSpPr>
        <p:spPr>
          <a:xfrm>
            <a:off x="1535502" y="6441947"/>
            <a:ext cx="8358445" cy="204993"/>
          </a:xfrm>
          <a:prstGeom prst="rect">
            <a:avLst/>
          </a:prstGeom>
        </p:spPr>
        <p:txBody>
          <a:bodyPr/>
          <a:lstStyle/>
          <a:p>
            <a:r>
              <a:rPr lang="nb-NO" smtClean="0">
                <a:solidFill>
                  <a:srgbClr val="032A74"/>
                </a:solidFill>
              </a:rPr>
              <a:t>Presentasjon text</a:t>
            </a:r>
            <a:endParaRPr lang="nb-NO">
              <a:solidFill>
                <a:srgbClr val="032A74"/>
              </a:solidFill>
            </a:endParaRPr>
          </a:p>
        </p:txBody>
      </p:sp>
      <p:sp>
        <p:nvSpPr>
          <p:cNvPr id="7" name="Plassholder for lysbildenummer 6"/>
          <p:cNvSpPr>
            <a:spLocks noGrp="1"/>
          </p:cNvSpPr>
          <p:nvPr>
            <p:ph type="sldNum" sz="quarter" idx="12"/>
          </p:nvPr>
        </p:nvSpPr>
        <p:spPr>
          <a:xfrm>
            <a:off x="293419" y="6441947"/>
            <a:ext cx="203582" cy="204993"/>
          </a:xfrm>
          <a:prstGeom prst="rect">
            <a:avLst/>
          </a:prstGeom>
        </p:spPr>
        <p:txBody>
          <a:bodyPr/>
          <a:lstStyle/>
          <a:p>
            <a:fld id="{C8015E39-59DC-48A0-9676-AD2CAF5CD29F}" type="slidenum">
              <a:rPr lang="nb-NO" smtClean="0">
                <a:solidFill>
                  <a:srgbClr val="032A74"/>
                </a:solidFill>
              </a:rPr>
              <a:pPr/>
              <a:t>‹#›</a:t>
            </a:fld>
            <a:endParaRPr lang="nb-NO">
              <a:solidFill>
                <a:srgbClr val="032A74"/>
              </a:solidFill>
            </a:endParaRPr>
          </a:p>
        </p:txBody>
      </p:sp>
      <p:sp>
        <p:nvSpPr>
          <p:cNvPr id="9" name="Tittel 1"/>
          <p:cNvSpPr>
            <a:spLocks noGrp="1"/>
          </p:cNvSpPr>
          <p:nvPr>
            <p:ph type="title"/>
          </p:nvPr>
        </p:nvSpPr>
        <p:spPr>
          <a:xfrm>
            <a:off x="729044" y="619206"/>
            <a:ext cx="4868368" cy="783481"/>
          </a:xfrm>
        </p:spPr>
        <p:txBody>
          <a:bodyPr anchor="t" anchorCtr="0"/>
          <a:lstStyle>
            <a:lvl1pPr>
              <a:defRPr sz="3463" b="1">
                <a:solidFill>
                  <a:schemeClr val="accent2"/>
                </a:solidFill>
              </a:defRPr>
            </a:lvl1pPr>
          </a:lstStyle>
          <a:p>
            <a:r>
              <a:rPr lang="nb-NO" smtClean="0"/>
              <a:t>Klikk for å redigere tittelstil</a:t>
            </a:r>
            <a:endParaRPr lang="nb-NO" dirty="0"/>
          </a:p>
        </p:txBody>
      </p:sp>
      <p:sp>
        <p:nvSpPr>
          <p:cNvPr id="10" name="Plassholder for innhold 2"/>
          <p:cNvSpPr>
            <a:spLocks noGrp="1"/>
          </p:cNvSpPr>
          <p:nvPr>
            <p:ph idx="14"/>
          </p:nvPr>
        </p:nvSpPr>
        <p:spPr>
          <a:xfrm>
            <a:off x="729044" y="1611015"/>
            <a:ext cx="4868368" cy="4491368"/>
          </a:xfrm>
        </p:spPr>
        <p:txBody>
          <a:bodyPr>
            <a:normAutofit/>
          </a:bodyPr>
          <a:lstStyle>
            <a:lvl1pPr>
              <a:defRPr sz="1998"/>
            </a:lvl1pPr>
            <a:lvl2pPr>
              <a:defRPr sz="1465"/>
            </a:lvl2pPr>
            <a:lvl3pPr>
              <a:defRPr sz="1465"/>
            </a:lvl3pPr>
            <a:lvl4pPr>
              <a:defRPr sz="1199"/>
            </a:lvl4pPr>
            <a:lvl5pPr>
              <a:defRPr sz="1066"/>
            </a:lvl5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dirty="0"/>
          </a:p>
        </p:txBody>
      </p:sp>
      <p:pic>
        <p:nvPicPr>
          <p:cNvPr id="11" name="Bild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46944" y="6282558"/>
            <a:ext cx="1845056" cy="568434"/>
          </a:xfrm>
          <a:prstGeom prst="rect">
            <a:avLst/>
          </a:prstGeom>
        </p:spPr>
      </p:pic>
    </p:spTree>
    <p:extLst>
      <p:ext uri="{BB962C8B-B14F-4D97-AF65-F5344CB8AC3E}">
        <p14:creationId xmlns:p14="http://schemas.microsoft.com/office/powerpoint/2010/main" val="3400107740"/>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ildeslide">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solidFill>
                  <a:schemeClr val="accent2"/>
                </a:solidFill>
              </a:defRPr>
            </a:lvl1pPr>
          </a:lstStyle>
          <a:p>
            <a:r>
              <a:rPr lang="nb-NO" smtClean="0"/>
              <a:t>Klikk for å redigere tittelstil</a:t>
            </a:r>
            <a:endParaRPr lang="nb-NO" dirty="0"/>
          </a:p>
        </p:txBody>
      </p:sp>
      <p:sp>
        <p:nvSpPr>
          <p:cNvPr id="5" name="Plassholder for dato 4"/>
          <p:cNvSpPr>
            <a:spLocks noGrp="1"/>
          </p:cNvSpPr>
          <p:nvPr>
            <p:ph type="dt" sz="half" idx="10"/>
          </p:nvPr>
        </p:nvSpPr>
        <p:spPr>
          <a:xfrm>
            <a:off x="640846" y="6441947"/>
            <a:ext cx="779059" cy="204993"/>
          </a:xfrm>
          <a:prstGeom prst="rect">
            <a:avLst/>
          </a:prstGeom>
        </p:spPr>
        <p:txBody>
          <a:bodyPr/>
          <a:lstStyle/>
          <a:p>
            <a:fld id="{58F3D613-C00A-7344-B133-FAA6995D6E40}" type="datetime1">
              <a:rPr lang="nb-NO" smtClean="0">
                <a:solidFill>
                  <a:srgbClr val="032A74"/>
                </a:solidFill>
              </a:rPr>
              <a:pPr/>
              <a:t>10.09.2018</a:t>
            </a:fld>
            <a:endParaRPr lang="nb-NO">
              <a:solidFill>
                <a:srgbClr val="032A74"/>
              </a:solidFill>
            </a:endParaRPr>
          </a:p>
        </p:txBody>
      </p:sp>
      <p:sp>
        <p:nvSpPr>
          <p:cNvPr id="6" name="Plassholder for bunntekst 5"/>
          <p:cNvSpPr>
            <a:spLocks noGrp="1"/>
          </p:cNvSpPr>
          <p:nvPr>
            <p:ph type="ftr" sz="quarter" idx="11"/>
          </p:nvPr>
        </p:nvSpPr>
        <p:spPr>
          <a:xfrm>
            <a:off x="1535502" y="6441947"/>
            <a:ext cx="8358445" cy="204993"/>
          </a:xfrm>
          <a:prstGeom prst="rect">
            <a:avLst/>
          </a:prstGeom>
        </p:spPr>
        <p:txBody>
          <a:bodyPr/>
          <a:lstStyle/>
          <a:p>
            <a:r>
              <a:rPr lang="nb-NO" smtClean="0">
                <a:solidFill>
                  <a:srgbClr val="032A74"/>
                </a:solidFill>
              </a:rPr>
              <a:t>Presentasjon text</a:t>
            </a:r>
            <a:endParaRPr lang="nb-NO">
              <a:solidFill>
                <a:srgbClr val="032A74"/>
              </a:solidFill>
            </a:endParaRPr>
          </a:p>
        </p:txBody>
      </p:sp>
      <p:sp>
        <p:nvSpPr>
          <p:cNvPr id="7" name="Plassholder for lysbildenummer 6"/>
          <p:cNvSpPr>
            <a:spLocks noGrp="1"/>
          </p:cNvSpPr>
          <p:nvPr>
            <p:ph type="sldNum" sz="quarter" idx="12"/>
          </p:nvPr>
        </p:nvSpPr>
        <p:spPr>
          <a:xfrm>
            <a:off x="293419" y="6441947"/>
            <a:ext cx="203582" cy="204993"/>
          </a:xfrm>
          <a:prstGeom prst="rect">
            <a:avLst/>
          </a:prstGeom>
        </p:spPr>
        <p:txBody>
          <a:bodyPr/>
          <a:lstStyle/>
          <a:p>
            <a:fld id="{C8015E39-59DC-48A0-9676-AD2CAF5CD29F}" type="slidenum">
              <a:rPr lang="nb-NO" smtClean="0">
                <a:solidFill>
                  <a:srgbClr val="032A74"/>
                </a:solidFill>
              </a:rPr>
              <a:pPr/>
              <a:t>‹#›</a:t>
            </a:fld>
            <a:endParaRPr lang="nb-NO">
              <a:solidFill>
                <a:srgbClr val="032A74"/>
              </a:solidFill>
            </a:endParaRPr>
          </a:p>
        </p:txBody>
      </p:sp>
      <p:sp>
        <p:nvSpPr>
          <p:cNvPr id="4" name="Plassholder for bilde 3"/>
          <p:cNvSpPr>
            <a:spLocks noGrp="1"/>
          </p:cNvSpPr>
          <p:nvPr>
            <p:ph type="pic" sz="quarter" idx="13"/>
          </p:nvPr>
        </p:nvSpPr>
        <p:spPr>
          <a:xfrm>
            <a:off x="781252" y="1737001"/>
            <a:ext cx="10649493" cy="4356000"/>
          </a:xfrm>
          <a:solidFill>
            <a:schemeClr val="bg2"/>
          </a:solidFill>
        </p:spPr>
        <p:txBody>
          <a:bodyPr bIns="674742" anchor="ctr" anchorCtr="1">
            <a:normAutofit/>
          </a:bodyPr>
          <a:lstStyle>
            <a:lvl1pPr marL="0" indent="0">
              <a:buNone/>
              <a:defRPr sz="1998">
                <a:solidFill>
                  <a:schemeClr val="tx1"/>
                </a:solidFill>
              </a:defRPr>
            </a:lvl1pPr>
          </a:lstStyle>
          <a:p>
            <a:r>
              <a:rPr lang="nb-NO" smtClean="0"/>
              <a:t>Dra bildet til plassholderen eller klikk ikonet for å legge til</a:t>
            </a:r>
            <a:endParaRPr lang="nb-NO" dirty="0"/>
          </a:p>
        </p:txBody>
      </p:sp>
    </p:spTree>
    <p:extLst>
      <p:ext uri="{BB962C8B-B14F-4D97-AF65-F5344CB8AC3E}">
        <p14:creationId xmlns:p14="http://schemas.microsoft.com/office/powerpoint/2010/main" val="5061577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dirty="0"/>
          </a:p>
        </p:txBody>
      </p:sp>
      <p:sp>
        <p:nvSpPr>
          <p:cNvPr id="5" name="Plassholder for dato 4"/>
          <p:cNvSpPr>
            <a:spLocks noGrp="1"/>
          </p:cNvSpPr>
          <p:nvPr>
            <p:ph type="dt" sz="half" idx="10"/>
          </p:nvPr>
        </p:nvSpPr>
        <p:spPr>
          <a:xfrm>
            <a:off x="640846" y="6441947"/>
            <a:ext cx="779059" cy="204993"/>
          </a:xfrm>
          <a:prstGeom prst="rect">
            <a:avLst/>
          </a:prstGeom>
        </p:spPr>
        <p:txBody>
          <a:bodyPr/>
          <a:lstStyle/>
          <a:p>
            <a:fld id="{1D4F2AD0-93D7-DE42-A1E9-C47228679BAD}" type="datetime1">
              <a:rPr lang="nb-NO" smtClean="0">
                <a:solidFill>
                  <a:srgbClr val="032A74"/>
                </a:solidFill>
              </a:rPr>
              <a:pPr/>
              <a:t>10.09.2018</a:t>
            </a:fld>
            <a:endParaRPr lang="nb-NO">
              <a:solidFill>
                <a:srgbClr val="032A74"/>
              </a:solidFill>
            </a:endParaRPr>
          </a:p>
        </p:txBody>
      </p:sp>
      <p:sp>
        <p:nvSpPr>
          <p:cNvPr id="6" name="Plassholder for bunntekst 5"/>
          <p:cNvSpPr>
            <a:spLocks noGrp="1"/>
          </p:cNvSpPr>
          <p:nvPr>
            <p:ph type="ftr" sz="quarter" idx="11"/>
          </p:nvPr>
        </p:nvSpPr>
        <p:spPr>
          <a:xfrm>
            <a:off x="1535502" y="6441947"/>
            <a:ext cx="8358445" cy="204993"/>
          </a:xfrm>
          <a:prstGeom prst="rect">
            <a:avLst/>
          </a:prstGeom>
        </p:spPr>
        <p:txBody>
          <a:bodyPr/>
          <a:lstStyle/>
          <a:p>
            <a:r>
              <a:rPr lang="nb-NO" smtClean="0">
                <a:solidFill>
                  <a:srgbClr val="032A74"/>
                </a:solidFill>
              </a:rPr>
              <a:t>Presentasjon text</a:t>
            </a:r>
            <a:endParaRPr lang="nb-NO">
              <a:solidFill>
                <a:srgbClr val="032A74"/>
              </a:solidFill>
            </a:endParaRPr>
          </a:p>
        </p:txBody>
      </p:sp>
      <p:sp>
        <p:nvSpPr>
          <p:cNvPr id="7" name="Plassholder for lysbildenummer 6"/>
          <p:cNvSpPr>
            <a:spLocks noGrp="1"/>
          </p:cNvSpPr>
          <p:nvPr>
            <p:ph type="sldNum" sz="quarter" idx="12"/>
          </p:nvPr>
        </p:nvSpPr>
        <p:spPr>
          <a:xfrm>
            <a:off x="293419" y="6441947"/>
            <a:ext cx="203582" cy="204993"/>
          </a:xfrm>
          <a:prstGeom prst="rect">
            <a:avLst/>
          </a:prstGeom>
        </p:spPr>
        <p:txBody>
          <a:bodyPr/>
          <a:lstStyle/>
          <a:p>
            <a:fld id="{C8015E39-59DC-48A0-9676-AD2CAF5CD29F}" type="slidenum">
              <a:rPr lang="nb-NO" smtClean="0">
                <a:solidFill>
                  <a:srgbClr val="032A74"/>
                </a:solidFill>
              </a:rPr>
              <a:pPr/>
              <a:t>‹#›</a:t>
            </a:fld>
            <a:endParaRPr lang="nb-NO">
              <a:solidFill>
                <a:srgbClr val="032A74"/>
              </a:solidFill>
            </a:endParaRPr>
          </a:p>
        </p:txBody>
      </p:sp>
      <p:sp>
        <p:nvSpPr>
          <p:cNvPr id="8" name="Plassholder for innhold 2"/>
          <p:cNvSpPr>
            <a:spLocks noGrp="1"/>
          </p:cNvSpPr>
          <p:nvPr>
            <p:ph idx="1"/>
          </p:nvPr>
        </p:nvSpPr>
        <p:spPr>
          <a:xfrm>
            <a:off x="781255" y="1660527"/>
            <a:ext cx="4793711" cy="4332884"/>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9" name="Plassholder for innhold 2"/>
          <p:cNvSpPr>
            <a:spLocks noGrp="1"/>
          </p:cNvSpPr>
          <p:nvPr>
            <p:ph idx="13"/>
          </p:nvPr>
        </p:nvSpPr>
        <p:spPr>
          <a:xfrm>
            <a:off x="6616256" y="1660526"/>
            <a:ext cx="4794491" cy="4332884"/>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Tree>
    <p:extLst>
      <p:ext uri="{BB962C8B-B14F-4D97-AF65-F5344CB8AC3E}">
        <p14:creationId xmlns:p14="http://schemas.microsoft.com/office/powerpoint/2010/main" val="25091357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839790" y="717090"/>
            <a:ext cx="10515601" cy="621636"/>
          </a:xfrm>
        </p:spPr>
        <p:txBody>
          <a:bodyPr/>
          <a:lstStyle>
            <a:lvl1pPr>
              <a:defRPr>
                <a:solidFill>
                  <a:schemeClr val="accent2"/>
                </a:solidFill>
              </a:defRPr>
            </a:lvl1pPr>
          </a:lstStyle>
          <a:p>
            <a:r>
              <a:rPr lang="nb-NO" smtClean="0"/>
              <a:t>Klikk for å redigere tittelstil</a:t>
            </a:r>
            <a:endParaRPr lang="nb-NO" dirty="0"/>
          </a:p>
        </p:txBody>
      </p:sp>
      <p:sp>
        <p:nvSpPr>
          <p:cNvPr id="3" name="Plassholder for tekst 2"/>
          <p:cNvSpPr>
            <a:spLocks noGrp="1"/>
          </p:cNvSpPr>
          <p:nvPr>
            <p:ph type="body" idx="1"/>
          </p:nvPr>
        </p:nvSpPr>
        <p:spPr>
          <a:xfrm>
            <a:off x="839791" y="1681164"/>
            <a:ext cx="5157787" cy="823912"/>
          </a:xfrm>
        </p:spPr>
        <p:txBody>
          <a:bodyPr anchor="b"/>
          <a:lstStyle>
            <a:lvl1pPr marL="0" indent="0">
              <a:buNone/>
              <a:defRPr sz="1199" b="1"/>
            </a:lvl1pPr>
            <a:lvl2pPr marL="228302" indent="0">
              <a:buNone/>
              <a:defRPr sz="1066" b="1"/>
            </a:lvl2pPr>
            <a:lvl3pPr marL="456603" indent="0">
              <a:buNone/>
              <a:defRPr sz="932" b="1"/>
            </a:lvl3pPr>
            <a:lvl4pPr marL="684905" indent="0">
              <a:buNone/>
              <a:defRPr sz="799" b="1"/>
            </a:lvl4pPr>
            <a:lvl5pPr marL="913203" indent="0">
              <a:buNone/>
              <a:defRPr sz="799" b="1"/>
            </a:lvl5pPr>
            <a:lvl6pPr marL="1141504" indent="0">
              <a:buNone/>
              <a:defRPr sz="799" b="1"/>
            </a:lvl6pPr>
            <a:lvl7pPr marL="1369806" indent="0">
              <a:buNone/>
              <a:defRPr sz="799" b="1"/>
            </a:lvl7pPr>
            <a:lvl8pPr marL="1598107" indent="0">
              <a:buNone/>
              <a:defRPr sz="799" b="1"/>
            </a:lvl8pPr>
            <a:lvl9pPr marL="1826409" indent="0">
              <a:buNone/>
              <a:defRPr sz="799" b="1"/>
            </a:lvl9pPr>
          </a:lstStyle>
          <a:p>
            <a:pPr lvl="0"/>
            <a:r>
              <a:rPr lang="nb-NO" smtClean="0"/>
              <a:t>Klikk for å redigere tekststiler i malen</a:t>
            </a:r>
          </a:p>
        </p:txBody>
      </p:sp>
      <p:sp>
        <p:nvSpPr>
          <p:cNvPr id="4" name="Plassholder for innhold 3"/>
          <p:cNvSpPr>
            <a:spLocks noGrp="1"/>
          </p:cNvSpPr>
          <p:nvPr>
            <p:ph sz="half" idx="2"/>
          </p:nvPr>
        </p:nvSpPr>
        <p:spPr>
          <a:xfrm>
            <a:off x="839791" y="2505076"/>
            <a:ext cx="5157787" cy="3684588"/>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tekst 4"/>
          <p:cNvSpPr>
            <a:spLocks noGrp="1"/>
          </p:cNvSpPr>
          <p:nvPr>
            <p:ph type="body" sz="quarter" idx="3"/>
          </p:nvPr>
        </p:nvSpPr>
        <p:spPr>
          <a:xfrm>
            <a:off x="6172201" y="1681164"/>
            <a:ext cx="5183187" cy="823912"/>
          </a:xfrm>
        </p:spPr>
        <p:txBody>
          <a:bodyPr anchor="b"/>
          <a:lstStyle>
            <a:lvl1pPr marL="0" indent="0">
              <a:buNone/>
              <a:defRPr sz="1199" b="1"/>
            </a:lvl1pPr>
            <a:lvl2pPr marL="228302" indent="0">
              <a:buNone/>
              <a:defRPr sz="1066" b="1"/>
            </a:lvl2pPr>
            <a:lvl3pPr marL="456603" indent="0">
              <a:buNone/>
              <a:defRPr sz="932" b="1"/>
            </a:lvl3pPr>
            <a:lvl4pPr marL="684905" indent="0">
              <a:buNone/>
              <a:defRPr sz="799" b="1"/>
            </a:lvl4pPr>
            <a:lvl5pPr marL="913203" indent="0">
              <a:buNone/>
              <a:defRPr sz="799" b="1"/>
            </a:lvl5pPr>
            <a:lvl6pPr marL="1141504" indent="0">
              <a:buNone/>
              <a:defRPr sz="799" b="1"/>
            </a:lvl6pPr>
            <a:lvl7pPr marL="1369806" indent="0">
              <a:buNone/>
              <a:defRPr sz="799" b="1"/>
            </a:lvl7pPr>
            <a:lvl8pPr marL="1598107" indent="0">
              <a:buNone/>
              <a:defRPr sz="799" b="1"/>
            </a:lvl8pPr>
            <a:lvl9pPr marL="1826409" indent="0">
              <a:buNone/>
              <a:defRPr sz="799" b="1"/>
            </a:lvl9pPr>
          </a:lstStyle>
          <a:p>
            <a:pPr lvl="0"/>
            <a:r>
              <a:rPr lang="nb-NO" smtClean="0"/>
              <a:t>Klikk for å redigere tekststiler i malen</a:t>
            </a:r>
          </a:p>
        </p:txBody>
      </p:sp>
      <p:sp>
        <p:nvSpPr>
          <p:cNvPr id="6" name="Plassholder for innhold 5"/>
          <p:cNvSpPr>
            <a:spLocks noGrp="1"/>
          </p:cNvSpPr>
          <p:nvPr>
            <p:ph sz="quarter" idx="4"/>
          </p:nvPr>
        </p:nvSpPr>
        <p:spPr>
          <a:xfrm>
            <a:off x="6172201" y="2505076"/>
            <a:ext cx="5183187" cy="3684588"/>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7" name="Plassholder for dato 6"/>
          <p:cNvSpPr>
            <a:spLocks noGrp="1"/>
          </p:cNvSpPr>
          <p:nvPr>
            <p:ph type="dt" sz="half" idx="10"/>
          </p:nvPr>
        </p:nvSpPr>
        <p:spPr>
          <a:xfrm>
            <a:off x="640846" y="6441947"/>
            <a:ext cx="779059" cy="204993"/>
          </a:xfrm>
          <a:prstGeom prst="rect">
            <a:avLst/>
          </a:prstGeom>
        </p:spPr>
        <p:txBody>
          <a:bodyPr/>
          <a:lstStyle/>
          <a:p>
            <a:fld id="{8C03BA02-1BCC-FE46-9193-7AD708B8E700}" type="datetime1">
              <a:rPr lang="nb-NO" smtClean="0">
                <a:solidFill>
                  <a:srgbClr val="032A74"/>
                </a:solidFill>
              </a:rPr>
              <a:pPr/>
              <a:t>10.09.2018</a:t>
            </a:fld>
            <a:endParaRPr lang="nb-NO">
              <a:solidFill>
                <a:srgbClr val="032A74"/>
              </a:solidFill>
            </a:endParaRPr>
          </a:p>
        </p:txBody>
      </p:sp>
      <p:sp>
        <p:nvSpPr>
          <p:cNvPr id="8" name="Plassholder for bunntekst 7"/>
          <p:cNvSpPr>
            <a:spLocks noGrp="1"/>
          </p:cNvSpPr>
          <p:nvPr>
            <p:ph type="ftr" sz="quarter" idx="11"/>
          </p:nvPr>
        </p:nvSpPr>
        <p:spPr>
          <a:xfrm>
            <a:off x="1535502" y="6441947"/>
            <a:ext cx="8358445" cy="204993"/>
          </a:xfrm>
          <a:prstGeom prst="rect">
            <a:avLst/>
          </a:prstGeom>
        </p:spPr>
        <p:txBody>
          <a:bodyPr/>
          <a:lstStyle/>
          <a:p>
            <a:r>
              <a:rPr lang="nb-NO" smtClean="0">
                <a:solidFill>
                  <a:srgbClr val="032A74"/>
                </a:solidFill>
              </a:rPr>
              <a:t>Presentasjon text</a:t>
            </a:r>
            <a:endParaRPr lang="nb-NO">
              <a:solidFill>
                <a:srgbClr val="032A74"/>
              </a:solidFill>
            </a:endParaRPr>
          </a:p>
        </p:txBody>
      </p:sp>
      <p:sp>
        <p:nvSpPr>
          <p:cNvPr id="9" name="Plassholder for lysbildenummer 8"/>
          <p:cNvSpPr>
            <a:spLocks noGrp="1"/>
          </p:cNvSpPr>
          <p:nvPr>
            <p:ph type="sldNum" sz="quarter" idx="12"/>
          </p:nvPr>
        </p:nvSpPr>
        <p:spPr>
          <a:xfrm>
            <a:off x="293419" y="6441947"/>
            <a:ext cx="203582" cy="204993"/>
          </a:xfrm>
          <a:prstGeom prst="rect">
            <a:avLst/>
          </a:prstGeom>
        </p:spPr>
        <p:txBody>
          <a:bodyPr/>
          <a:lstStyle/>
          <a:p>
            <a:fld id="{C8015E39-59DC-48A0-9676-AD2CAF5CD29F}" type="slidenum">
              <a:rPr lang="nb-NO" smtClean="0">
                <a:solidFill>
                  <a:srgbClr val="032A74"/>
                </a:solidFill>
              </a:rPr>
              <a:pPr/>
              <a:t>‹#›</a:t>
            </a:fld>
            <a:endParaRPr lang="nb-NO">
              <a:solidFill>
                <a:srgbClr val="032A74"/>
              </a:solidFill>
            </a:endParaRPr>
          </a:p>
        </p:txBody>
      </p:sp>
    </p:spTree>
    <p:extLst>
      <p:ext uri="{BB962C8B-B14F-4D97-AF65-F5344CB8AC3E}">
        <p14:creationId xmlns:p14="http://schemas.microsoft.com/office/powerpoint/2010/main" val="27141108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Avslutning">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1660317" y="2563523"/>
            <a:ext cx="8862587" cy="1976014"/>
          </a:xfrm>
        </p:spPr>
        <p:txBody>
          <a:bodyPr anchor="t" anchorCtr="0">
            <a:noAutofit/>
          </a:bodyPr>
          <a:lstStyle>
            <a:lvl1pPr algn="ctr">
              <a:defRPr sz="9991" b="1">
                <a:solidFill>
                  <a:schemeClr val="bg1"/>
                </a:solidFill>
              </a:defRPr>
            </a:lvl1pPr>
          </a:lstStyle>
          <a:p>
            <a:r>
              <a:rPr lang="nb-NO" dirty="0" smtClean="0"/>
              <a:t>Takk</a:t>
            </a:r>
            <a:endParaRPr lang="nb-NO" dirty="0"/>
          </a:p>
        </p:txBody>
      </p:sp>
      <p:pic>
        <p:nvPicPr>
          <p:cNvPr id="9" name="Bild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 y="5670001"/>
            <a:ext cx="7549436" cy="1188000"/>
          </a:xfrm>
          <a:prstGeom prst="rect">
            <a:avLst/>
          </a:prstGeom>
        </p:spPr>
      </p:pic>
    </p:spTree>
    <p:extLst>
      <p:ext uri="{BB962C8B-B14F-4D97-AF65-F5344CB8AC3E}">
        <p14:creationId xmlns:p14="http://schemas.microsoft.com/office/powerpoint/2010/main" val="20050329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telslide m bilde">
    <p:spTree>
      <p:nvGrpSpPr>
        <p:cNvPr id="1" name=""/>
        <p:cNvGrpSpPr/>
        <p:nvPr/>
      </p:nvGrpSpPr>
      <p:grpSpPr>
        <a:xfrm>
          <a:off x="0" y="0"/>
          <a:ext cx="0" cy="0"/>
          <a:chOff x="0" y="0"/>
          <a:chExt cx="0" cy="0"/>
        </a:xfrm>
      </p:grpSpPr>
      <p:sp>
        <p:nvSpPr>
          <p:cNvPr id="7" name="Rektangel 6"/>
          <p:cNvSpPr/>
          <p:nvPr userDrawn="1"/>
        </p:nvSpPr>
        <p:spPr>
          <a:xfrm>
            <a:off x="7808738" y="1"/>
            <a:ext cx="438326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45662" tIns="22830" rIns="45662" bIns="22830" rtlCol="0" anchor="ctr"/>
          <a:lstStyle/>
          <a:p>
            <a:pPr algn="ctr" defTabSz="913157"/>
            <a:endParaRPr lang="nb-NO" sz="1865">
              <a:solidFill>
                <a:prstClr val="white"/>
              </a:solidFill>
            </a:endParaRPr>
          </a:p>
        </p:txBody>
      </p:sp>
      <p:sp>
        <p:nvSpPr>
          <p:cNvPr id="2" name="Tittel 1"/>
          <p:cNvSpPr>
            <a:spLocks noGrp="1"/>
          </p:cNvSpPr>
          <p:nvPr>
            <p:ph type="ctrTitle"/>
          </p:nvPr>
        </p:nvSpPr>
        <p:spPr>
          <a:xfrm>
            <a:off x="8233694" y="1620015"/>
            <a:ext cx="3436951" cy="1487308"/>
          </a:xfrm>
        </p:spPr>
        <p:txBody>
          <a:bodyPr anchor="t" anchorCtr="0">
            <a:normAutofit/>
          </a:bodyPr>
          <a:lstStyle>
            <a:lvl1pPr algn="l">
              <a:defRPr sz="3597" b="1">
                <a:solidFill>
                  <a:schemeClr val="bg1"/>
                </a:solidFill>
              </a:defRPr>
            </a:lvl1pPr>
          </a:lstStyle>
          <a:p>
            <a:r>
              <a:rPr lang="nb-NO" smtClean="0"/>
              <a:t>Klikk for å redigere tittelstil</a:t>
            </a:r>
            <a:endParaRPr lang="nb-NO" dirty="0"/>
          </a:p>
        </p:txBody>
      </p:sp>
      <p:sp>
        <p:nvSpPr>
          <p:cNvPr id="3" name="Undertittel 2"/>
          <p:cNvSpPr>
            <a:spLocks noGrp="1"/>
          </p:cNvSpPr>
          <p:nvPr>
            <p:ph type="subTitle" idx="1" hasCustomPrompt="1"/>
          </p:nvPr>
        </p:nvSpPr>
        <p:spPr>
          <a:xfrm>
            <a:off x="8233694" y="3396632"/>
            <a:ext cx="3436951" cy="292353"/>
          </a:xfrm>
        </p:spPr>
        <p:txBody>
          <a:bodyPr wrap="square">
            <a:spAutoFit/>
          </a:bodyPr>
          <a:lstStyle>
            <a:lvl1pPr marL="0" indent="0" algn="l">
              <a:buNone/>
              <a:defRPr sz="1865" b="1">
                <a:solidFill>
                  <a:schemeClr val="bg1"/>
                </a:solidFill>
              </a:defRPr>
            </a:lvl1pPr>
            <a:lvl2pPr marL="228302" indent="0" algn="ctr">
              <a:buNone/>
              <a:defRPr sz="1066"/>
            </a:lvl2pPr>
            <a:lvl3pPr marL="456603" indent="0" algn="ctr">
              <a:buNone/>
              <a:defRPr sz="932"/>
            </a:lvl3pPr>
            <a:lvl4pPr marL="684905" indent="0" algn="ctr">
              <a:buNone/>
              <a:defRPr sz="799"/>
            </a:lvl4pPr>
            <a:lvl5pPr marL="913203" indent="0" algn="ctr">
              <a:buNone/>
              <a:defRPr sz="799"/>
            </a:lvl5pPr>
            <a:lvl6pPr marL="1141504" indent="0" algn="ctr">
              <a:buNone/>
              <a:defRPr sz="799"/>
            </a:lvl6pPr>
            <a:lvl7pPr marL="1369806" indent="0" algn="ctr">
              <a:buNone/>
              <a:defRPr sz="799"/>
            </a:lvl7pPr>
            <a:lvl8pPr marL="1598107" indent="0" algn="ctr">
              <a:buNone/>
              <a:defRPr sz="799"/>
            </a:lvl8pPr>
            <a:lvl9pPr marL="1826409" indent="0" algn="ctr">
              <a:buNone/>
              <a:defRPr sz="799"/>
            </a:lvl9pPr>
          </a:lstStyle>
          <a:p>
            <a:r>
              <a:rPr lang="nb-NO" dirty="0" smtClean="0"/>
              <a:t>Navn </a:t>
            </a:r>
            <a:r>
              <a:rPr lang="nb-NO" dirty="0" err="1" smtClean="0"/>
              <a:t>Navnesen</a:t>
            </a:r>
            <a:endParaRPr lang="nb-NO" dirty="0"/>
          </a:p>
        </p:txBody>
      </p:sp>
      <p:sp>
        <p:nvSpPr>
          <p:cNvPr id="6" name="Plassholder for bilde 5"/>
          <p:cNvSpPr>
            <a:spLocks noGrp="1"/>
          </p:cNvSpPr>
          <p:nvPr>
            <p:ph type="pic" sz="quarter" idx="10" hasCustomPrompt="1"/>
          </p:nvPr>
        </p:nvSpPr>
        <p:spPr>
          <a:xfrm>
            <a:off x="2" y="1"/>
            <a:ext cx="7815021" cy="6858064"/>
          </a:xfrm>
          <a:solidFill>
            <a:schemeClr val="bg2">
              <a:lumMod val="90000"/>
            </a:schemeClr>
          </a:solidFill>
        </p:spPr>
        <p:txBody>
          <a:bodyPr bIns="1349483" anchor="ctr" anchorCtr="1">
            <a:normAutofit/>
          </a:bodyPr>
          <a:lstStyle>
            <a:lvl1pPr marL="0" indent="0">
              <a:buNone/>
              <a:defRPr sz="2398"/>
            </a:lvl1pPr>
          </a:lstStyle>
          <a:p>
            <a:r>
              <a:rPr lang="nb-NO" dirty="0" smtClean="0"/>
              <a:t>Trykk for å sette inn bilde</a:t>
            </a:r>
            <a:endParaRPr lang="nb-NO" dirty="0"/>
          </a:p>
        </p:txBody>
      </p:sp>
      <p:sp>
        <p:nvSpPr>
          <p:cNvPr id="9" name="Plassholder for tekst 8"/>
          <p:cNvSpPr>
            <a:spLocks noGrp="1"/>
          </p:cNvSpPr>
          <p:nvPr>
            <p:ph type="body" sz="quarter" idx="11" hasCustomPrompt="1"/>
          </p:nvPr>
        </p:nvSpPr>
        <p:spPr>
          <a:xfrm>
            <a:off x="8233827" y="3715235"/>
            <a:ext cx="3436829" cy="1111388"/>
          </a:xfrm>
        </p:spPr>
        <p:txBody>
          <a:bodyPr>
            <a:normAutofit/>
          </a:bodyPr>
          <a:lstStyle>
            <a:lvl1pPr marL="0" indent="0">
              <a:buNone/>
              <a:defRPr sz="1865" baseline="0">
                <a:solidFill>
                  <a:schemeClr val="bg1"/>
                </a:solidFill>
              </a:defRPr>
            </a:lvl1pPr>
          </a:lstStyle>
          <a:p>
            <a:pPr lvl="0"/>
            <a:r>
              <a:rPr lang="nb-NO" dirty="0" smtClean="0"/>
              <a:t>Tittel og avdeling</a:t>
            </a:r>
            <a:endParaRPr lang="nb-NO" dirty="0"/>
          </a:p>
        </p:txBody>
      </p:sp>
      <p:pic>
        <p:nvPicPr>
          <p:cNvPr id="10" name="Bild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41803" y="5997745"/>
            <a:ext cx="2450197" cy="855431"/>
          </a:xfrm>
          <a:prstGeom prst="rect">
            <a:avLst/>
          </a:prstGeom>
        </p:spPr>
      </p:pic>
    </p:spTree>
    <p:extLst>
      <p:ext uri="{BB962C8B-B14F-4D97-AF65-F5344CB8AC3E}">
        <p14:creationId xmlns:p14="http://schemas.microsoft.com/office/powerpoint/2010/main" val="480622361"/>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Ikonslide">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a:xfrm>
            <a:off x="640846" y="6441947"/>
            <a:ext cx="779059" cy="204993"/>
          </a:xfrm>
          <a:prstGeom prst="rect">
            <a:avLst/>
          </a:prstGeom>
        </p:spPr>
        <p:txBody>
          <a:bodyPr/>
          <a:lstStyle/>
          <a:p>
            <a:fld id="{B3232DEC-59F5-A043-B25E-EE0D45CED80B}" type="datetime1">
              <a:rPr lang="nb-NO" smtClean="0">
                <a:solidFill>
                  <a:srgbClr val="032A74"/>
                </a:solidFill>
              </a:rPr>
              <a:pPr/>
              <a:t>10.09.2018</a:t>
            </a:fld>
            <a:endParaRPr lang="nb-NO">
              <a:solidFill>
                <a:srgbClr val="032A74"/>
              </a:solidFill>
            </a:endParaRPr>
          </a:p>
        </p:txBody>
      </p:sp>
      <p:sp>
        <p:nvSpPr>
          <p:cNvPr id="3" name="Plassholder for bunntekst 2"/>
          <p:cNvSpPr>
            <a:spLocks noGrp="1"/>
          </p:cNvSpPr>
          <p:nvPr>
            <p:ph type="ftr" sz="quarter" idx="11"/>
          </p:nvPr>
        </p:nvSpPr>
        <p:spPr>
          <a:xfrm>
            <a:off x="1535502" y="6441947"/>
            <a:ext cx="8358445" cy="204993"/>
          </a:xfrm>
          <a:prstGeom prst="rect">
            <a:avLst/>
          </a:prstGeom>
        </p:spPr>
        <p:txBody>
          <a:bodyPr/>
          <a:lstStyle/>
          <a:p>
            <a:r>
              <a:rPr lang="nb-NO" smtClean="0">
                <a:solidFill>
                  <a:srgbClr val="032A74"/>
                </a:solidFill>
              </a:rPr>
              <a:t>Presentasjon text</a:t>
            </a:r>
            <a:endParaRPr lang="nb-NO">
              <a:solidFill>
                <a:srgbClr val="032A74"/>
              </a:solidFill>
            </a:endParaRPr>
          </a:p>
        </p:txBody>
      </p:sp>
      <p:sp>
        <p:nvSpPr>
          <p:cNvPr id="4" name="Plassholder for lysbildenummer 3"/>
          <p:cNvSpPr>
            <a:spLocks noGrp="1"/>
          </p:cNvSpPr>
          <p:nvPr>
            <p:ph type="sldNum" sz="quarter" idx="12"/>
          </p:nvPr>
        </p:nvSpPr>
        <p:spPr>
          <a:xfrm>
            <a:off x="293419" y="6441947"/>
            <a:ext cx="203582" cy="204993"/>
          </a:xfrm>
          <a:prstGeom prst="rect">
            <a:avLst/>
          </a:prstGeom>
        </p:spPr>
        <p:txBody>
          <a:bodyPr/>
          <a:lstStyle/>
          <a:p>
            <a:fld id="{C8015E39-59DC-48A0-9676-AD2CAF5CD29F}" type="slidenum">
              <a:rPr lang="nb-NO" smtClean="0">
                <a:solidFill>
                  <a:srgbClr val="032A74"/>
                </a:solidFill>
              </a:rPr>
              <a:pPr/>
              <a:t>‹#›</a:t>
            </a:fld>
            <a:endParaRPr lang="nb-NO">
              <a:solidFill>
                <a:srgbClr val="032A74"/>
              </a:solidFill>
            </a:endParaRPr>
          </a:p>
        </p:txBody>
      </p:sp>
      <p:sp>
        <p:nvSpPr>
          <p:cNvPr id="5" name="Rektangel 4"/>
          <p:cNvSpPr/>
          <p:nvPr userDrawn="1"/>
        </p:nvSpPr>
        <p:spPr>
          <a:xfrm>
            <a:off x="162032" y="3305215"/>
            <a:ext cx="11875056" cy="180382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45662" tIns="22830" rIns="45662" bIns="22830" rtlCol="0" anchor="ctr"/>
          <a:lstStyle/>
          <a:p>
            <a:pPr algn="ctr" defTabSz="913157"/>
            <a:endParaRPr lang="nb-NO" sz="1865">
              <a:solidFill>
                <a:srgbClr val="032A74"/>
              </a:solidFill>
            </a:endParaRPr>
          </a:p>
        </p:txBody>
      </p:sp>
    </p:spTree>
    <p:extLst>
      <p:ext uri="{BB962C8B-B14F-4D97-AF65-F5344CB8AC3E}">
        <p14:creationId xmlns:p14="http://schemas.microsoft.com/office/powerpoint/2010/main" val="27428756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dirty="0"/>
          </a:p>
        </p:txBody>
      </p:sp>
      <p:sp>
        <p:nvSpPr>
          <p:cNvPr id="3" name="Plassholder for dato 2"/>
          <p:cNvSpPr>
            <a:spLocks noGrp="1"/>
          </p:cNvSpPr>
          <p:nvPr>
            <p:ph type="dt" sz="half" idx="10"/>
          </p:nvPr>
        </p:nvSpPr>
        <p:spPr>
          <a:xfrm>
            <a:off x="640846" y="6441947"/>
            <a:ext cx="779059" cy="204993"/>
          </a:xfrm>
          <a:prstGeom prst="rect">
            <a:avLst/>
          </a:prstGeom>
        </p:spPr>
        <p:txBody>
          <a:bodyPr/>
          <a:lstStyle/>
          <a:p>
            <a:fld id="{C0936D66-16EB-4044-AB73-082C79B5EA93}" type="datetime1">
              <a:rPr lang="nb-NO" smtClean="0">
                <a:solidFill>
                  <a:srgbClr val="032A74"/>
                </a:solidFill>
              </a:rPr>
              <a:pPr/>
              <a:t>10.09.2018</a:t>
            </a:fld>
            <a:endParaRPr lang="nb-NO">
              <a:solidFill>
                <a:srgbClr val="032A74"/>
              </a:solidFill>
            </a:endParaRPr>
          </a:p>
        </p:txBody>
      </p:sp>
      <p:sp>
        <p:nvSpPr>
          <p:cNvPr id="4" name="Plassholder for bunntekst 3"/>
          <p:cNvSpPr>
            <a:spLocks noGrp="1"/>
          </p:cNvSpPr>
          <p:nvPr>
            <p:ph type="ftr" sz="quarter" idx="11"/>
          </p:nvPr>
        </p:nvSpPr>
        <p:spPr>
          <a:xfrm>
            <a:off x="1535502" y="6441947"/>
            <a:ext cx="8358445" cy="204993"/>
          </a:xfrm>
          <a:prstGeom prst="rect">
            <a:avLst/>
          </a:prstGeom>
        </p:spPr>
        <p:txBody>
          <a:bodyPr/>
          <a:lstStyle/>
          <a:p>
            <a:r>
              <a:rPr lang="nb-NO" smtClean="0">
                <a:solidFill>
                  <a:srgbClr val="032A74"/>
                </a:solidFill>
              </a:rPr>
              <a:t>Presentasjon text</a:t>
            </a:r>
            <a:endParaRPr lang="nb-NO">
              <a:solidFill>
                <a:srgbClr val="032A74"/>
              </a:solidFill>
            </a:endParaRPr>
          </a:p>
        </p:txBody>
      </p:sp>
      <p:sp>
        <p:nvSpPr>
          <p:cNvPr id="5" name="Plassholder for lysbildenummer 4"/>
          <p:cNvSpPr>
            <a:spLocks noGrp="1"/>
          </p:cNvSpPr>
          <p:nvPr>
            <p:ph type="sldNum" sz="quarter" idx="12"/>
          </p:nvPr>
        </p:nvSpPr>
        <p:spPr>
          <a:xfrm>
            <a:off x="293419" y="6441947"/>
            <a:ext cx="203582" cy="204993"/>
          </a:xfrm>
          <a:prstGeom prst="rect">
            <a:avLst/>
          </a:prstGeom>
        </p:spPr>
        <p:txBody>
          <a:bodyPr/>
          <a:lstStyle/>
          <a:p>
            <a:fld id="{C8015E39-59DC-48A0-9676-AD2CAF5CD29F}" type="slidenum">
              <a:rPr lang="nb-NO" smtClean="0">
                <a:solidFill>
                  <a:srgbClr val="032A74"/>
                </a:solidFill>
              </a:rPr>
              <a:pPr/>
              <a:t>‹#›</a:t>
            </a:fld>
            <a:endParaRPr lang="nb-NO">
              <a:solidFill>
                <a:srgbClr val="032A74"/>
              </a:solidFill>
            </a:endParaRPr>
          </a:p>
        </p:txBody>
      </p:sp>
    </p:spTree>
    <p:extLst>
      <p:ext uri="{BB962C8B-B14F-4D97-AF65-F5344CB8AC3E}">
        <p14:creationId xmlns:p14="http://schemas.microsoft.com/office/powerpoint/2010/main" val="2927714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a:xfrm>
            <a:off x="640846" y="6441947"/>
            <a:ext cx="779059" cy="204993"/>
          </a:xfrm>
          <a:prstGeom prst="rect">
            <a:avLst/>
          </a:prstGeom>
        </p:spPr>
        <p:txBody>
          <a:bodyPr/>
          <a:lstStyle/>
          <a:p>
            <a:fld id="{48790F24-B4A1-5F4B-8372-8B3AD8A4ECD4}" type="datetime1">
              <a:rPr lang="nb-NO" smtClean="0">
                <a:solidFill>
                  <a:srgbClr val="032A74"/>
                </a:solidFill>
              </a:rPr>
              <a:pPr/>
              <a:t>10.09.2018</a:t>
            </a:fld>
            <a:endParaRPr lang="nb-NO">
              <a:solidFill>
                <a:srgbClr val="032A74"/>
              </a:solidFill>
            </a:endParaRPr>
          </a:p>
        </p:txBody>
      </p:sp>
      <p:sp>
        <p:nvSpPr>
          <p:cNvPr id="3" name="Plassholder for bunntekst 2"/>
          <p:cNvSpPr>
            <a:spLocks noGrp="1"/>
          </p:cNvSpPr>
          <p:nvPr>
            <p:ph type="ftr" sz="quarter" idx="11"/>
          </p:nvPr>
        </p:nvSpPr>
        <p:spPr>
          <a:xfrm>
            <a:off x="1535502" y="6441947"/>
            <a:ext cx="8358445" cy="204993"/>
          </a:xfrm>
          <a:prstGeom prst="rect">
            <a:avLst/>
          </a:prstGeom>
        </p:spPr>
        <p:txBody>
          <a:bodyPr/>
          <a:lstStyle/>
          <a:p>
            <a:r>
              <a:rPr lang="nb-NO" smtClean="0">
                <a:solidFill>
                  <a:srgbClr val="032A74"/>
                </a:solidFill>
              </a:rPr>
              <a:t>Presentasjon text</a:t>
            </a:r>
            <a:endParaRPr lang="nb-NO">
              <a:solidFill>
                <a:srgbClr val="032A74"/>
              </a:solidFill>
            </a:endParaRPr>
          </a:p>
        </p:txBody>
      </p:sp>
      <p:sp>
        <p:nvSpPr>
          <p:cNvPr id="4" name="Plassholder for lysbildenummer 3"/>
          <p:cNvSpPr>
            <a:spLocks noGrp="1"/>
          </p:cNvSpPr>
          <p:nvPr>
            <p:ph type="sldNum" sz="quarter" idx="12"/>
          </p:nvPr>
        </p:nvSpPr>
        <p:spPr>
          <a:xfrm>
            <a:off x="293419" y="6441947"/>
            <a:ext cx="203582" cy="204993"/>
          </a:xfrm>
          <a:prstGeom prst="rect">
            <a:avLst/>
          </a:prstGeom>
        </p:spPr>
        <p:txBody>
          <a:bodyPr/>
          <a:lstStyle/>
          <a:p>
            <a:fld id="{C8015E39-59DC-48A0-9676-AD2CAF5CD29F}" type="slidenum">
              <a:rPr lang="nb-NO" smtClean="0">
                <a:solidFill>
                  <a:srgbClr val="032A74"/>
                </a:solidFill>
              </a:rPr>
              <a:pPr/>
              <a:t>‹#›</a:t>
            </a:fld>
            <a:endParaRPr lang="nb-NO">
              <a:solidFill>
                <a:srgbClr val="032A74"/>
              </a:solidFill>
            </a:endParaRPr>
          </a:p>
        </p:txBody>
      </p:sp>
    </p:spTree>
    <p:extLst>
      <p:ext uri="{BB962C8B-B14F-4D97-AF65-F5344CB8AC3E}">
        <p14:creationId xmlns:p14="http://schemas.microsoft.com/office/powerpoint/2010/main" val="29236963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Bilde og tekst 1">
    <p:spTree>
      <p:nvGrpSpPr>
        <p:cNvPr id="1" name=""/>
        <p:cNvGrpSpPr/>
        <p:nvPr/>
      </p:nvGrpSpPr>
      <p:grpSpPr>
        <a:xfrm>
          <a:off x="0" y="0"/>
          <a:ext cx="0" cy="0"/>
          <a:chOff x="0" y="0"/>
          <a:chExt cx="0" cy="0"/>
        </a:xfrm>
      </p:grpSpPr>
      <p:sp>
        <p:nvSpPr>
          <p:cNvPr id="7" name="Plassholder for bilde 6"/>
          <p:cNvSpPr>
            <a:spLocks noGrp="1"/>
          </p:cNvSpPr>
          <p:nvPr>
            <p:ph type="pic" sz="quarter" idx="14" hasCustomPrompt="1"/>
          </p:nvPr>
        </p:nvSpPr>
        <p:spPr>
          <a:xfrm>
            <a:off x="0" y="1"/>
            <a:ext cx="12192000" cy="6858000"/>
          </a:xfrm>
          <a:solidFill>
            <a:schemeClr val="bg2"/>
          </a:solidFill>
        </p:spPr>
        <p:txBody>
          <a:bodyPr bIns="1350000" anchor="ctr" anchorCtr="1">
            <a:normAutofit/>
          </a:bodyPr>
          <a:lstStyle>
            <a:lvl1pPr marL="0" indent="0">
              <a:buNone/>
              <a:defRPr sz="2398" baseline="0"/>
            </a:lvl1pPr>
          </a:lstStyle>
          <a:p>
            <a:r>
              <a:rPr lang="en-US" dirty="0" err="1" smtClean="0"/>
              <a:t>Trykk</a:t>
            </a:r>
            <a:r>
              <a:rPr lang="en-US" dirty="0" smtClean="0"/>
              <a:t> for å </a:t>
            </a:r>
            <a:r>
              <a:rPr lang="en-US" dirty="0" err="1" smtClean="0"/>
              <a:t>sette</a:t>
            </a:r>
            <a:r>
              <a:rPr lang="en-US" dirty="0" smtClean="0"/>
              <a:t> inn </a:t>
            </a:r>
            <a:r>
              <a:rPr lang="en-US" dirty="0" err="1" smtClean="0"/>
              <a:t>bilde</a:t>
            </a:r>
            <a:endParaRPr lang="nb-NO" dirty="0"/>
          </a:p>
        </p:txBody>
      </p:sp>
      <p:sp>
        <p:nvSpPr>
          <p:cNvPr id="9" name="Tittel 1"/>
          <p:cNvSpPr>
            <a:spLocks noGrp="1"/>
          </p:cNvSpPr>
          <p:nvPr>
            <p:ph type="ctrTitle" hasCustomPrompt="1"/>
          </p:nvPr>
        </p:nvSpPr>
        <p:spPr>
          <a:xfrm>
            <a:off x="1" y="4610325"/>
            <a:ext cx="5277916" cy="1524132"/>
          </a:xfrm>
          <a:solidFill>
            <a:schemeClr val="accent1"/>
          </a:solidFill>
        </p:spPr>
        <p:txBody>
          <a:bodyPr lIns="634500" tIns="202500" rIns="202500" bIns="202500" anchor="b" anchorCtr="0">
            <a:spAutoFit/>
          </a:bodyPr>
          <a:lstStyle>
            <a:lvl1pPr algn="l">
              <a:defRPr sz="4529" b="1" cap="all" baseline="0">
                <a:solidFill>
                  <a:schemeClr val="bg1"/>
                </a:solidFill>
              </a:defRPr>
            </a:lvl1pPr>
          </a:lstStyle>
          <a:p>
            <a:r>
              <a:rPr lang="nb-NO" dirty="0" smtClean="0"/>
              <a:t>Klikk for å legge til tittel</a:t>
            </a:r>
            <a:endParaRPr lang="nb-NO" dirty="0"/>
          </a:p>
        </p:txBody>
      </p:sp>
      <p:sp>
        <p:nvSpPr>
          <p:cNvPr id="5" name="Plassholder for dato 4"/>
          <p:cNvSpPr>
            <a:spLocks noGrp="1"/>
          </p:cNvSpPr>
          <p:nvPr>
            <p:ph type="dt" sz="half" idx="10"/>
          </p:nvPr>
        </p:nvSpPr>
        <p:spPr>
          <a:xfrm>
            <a:off x="640846" y="6441947"/>
            <a:ext cx="779059" cy="204993"/>
          </a:xfrm>
          <a:prstGeom prst="rect">
            <a:avLst/>
          </a:prstGeom>
        </p:spPr>
        <p:txBody>
          <a:bodyPr/>
          <a:lstStyle>
            <a:lvl1pPr>
              <a:defRPr>
                <a:solidFill>
                  <a:schemeClr val="bg1"/>
                </a:solidFill>
              </a:defRPr>
            </a:lvl1pPr>
          </a:lstStyle>
          <a:p>
            <a:fld id="{AE1ED149-9FCA-8341-A7AC-04BC41D1222C}" type="datetime1">
              <a:rPr lang="nb-NO" smtClean="0">
                <a:solidFill>
                  <a:prstClr val="white"/>
                </a:solidFill>
              </a:rPr>
              <a:pPr/>
              <a:t>10.09.2018</a:t>
            </a:fld>
            <a:endParaRPr lang="nb-NO" dirty="0">
              <a:solidFill>
                <a:prstClr val="white"/>
              </a:solidFill>
            </a:endParaRPr>
          </a:p>
        </p:txBody>
      </p:sp>
      <p:sp>
        <p:nvSpPr>
          <p:cNvPr id="6" name="Plassholder for bunntekst 5"/>
          <p:cNvSpPr>
            <a:spLocks noGrp="1"/>
          </p:cNvSpPr>
          <p:nvPr>
            <p:ph type="ftr" sz="quarter" idx="11"/>
          </p:nvPr>
        </p:nvSpPr>
        <p:spPr>
          <a:xfrm>
            <a:off x="1535502" y="6441947"/>
            <a:ext cx="8358445" cy="204993"/>
          </a:xfrm>
          <a:prstGeom prst="rect">
            <a:avLst/>
          </a:prstGeom>
        </p:spPr>
        <p:txBody>
          <a:bodyPr/>
          <a:lstStyle>
            <a:lvl1pPr>
              <a:defRPr>
                <a:solidFill>
                  <a:schemeClr val="bg1"/>
                </a:solidFill>
              </a:defRPr>
            </a:lvl1pPr>
          </a:lstStyle>
          <a:p>
            <a:r>
              <a:rPr lang="nb-NO" smtClean="0">
                <a:solidFill>
                  <a:prstClr val="white"/>
                </a:solidFill>
              </a:rPr>
              <a:t>Presentasjon text</a:t>
            </a:r>
            <a:endParaRPr lang="nb-NO">
              <a:solidFill>
                <a:prstClr val="white"/>
              </a:solidFill>
            </a:endParaRPr>
          </a:p>
        </p:txBody>
      </p:sp>
      <p:sp>
        <p:nvSpPr>
          <p:cNvPr id="8" name="Plassholder for lysbildenummer 7"/>
          <p:cNvSpPr>
            <a:spLocks noGrp="1"/>
          </p:cNvSpPr>
          <p:nvPr>
            <p:ph type="sldNum" sz="quarter" idx="12"/>
          </p:nvPr>
        </p:nvSpPr>
        <p:spPr>
          <a:xfrm>
            <a:off x="293419" y="6441947"/>
            <a:ext cx="203582" cy="204993"/>
          </a:xfrm>
          <a:prstGeom prst="rect">
            <a:avLst/>
          </a:prstGeom>
        </p:spPr>
        <p:txBody>
          <a:bodyPr/>
          <a:lstStyle>
            <a:lvl1pPr>
              <a:defRPr>
                <a:solidFill>
                  <a:schemeClr val="bg1"/>
                </a:solidFill>
              </a:defRPr>
            </a:lvl1pPr>
          </a:lstStyle>
          <a:p>
            <a:fld id="{C8015E39-59DC-48A0-9676-AD2CAF5CD29F}" type="slidenum">
              <a:rPr lang="nb-NO" smtClean="0">
                <a:solidFill>
                  <a:prstClr val="white"/>
                </a:solidFill>
              </a:rPr>
              <a:pPr/>
              <a:t>‹#›</a:t>
            </a:fld>
            <a:endParaRPr lang="nb-NO">
              <a:solidFill>
                <a:prstClr val="white"/>
              </a:solidFill>
            </a:endParaRPr>
          </a:p>
        </p:txBody>
      </p:sp>
      <p:sp>
        <p:nvSpPr>
          <p:cNvPr id="3" name="Plassholder for tekst 2"/>
          <p:cNvSpPr>
            <a:spLocks noGrp="1"/>
          </p:cNvSpPr>
          <p:nvPr>
            <p:ph type="body" idx="13" hasCustomPrompt="1"/>
          </p:nvPr>
        </p:nvSpPr>
        <p:spPr>
          <a:xfrm>
            <a:off x="9702381" y="6093281"/>
            <a:ext cx="2489620" cy="764720"/>
          </a:xfrm>
          <a:blipFill>
            <a:blip r:embed="rId2"/>
            <a:stretch>
              <a:fillRect/>
            </a:stretch>
          </a:blipFill>
        </p:spPr>
        <p:txBody>
          <a:bodyPr>
            <a:normAutofit/>
          </a:bodyPr>
          <a:lstStyle>
            <a:lvl1pPr>
              <a:defRPr sz="133">
                <a:solidFill>
                  <a:srgbClr val="000000"/>
                </a:solidFill>
              </a:defRPr>
            </a:lvl1pPr>
            <a:lvl2pPr>
              <a:defRPr sz="133">
                <a:solidFill>
                  <a:srgbClr val="000000"/>
                </a:solidFill>
              </a:defRPr>
            </a:lvl2pPr>
            <a:lvl3pPr>
              <a:defRPr sz="133">
                <a:solidFill>
                  <a:srgbClr val="000000"/>
                </a:solidFill>
              </a:defRPr>
            </a:lvl3pPr>
            <a:lvl4pPr>
              <a:defRPr sz="133">
                <a:solidFill>
                  <a:srgbClr val="000000"/>
                </a:solidFill>
              </a:defRPr>
            </a:lvl4pPr>
            <a:lvl5pPr>
              <a:defRPr sz="133">
                <a:solidFill>
                  <a:srgbClr val="000000"/>
                </a:solidFill>
              </a:defRPr>
            </a:lvl5pPr>
          </a:lstStyle>
          <a:p>
            <a:pPr lvl="0"/>
            <a:r>
              <a:rPr lang="nb-NO" smtClean="0"/>
              <a:t> </a:t>
            </a:r>
            <a:endParaRPr lang="nb-NO"/>
          </a:p>
        </p:txBody>
      </p:sp>
    </p:spTree>
    <p:extLst>
      <p:ext uri="{BB962C8B-B14F-4D97-AF65-F5344CB8AC3E}">
        <p14:creationId xmlns:p14="http://schemas.microsoft.com/office/powerpoint/2010/main" val="171195158"/>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Bilde og tekst 3">
    <p:spTree>
      <p:nvGrpSpPr>
        <p:cNvPr id="1" name=""/>
        <p:cNvGrpSpPr/>
        <p:nvPr/>
      </p:nvGrpSpPr>
      <p:grpSpPr>
        <a:xfrm>
          <a:off x="0" y="0"/>
          <a:ext cx="0" cy="0"/>
          <a:chOff x="0" y="0"/>
          <a:chExt cx="0" cy="0"/>
        </a:xfrm>
      </p:grpSpPr>
      <p:sp>
        <p:nvSpPr>
          <p:cNvPr id="7" name="Plassholder for bilde 6"/>
          <p:cNvSpPr>
            <a:spLocks noGrp="1"/>
          </p:cNvSpPr>
          <p:nvPr>
            <p:ph type="pic" sz="quarter" idx="16" hasCustomPrompt="1"/>
          </p:nvPr>
        </p:nvSpPr>
        <p:spPr>
          <a:xfrm>
            <a:off x="0" y="1"/>
            <a:ext cx="12192000" cy="6858000"/>
          </a:xfrm>
          <a:solidFill>
            <a:schemeClr val="bg2"/>
          </a:solidFill>
        </p:spPr>
        <p:txBody>
          <a:bodyPr bIns="1350000" anchor="ctr" anchorCtr="1">
            <a:normAutofit/>
          </a:bodyPr>
          <a:lstStyle>
            <a:lvl1pPr marL="0" indent="0">
              <a:buNone/>
              <a:defRPr sz="2398" baseline="0">
                <a:solidFill>
                  <a:schemeClr val="accent4"/>
                </a:solidFill>
              </a:defRPr>
            </a:lvl1pPr>
          </a:lstStyle>
          <a:p>
            <a:r>
              <a:rPr lang="en-US" dirty="0" err="1" smtClean="0"/>
              <a:t>Trykk</a:t>
            </a:r>
            <a:r>
              <a:rPr lang="en-US" dirty="0" smtClean="0"/>
              <a:t> for å </a:t>
            </a:r>
            <a:r>
              <a:rPr lang="en-US" dirty="0" err="1" smtClean="0"/>
              <a:t>sette</a:t>
            </a:r>
            <a:r>
              <a:rPr lang="en-US" dirty="0" smtClean="0"/>
              <a:t> inn </a:t>
            </a:r>
            <a:r>
              <a:rPr lang="en-US" dirty="0" err="1" smtClean="0"/>
              <a:t>bilde</a:t>
            </a:r>
            <a:endParaRPr lang="nb-NO" dirty="0"/>
          </a:p>
        </p:txBody>
      </p:sp>
      <p:sp>
        <p:nvSpPr>
          <p:cNvPr id="8" name="Plassholder for tekst 7"/>
          <p:cNvSpPr>
            <a:spLocks noGrp="1"/>
          </p:cNvSpPr>
          <p:nvPr>
            <p:ph type="body" sz="quarter" idx="10"/>
          </p:nvPr>
        </p:nvSpPr>
        <p:spPr>
          <a:xfrm>
            <a:off x="7925876" y="739808"/>
            <a:ext cx="3240193" cy="3240030"/>
          </a:xfrm>
          <a:blipFill>
            <a:blip r:embed="rId2"/>
            <a:stretch>
              <a:fillRect/>
            </a:stretch>
          </a:blipFill>
        </p:spPr>
        <p:txBody>
          <a:bodyPr lIns="256500" tIns="391500" rIns="256500" bIns="391500" anchor="ctr" anchorCtr="0">
            <a:normAutofit/>
          </a:bodyPr>
          <a:lstStyle>
            <a:lvl1pPr marL="0" indent="0" algn="ctr">
              <a:buNone/>
              <a:defRPr sz="4929" b="1">
                <a:solidFill>
                  <a:schemeClr val="bg1"/>
                </a:solidFill>
              </a:defRPr>
            </a:lvl1pPr>
          </a:lstStyle>
          <a:p>
            <a:pPr lvl="0"/>
            <a:endParaRPr lang="nb-NO" dirty="0" smtClean="0"/>
          </a:p>
        </p:txBody>
      </p:sp>
      <p:sp>
        <p:nvSpPr>
          <p:cNvPr id="13" name="Plassholder for dato 12"/>
          <p:cNvSpPr>
            <a:spLocks noGrp="1"/>
          </p:cNvSpPr>
          <p:nvPr>
            <p:ph type="dt" sz="half" idx="12"/>
          </p:nvPr>
        </p:nvSpPr>
        <p:spPr>
          <a:xfrm>
            <a:off x="640846" y="6441947"/>
            <a:ext cx="779059" cy="204993"/>
          </a:xfrm>
          <a:prstGeom prst="rect">
            <a:avLst/>
          </a:prstGeom>
        </p:spPr>
        <p:txBody>
          <a:bodyPr/>
          <a:lstStyle>
            <a:lvl1pPr>
              <a:defRPr>
                <a:solidFill>
                  <a:schemeClr val="accent4"/>
                </a:solidFill>
              </a:defRPr>
            </a:lvl1pPr>
          </a:lstStyle>
          <a:p>
            <a:fld id="{3687F499-923E-1648-82D6-D70EB2875D0D}" type="datetime1">
              <a:rPr lang="nb-NO" smtClean="0"/>
              <a:t>10.09.2018</a:t>
            </a:fld>
            <a:endParaRPr lang="nb-NO" dirty="0"/>
          </a:p>
        </p:txBody>
      </p:sp>
      <p:sp>
        <p:nvSpPr>
          <p:cNvPr id="14" name="Plassholder for bunntekst 13"/>
          <p:cNvSpPr>
            <a:spLocks noGrp="1"/>
          </p:cNvSpPr>
          <p:nvPr>
            <p:ph type="ftr" sz="quarter" idx="13"/>
          </p:nvPr>
        </p:nvSpPr>
        <p:spPr>
          <a:xfrm>
            <a:off x="1535502" y="6441947"/>
            <a:ext cx="8358445" cy="204993"/>
          </a:xfrm>
          <a:prstGeom prst="rect">
            <a:avLst/>
          </a:prstGeom>
        </p:spPr>
        <p:txBody>
          <a:bodyPr/>
          <a:lstStyle>
            <a:lvl1pPr>
              <a:defRPr>
                <a:solidFill>
                  <a:schemeClr val="accent4"/>
                </a:solidFill>
              </a:defRPr>
            </a:lvl1pPr>
          </a:lstStyle>
          <a:p>
            <a:r>
              <a:rPr lang="nb-NO" smtClean="0"/>
              <a:t>Presentasjon text</a:t>
            </a:r>
            <a:endParaRPr lang="nb-NO"/>
          </a:p>
        </p:txBody>
      </p:sp>
      <p:sp>
        <p:nvSpPr>
          <p:cNvPr id="15" name="Plassholder for lysbildenummer 14"/>
          <p:cNvSpPr>
            <a:spLocks noGrp="1"/>
          </p:cNvSpPr>
          <p:nvPr>
            <p:ph type="sldNum" sz="quarter" idx="14"/>
          </p:nvPr>
        </p:nvSpPr>
        <p:spPr>
          <a:xfrm>
            <a:off x="293419" y="6441947"/>
            <a:ext cx="203582" cy="204993"/>
          </a:xfrm>
          <a:prstGeom prst="rect">
            <a:avLst/>
          </a:prstGeom>
        </p:spPr>
        <p:txBody>
          <a:bodyPr/>
          <a:lstStyle>
            <a:lvl1pPr>
              <a:defRPr>
                <a:solidFill>
                  <a:schemeClr val="accent4"/>
                </a:solidFill>
              </a:defRPr>
            </a:lvl1pPr>
          </a:lstStyle>
          <a:p>
            <a:fld id="{C8015E39-59DC-48A0-9676-AD2CAF5CD29F}" type="slidenum">
              <a:rPr lang="nb-NO" smtClean="0"/>
              <a:pPr/>
              <a:t>‹#›</a:t>
            </a:fld>
            <a:endParaRPr lang="nb-NO"/>
          </a:p>
        </p:txBody>
      </p:sp>
      <p:pic>
        <p:nvPicPr>
          <p:cNvPr id="9" name="Bild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46944" y="6282558"/>
            <a:ext cx="1845056" cy="568434"/>
          </a:xfrm>
          <a:prstGeom prst="rect">
            <a:avLst/>
          </a:prstGeom>
        </p:spPr>
      </p:pic>
    </p:spTree>
    <p:extLst>
      <p:ext uri="{BB962C8B-B14F-4D97-AF65-F5344CB8AC3E}">
        <p14:creationId xmlns:p14="http://schemas.microsoft.com/office/powerpoint/2010/main" val="173632200"/>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Bilde - A (til lyse bilder)">
    <p:spTree>
      <p:nvGrpSpPr>
        <p:cNvPr id="1" name=""/>
        <p:cNvGrpSpPr/>
        <p:nvPr/>
      </p:nvGrpSpPr>
      <p:grpSpPr>
        <a:xfrm>
          <a:off x="0" y="0"/>
          <a:ext cx="0" cy="0"/>
          <a:chOff x="0" y="0"/>
          <a:chExt cx="0" cy="0"/>
        </a:xfrm>
      </p:grpSpPr>
      <p:sp>
        <p:nvSpPr>
          <p:cNvPr id="4" name="Plassholder for bilde 3"/>
          <p:cNvSpPr>
            <a:spLocks noGrp="1"/>
          </p:cNvSpPr>
          <p:nvPr>
            <p:ph type="pic" sz="quarter" idx="13" hasCustomPrompt="1"/>
          </p:nvPr>
        </p:nvSpPr>
        <p:spPr>
          <a:xfrm>
            <a:off x="0" y="0"/>
            <a:ext cx="12192000" cy="6858000"/>
          </a:xfrm>
          <a:pattFill prst="wdDnDiag">
            <a:fgClr>
              <a:schemeClr val="bg1">
                <a:lumMod val="85000"/>
              </a:schemeClr>
            </a:fgClr>
            <a:bgClr>
              <a:schemeClr val="bg1">
                <a:lumMod val="75000"/>
              </a:schemeClr>
            </a:bgClr>
          </a:pattFill>
        </p:spPr>
        <p:txBody>
          <a:bodyPr bIns="1799311" anchor="ctr" anchorCtr="1">
            <a:normAutofit/>
          </a:bodyPr>
          <a:lstStyle>
            <a:lvl1pPr marL="0" indent="0" algn="ctr">
              <a:buNone/>
              <a:defRPr sz="1999">
                <a:solidFill>
                  <a:schemeClr val="tx1"/>
                </a:solidFill>
              </a:defRPr>
            </a:lvl1pPr>
          </a:lstStyle>
          <a:p>
            <a:r>
              <a:rPr lang="nb-NO" dirty="0" smtClean="0"/>
              <a:t>Dra inn eller trykk på ikonet </a:t>
            </a:r>
            <a:br>
              <a:rPr lang="nb-NO" dirty="0" smtClean="0"/>
            </a:br>
            <a:r>
              <a:rPr lang="nb-NO" dirty="0" smtClean="0"/>
              <a:t>for å legge til bilde</a:t>
            </a:r>
            <a:endParaRPr lang="nb-NO" dirty="0"/>
          </a:p>
        </p:txBody>
      </p:sp>
      <p:sp>
        <p:nvSpPr>
          <p:cNvPr id="6" name="Plassholder for bunntekst 5"/>
          <p:cNvSpPr>
            <a:spLocks noGrp="1"/>
          </p:cNvSpPr>
          <p:nvPr>
            <p:ph type="ftr" sz="quarter" idx="11"/>
          </p:nvPr>
        </p:nvSpPr>
        <p:spPr>
          <a:xfrm>
            <a:off x="782924" y="6483506"/>
            <a:ext cx="9179103" cy="138500"/>
          </a:xfrm>
          <a:prstGeom prst="rect">
            <a:avLst/>
          </a:prstGeom>
        </p:spPr>
        <p:txBody>
          <a:bodyPr/>
          <a:lstStyle>
            <a:lvl1pPr>
              <a:defRPr b="1">
                <a:solidFill>
                  <a:schemeClr val="accent1"/>
                </a:solidFill>
              </a:defRPr>
            </a:lvl1pPr>
          </a:lstStyle>
          <a:p>
            <a:endParaRPr lang="nb-NO"/>
          </a:p>
        </p:txBody>
      </p:sp>
      <p:sp>
        <p:nvSpPr>
          <p:cNvPr id="7" name="Plassholder for lysbildenummer 6"/>
          <p:cNvSpPr>
            <a:spLocks noGrp="1"/>
          </p:cNvSpPr>
          <p:nvPr>
            <p:ph type="sldNum" sz="quarter" idx="12"/>
          </p:nvPr>
        </p:nvSpPr>
        <p:spPr>
          <a:xfrm>
            <a:off x="452384" y="6483506"/>
            <a:ext cx="137043" cy="138500"/>
          </a:xfrm>
          <a:prstGeom prst="rect">
            <a:avLst/>
          </a:prstGeom>
        </p:spPr>
        <p:txBody>
          <a:bodyPr/>
          <a:lstStyle>
            <a:lvl1pPr>
              <a:defRPr b="1">
                <a:solidFill>
                  <a:schemeClr val="accent1"/>
                </a:solidFill>
              </a:defRPr>
            </a:lvl1pPr>
          </a:lstStyle>
          <a:p>
            <a:fld id="{C8015E39-59DC-48A0-9676-AD2CAF5CD29F}" type="slidenum">
              <a:rPr lang="nb-NO" smtClean="0"/>
              <a:pPr/>
              <a:t>‹#›</a:t>
            </a:fld>
            <a:endParaRPr lang="nb-NO"/>
          </a:p>
        </p:txBody>
      </p:sp>
      <p:sp>
        <p:nvSpPr>
          <p:cNvPr id="12" name="Plassholder for tekst 13"/>
          <p:cNvSpPr>
            <a:spLocks noGrp="1"/>
          </p:cNvSpPr>
          <p:nvPr>
            <p:ph type="body" sz="quarter" idx="15" hasCustomPrompt="1"/>
          </p:nvPr>
        </p:nvSpPr>
        <p:spPr>
          <a:xfrm>
            <a:off x="10255613" y="6214729"/>
            <a:ext cx="1819052" cy="521939"/>
          </a:xfrm>
          <a:prstGeom prst="rect">
            <a:avLst/>
          </a:prstGeom>
          <a:blipFill dpi="0" rotWithShape="1">
            <a:blip r:embed="rId2"/>
            <a:srcRect/>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smtClean="0"/>
              <a:t> </a:t>
            </a:r>
            <a:endParaRPr lang="nb-NO"/>
          </a:p>
        </p:txBody>
      </p:sp>
    </p:spTree>
    <p:extLst>
      <p:ext uri="{BB962C8B-B14F-4D97-AF65-F5344CB8AC3E}">
        <p14:creationId xmlns:p14="http://schemas.microsoft.com/office/powerpoint/2010/main" val="203189784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telslide m bilde">
    <p:spTree>
      <p:nvGrpSpPr>
        <p:cNvPr id="1" name=""/>
        <p:cNvGrpSpPr/>
        <p:nvPr/>
      </p:nvGrpSpPr>
      <p:grpSpPr>
        <a:xfrm>
          <a:off x="0" y="0"/>
          <a:ext cx="0" cy="0"/>
          <a:chOff x="0" y="0"/>
          <a:chExt cx="0" cy="0"/>
        </a:xfrm>
      </p:grpSpPr>
      <p:sp>
        <p:nvSpPr>
          <p:cNvPr id="7" name="Rektangel 6"/>
          <p:cNvSpPr/>
          <p:nvPr userDrawn="1"/>
        </p:nvSpPr>
        <p:spPr>
          <a:xfrm>
            <a:off x="1" y="1"/>
            <a:ext cx="438326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45662" tIns="22830" rIns="45662" bIns="22830" rtlCol="0" anchor="ctr"/>
          <a:lstStyle/>
          <a:p>
            <a:pPr algn="ctr" defTabSz="913157"/>
            <a:endParaRPr lang="nb-NO" sz="1865">
              <a:solidFill>
                <a:prstClr val="white"/>
              </a:solidFill>
            </a:endParaRPr>
          </a:p>
        </p:txBody>
      </p:sp>
      <p:sp>
        <p:nvSpPr>
          <p:cNvPr id="2" name="Tittel 1"/>
          <p:cNvSpPr>
            <a:spLocks noGrp="1"/>
          </p:cNvSpPr>
          <p:nvPr>
            <p:ph type="ctrTitle"/>
          </p:nvPr>
        </p:nvSpPr>
        <p:spPr>
          <a:xfrm>
            <a:off x="424957" y="1620015"/>
            <a:ext cx="3436951" cy="1487308"/>
          </a:xfrm>
        </p:spPr>
        <p:txBody>
          <a:bodyPr anchor="t" anchorCtr="0">
            <a:normAutofit/>
          </a:bodyPr>
          <a:lstStyle>
            <a:lvl1pPr algn="l">
              <a:defRPr sz="3597" b="1">
                <a:solidFill>
                  <a:schemeClr val="bg1"/>
                </a:solidFill>
              </a:defRPr>
            </a:lvl1pPr>
          </a:lstStyle>
          <a:p>
            <a:r>
              <a:rPr lang="nb-NO" dirty="0" smtClean="0"/>
              <a:t>Klikk for å redigere tittelstil</a:t>
            </a:r>
            <a:endParaRPr lang="nb-NO" dirty="0"/>
          </a:p>
        </p:txBody>
      </p:sp>
      <p:sp>
        <p:nvSpPr>
          <p:cNvPr id="3" name="Undertittel 2"/>
          <p:cNvSpPr>
            <a:spLocks noGrp="1"/>
          </p:cNvSpPr>
          <p:nvPr>
            <p:ph type="subTitle" idx="1" hasCustomPrompt="1"/>
          </p:nvPr>
        </p:nvSpPr>
        <p:spPr>
          <a:xfrm>
            <a:off x="424957" y="3396632"/>
            <a:ext cx="3436951" cy="292353"/>
          </a:xfrm>
        </p:spPr>
        <p:txBody>
          <a:bodyPr wrap="square">
            <a:spAutoFit/>
          </a:bodyPr>
          <a:lstStyle>
            <a:lvl1pPr marL="0" indent="0" algn="l">
              <a:buNone/>
              <a:defRPr sz="1865" b="1">
                <a:solidFill>
                  <a:schemeClr val="bg1"/>
                </a:solidFill>
              </a:defRPr>
            </a:lvl1pPr>
            <a:lvl2pPr marL="228302" indent="0" algn="ctr">
              <a:buNone/>
              <a:defRPr sz="1066"/>
            </a:lvl2pPr>
            <a:lvl3pPr marL="456603" indent="0" algn="ctr">
              <a:buNone/>
              <a:defRPr sz="932"/>
            </a:lvl3pPr>
            <a:lvl4pPr marL="684905" indent="0" algn="ctr">
              <a:buNone/>
              <a:defRPr sz="799"/>
            </a:lvl4pPr>
            <a:lvl5pPr marL="913203" indent="0" algn="ctr">
              <a:buNone/>
              <a:defRPr sz="799"/>
            </a:lvl5pPr>
            <a:lvl6pPr marL="1141504" indent="0" algn="ctr">
              <a:buNone/>
              <a:defRPr sz="799"/>
            </a:lvl6pPr>
            <a:lvl7pPr marL="1369806" indent="0" algn="ctr">
              <a:buNone/>
              <a:defRPr sz="799"/>
            </a:lvl7pPr>
            <a:lvl8pPr marL="1598107" indent="0" algn="ctr">
              <a:buNone/>
              <a:defRPr sz="799"/>
            </a:lvl8pPr>
            <a:lvl9pPr marL="1826409" indent="0" algn="ctr">
              <a:buNone/>
              <a:defRPr sz="799"/>
            </a:lvl9pPr>
          </a:lstStyle>
          <a:p>
            <a:r>
              <a:rPr lang="nb-NO" dirty="0" smtClean="0"/>
              <a:t>Navn </a:t>
            </a:r>
            <a:r>
              <a:rPr lang="nb-NO" dirty="0" err="1" smtClean="0"/>
              <a:t>Navnesen</a:t>
            </a:r>
            <a:endParaRPr lang="nb-NO" dirty="0"/>
          </a:p>
        </p:txBody>
      </p:sp>
      <p:sp>
        <p:nvSpPr>
          <p:cNvPr id="9" name="Plassholder for tekst 8"/>
          <p:cNvSpPr>
            <a:spLocks noGrp="1"/>
          </p:cNvSpPr>
          <p:nvPr>
            <p:ph type="body" sz="quarter" idx="11" hasCustomPrompt="1"/>
          </p:nvPr>
        </p:nvSpPr>
        <p:spPr>
          <a:xfrm>
            <a:off x="425090" y="3715235"/>
            <a:ext cx="3436829" cy="1111388"/>
          </a:xfrm>
        </p:spPr>
        <p:txBody>
          <a:bodyPr>
            <a:normAutofit/>
          </a:bodyPr>
          <a:lstStyle>
            <a:lvl1pPr marL="0" indent="0">
              <a:buNone/>
              <a:defRPr sz="1865" baseline="0">
                <a:solidFill>
                  <a:schemeClr val="bg1"/>
                </a:solidFill>
              </a:defRPr>
            </a:lvl1pPr>
          </a:lstStyle>
          <a:p>
            <a:pPr lvl="0"/>
            <a:r>
              <a:rPr lang="nb-NO" dirty="0" smtClean="0"/>
              <a:t>Tittel og avdeling</a:t>
            </a:r>
            <a:endParaRPr lang="nb-NO" dirty="0"/>
          </a:p>
        </p:txBody>
      </p:sp>
      <p:pic>
        <p:nvPicPr>
          <p:cNvPr id="8" name="Bild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46944" y="6282558"/>
            <a:ext cx="1845056" cy="568434"/>
          </a:xfrm>
          <a:prstGeom prst="rect">
            <a:avLst/>
          </a:prstGeom>
        </p:spPr>
      </p:pic>
    </p:spTree>
    <p:extLst>
      <p:ext uri="{BB962C8B-B14F-4D97-AF65-F5344CB8AC3E}">
        <p14:creationId xmlns:p14="http://schemas.microsoft.com/office/powerpoint/2010/main" val="399779958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telslide m ikon">
    <p:spTree>
      <p:nvGrpSpPr>
        <p:cNvPr id="1" name=""/>
        <p:cNvGrpSpPr/>
        <p:nvPr/>
      </p:nvGrpSpPr>
      <p:grpSpPr>
        <a:xfrm>
          <a:off x="0" y="0"/>
          <a:ext cx="0" cy="0"/>
          <a:chOff x="0" y="0"/>
          <a:chExt cx="0" cy="0"/>
        </a:xfrm>
      </p:grpSpPr>
      <p:sp>
        <p:nvSpPr>
          <p:cNvPr id="7" name="Rektangel 6"/>
          <p:cNvSpPr/>
          <p:nvPr userDrawn="1"/>
        </p:nvSpPr>
        <p:spPr>
          <a:xfrm>
            <a:off x="0" y="1"/>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45662" tIns="22830" rIns="45662" bIns="22830" rtlCol="0" anchor="ctr"/>
          <a:lstStyle/>
          <a:p>
            <a:pPr algn="ctr" defTabSz="913157"/>
            <a:endParaRPr lang="nb-NO" sz="1865">
              <a:solidFill>
                <a:prstClr val="white"/>
              </a:solidFill>
            </a:endParaRPr>
          </a:p>
        </p:txBody>
      </p:sp>
      <p:sp>
        <p:nvSpPr>
          <p:cNvPr id="3" name="Undertittel 2"/>
          <p:cNvSpPr>
            <a:spLocks noGrp="1"/>
          </p:cNvSpPr>
          <p:nvPr>
            <p:ph type="subTitle" idx="1" hasCustomPrompt="1"/>
          </p:nvPr>
        </p:nvSpPr>
        <p:spPr>
          <a:xfrm>
            <a:off x="2448163" y="3821435"/>
            <a:ext cx="6043319" cy="346209"/>
          </a:xfrm>
        </p:spPr>
        <p:txBody>
          <a:bodyPr>
            <a:normAutofit/>
          </a:bodyPr>
          <a:lstStyle>
            <a:lvl1pPr marL="0" indent="0" algn="l">
              <a:buNone/>
              <a:defRPr sz="2265" b="1">
                <a:solidFill>
                  <a:schemeClr val="bg1"/>
                </a:solidFill>
              </a:defRPr>
            </a:lvl1pPr>
            <a:lvl2pPr marL="228302" indent="0" algn="ctr">
              <a:buNone/>
              <a:defRPr sz="1066"/>
            </a:lvl2pPr>
            <a:lvl3pPr marL="456603" indent="0" algn="ctr">
              <a:buNone/>
              <a:defRPr sz="932"/>
            </a:lvl3pPr>
            <a:lvl4pPr marL="684905" indent="0" algn="ctr">
              <a:buNone/>
              <a:defRPr sz="799"/>
            </a:lvl4pPr>
            <a:lvl5pPr marL="913203" indent="0" algn="ctr">
              <a:buNone/>
              <a:defRPr sz="799"/>
            </a:lvl5pPr>
            <a:lvl6pPr marL="1141504" indent="0" algn="ctr">
              <a:buNone/>
              <a:defRPr sz="799"/>
            </a:lvl6pPr>
            <a:lvl7pPr marL="1369806" indent="0" algn="ctr">
              <a:buNone/>
              <a:defRPr sz="799"/>
            </a:lvl7pPr>
            <a:lvl8pPr marL="1598107" indent="0" algn="ctr">
              <a:buNone/>
              <a:defRPr sz="799"/>
            </a:lvl8pPr>
            <a:lvl9pPr marL="1826409" indent="0" algn="ctr">
              <a:buNone/>
              <a:defRPr sz="799"/>
            </a:lvl9pPr>
          </a:lstStyle>
          <a:p>
            <a:r>
              <a:rPr lang="nb-NO" dirty="0" smtClean="0"/>
              <a:t>Navn </a:t>
            </a:r>
            <a:r>
              <a:rPr lang="nb-NO" dirty="0" err="1" smtClean="0"/>
              <a:t>Navnesen</a:t>
            </a:r>
            <a:endParaRPr lang="nb-NO" dirty="0"/>
          </a:p>
        </p:txBody>
      </p:sp>
      <p:sp>
        <p:nvSpPr>
          <p:cNvPr id="9" name="Tittel 1"/>
          <p:cNvSpPr>
            <a:spLocks noGrp="1"/>
          </p:cNvSpPr>
          <p:nvPr>
            <p:ph type="ctrTitle"/>
          </p:nvPr>
        </p:nvSpPr>
        <p:spPr>
          <a:xfrm>
            <a:off x="2448163" y="2039656"/>
            <a:ext cx="9144000" cy="1654407"/>
          </a:xfrm>
        </p:spPr>
        <p:txBody>
          <a:bodyPr anchor="ctr" anchorCtr="0">
            <a:normAutofit/>
          </a:bodyPr>
          <a:lstStyle>
            <a:lvl1pPr algn="l">
              <a:defRPr sz="6261" b="1">
                <a:solidFill>
                  <a:schemeClr val="bg1"/>
                </a:solidFill>
              </a:defRPr>
            </a:lvl1pPr>
          </a:lstStyle>
          <a:p>
            <a:r>
              <a:rPr lang="nb-NO" smtClean="0"/>
              <a:t>Klikk for å redigere tittelstil</a:t>
            </a:r>
            <a:endParaRPr lang="nb-NO" dirty="0"/>
          </a:p>
        </p:txBody>
      </p:sp>
      <p:sp>
        <p:nvSpPr>
          <p:cNvPr id="4" name="Plassholder for tekst 3"/>
          <p:cNvSpPr>
            <a:spLocks noGrp="1"/>
          </p:cNvSpPr>
          <p:nvPr>
            <p:ph type="body" sz="quarter" idx="10" hasCustomPrompt="1"/>
          </p:nvPr>
        </p:nvSpPr>
        <p:spPr>
          <a:xfrm>
            <a:off x="2448560" y="4197640"/>
            <a:ext cx="6043219" cy="1010327"/>
          </a:xfrm>
        </p:spPr>
        <p:txBody>
          <a:bodyPr>
            <a:normAutofit/>
          </a:bodyPr>
          <a:lstStyle>
            <a:lvl1pPr marL="0" indent="0">
              <a:buNone/>
              <a:defRPr sz="2265">
                <a:solidFill>
                  <a:schemeClr val="bg1"/>
                </a:solidFill>
              </a:defRPr>
            </a:lvl1pPr>
          </a:lstStyle>
          <a:p>
            <a:pPr lvl="0"/>
            <a:r>
              <a:rPr lang="nb-NO" dirty="0" smtClean="0"/>
              <a:t>Tittel og avdeling</a:t>
            </a:r>
            <a:endParaRPr lang="nb-NO" dirty="0"/>
          </a:p>
        </p:txBody>
      </p:sp>
      <p:sp>
        <p:nvSpPr>
          <p:cNvPr id="12" name="icon_frame"/>
          <p:cNvSpPr>
            <a:spLocks noGrp="1" noChangeAspect="1"/>
          </p:cNvSpPr>
          <p:nvPr>
            <p:ph type="pic" sz="quarter" idx="13"/>
          </p:nvPr>
        </p:nvSpPr>
        <p:spPr>
          <a:xfrm>
            <a:off x="576039" y="1998000"/>
            <a:ext cx="1566101" cy="1566022"/>
          </a:xfrm>
          <a:prstGeom prst="ellipse">
            <a:avLst/>
          </a:prstGeom>
          <a:solidFill>
            <a:schemeClr val="bg1"/>
          </a:solidFill>
        </p:spPr>
        <p:txBody>
          <a:bodyPr anchor="ctr" anchorCtr="1">
            <a:normAutofit/>
          </a:bodyPr>
          <a:lstStyle>
            <a:lvl1pPr marL="0" indent="0" algn="ctr">
              <a:buNone/>
              <a:defRPr sz="1599"/>
            </a:lvl1pPr>
          </a:lstStyle>
          <a:p>
            <a:r>
              <a:rPr lang="nb-NO" smtClean="0"/>
              <a:t>Dra bildet til plassholderen eller klikk ikonet for å legge til</a:t>
            </a:r>
            <a:endParaRPr lang="nb-NO" dirty="0"/>
          </a:p>
        </p:txBody>
      </p:sp>
      <p:pic>
        <p:nvPicPr>
          <p:cNvPr id="13" name="Bild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93760" y="7844384"/>
            <a:ext cx="3698240" cy="1291156"/>
          </a:xfrm>
          <a:prstGeom prst="rect">
            <a:avLst/>
          </a:prstGeom>
        </p:spPr>
      </p:pic>
      <p:pic>
        <p:nvPicPr>
          <p:cNvPr id="8" name="Bild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46944" y="6281350"/>
            <a:ext cx="1845056" cy="568434"/>
          </a:xfrm>
          <a:prstGeom prst="rect">
            <a:avLst/>
          </a:prstGeom>
        </p:spPr>
      </p:pic>
    </p:spTree>
    <p:extLst>
      <p:ext uri="{BB962C8B-B14F-4D97-AF65-F5344CB8AC3E}">
        <p14:creationId xmlns:p14="http://schemas.microsoft.com/office/powerpoint/2010/main" val="110784686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telslide m sirkel og undertittel">
    <p:spTree>
      <p:nvGrpSpPr>
        <p:cNvPr id="1" name=""/>
        <p:cNvGrpSpPr/>
        <p:nvPr/>
      </p:nvGrpSpPr>
      <p:grpSpPr>
        <a:xfrm>
          <a:off x="0" y="0"/>
          <a:ext cx="0" cy="0"/>
          <a:chOff x="0" y="0"/>
          <a:chExt cx="0" cy="0"/>
        </a:xfrm>
      </p:grpSpPr>
      <p:sp>
        <p:nvSpPr>
          <p:cNvPr id="11" name="Plassholder for bilde 6"/>
          <p:cNvSpPr>
            <a:spLocks noGrp="1"/>
          </p:cNvSpPr>
          <p:nvPr>
            <p:ph type="pic" sz="quarter" idx="16" hasCustomPrompt="1"/>
          </p:nvPr>
        </p:nvSpPr>
        <p:spPr>
          <a:xfrm>
            <a:off x="0" y="1"/>
            <a:ext cx="12192000" cy="6858000"/>
          </a:xfrm>
          <a:solidFill>
            <a:schemeClr val="bg2"/>
          </a:solidFill>
        </p:spPr>
        <p:txBody>
          <a:bodyPr tIns="1350000" bIns="0" anchor="ctr" anchorCtr="1">
            <a:normAutofit/>
          </a:bodyPr>
          <a:lstStyle>
            <a:lvl1pPr marL="0" indent="0">
              <a:buNone/>
              <a:defRPr sz="2398" baseline="0"/>
            </a:lvl1pPr>
          </a:lstStyle>
          <a:p>
            <a:r>
              <a:rPr lang="en-US" dirty="0" smtClean="0"/>
              <a:t>Sett inn </a:t>
            </a:r>
            <a:r>
              <a:rPr lang="en-US" dirty="0" err="1" smtClean="0"/>
              <a:t>bilde</a:t>
            </a:r>
            <a:endParaRPr lang="nb-NO" dirty="0"/>
          </a:p>
        </p:txBody>
      </p:sp>
      <p:sp>
        <p:nvSpPr>
          <p:cNvPr id="3" name="Undertittel 2"/>
          <p:cNvSpPr>
            <a:spLocks noGrp="1"/>
          </p:cNvSpPr>
          <p:nvPr>
            <p:ph type="subTitle" idx="1" hasCustomPrompt="1"/>
          </p:nvPr>
        </p:nvSpPr>
        <p:spPr>
          <a:xfrm>
            <a:off x="916255" y="5826654"/>
            <a:ext cx="6043319" cy="286360"/>
          </a:xfrm>
        </p:spPr>
        <p:txBody>
          <a:bodyPr>
            <a:normAutofit/>
          </a:bodyPr>
          <a:lstStyle>
            <a:lvl1pPr marL="0" indent="0" algn="l">
              <a:buNone/>
              <a:defRPr sz="1865" b="1">
                <a:solidFill>
                  <a:schemeClr val="bg1"/>
                </a:solidFill>
              </a:defRPr>
            </a:lvl1pPr>
            <a:lvl2pPr marL="228302" indent="0" algn="ctr">
              <a:buNone/>
              <a:defRPr sz="1066"/>
            </a:lvl2pPr>
            <a:lvl3pPr marL="456603" indent="0" algn="ctr">
              <a:buNone/>
              <a:defRPr sz="932"/>
            </a:lvl3pPr>
            <a:lvl4pPr marL="684905" indent="0" algn="ctr">
              <a:buNone/>
              <a:defRPr sz="799"/>
            </a:lvl4pPr>
            <a:lvl5pPr marL="913203" indent="0" algn="ctr">
              <a:buNone/>
              <a:defRPr sz="799"/>
            </a:lvl5pPr>
            <a:lvl6pPr marL="1141504" indent="0" algn="ctr">
              <a:buNone/>
              <a:defRPr sz="799"/>
            </a:lvl6pPr>
            <a:lvl7pPr marL="1369806" indent="0" algn="ctr">
              <a:buNone/>
              <a:defRPr sz="799"/>
            </a:lvl7pPr>
            <a:lvl8pPr marL="1598107" indent="0" algn="ctr">
              <a:buNone/>
              <a:defRPr sz="799"/>
            </a:lvl8pPr>
            <a:lvl9pPr marL="1826409" indent="0" algn="ctr">
              <a:buNone/>
              <a:defRPr sz="799"/>
            </a:lvl9pPr>
          </a:lstStyle>
          <a:p>
            <a:r>
              <a:rPr lang="nb-NO" dirty="0" smtClean="0"/>
              <a:t>Navn </a:t>
            </a:r>
            <a:r>
              <a:rPr lang="nb-NO" dirty="0" err="1" smtClean="0"/>
              <a:t>Navnesen</a:t>
            </a:r>
            <a:endParaRPr lang="nb-NO" dirty="0"/>
          </a:p>
        </p:txBody>
      </p:sp>
      <p:sp>
        <p:nvSpPr>
          <p:cNvPr id="10" name="Ellipse 9"/>
          <p:cNvSpPr>
            <a:spLocks noChangeAspect="1"/>
          </p:cNvSpPr>
          <p:nvPr userDrawn="1"/>
        </p:nvSpPr>
        <p:spPr>
          <a:xfrm>
            <a:off x="761445" y="914409"/>
            <a:ext cx="4503371" cy="450307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45662" tIns="22830" rIns="45662" bIns="22830" rtlCol="0" anchor="ctr"/>
          <a:lstStyle/>
          <a:p>
            <a:pPr algn="ctr" defTabSz="913157"/>
            <a:endParaRPr lang="nb-NO" sz="1865">
              <a:solidFill>
                <a:prstClr val="white"/>
              </a:solidFill>
            </a:endParaRPr>
          </a:p>
        </p:txBody>
      </p:sp>
      <p:sp>
        <p:nvSpPr>
          <p:cNvPr id="9" name="Tittel 1"/>
          <p:cNvSpPr>
            <a:spLocks noGrp="1"/>
          </p:cNvSpPr>
          <p:nvPr>
            <p:ph type="ctrTitle" hasCustomPrompt="1"/>
          </p:nvPr>
        </p:nvSpPr>
        <p:spPr>
          <a:xfrm>
            <a:off x="916255" y="2268021"/>
            <a:ext cx="4208304" cy="1197012"/>
          </a:xfrm>
        </p:spPr>
        <p:txBody>
          <a:bodyPr lIns="202500" rIns="202500" anchor="t" anchorCtr="0">
            <a:normAutofit/>
          </a:bodyPr>
          <a:lstStyle>
            <a:lvl1pPr algn="l">
              <a:defRPr sz="4529" b="1">
                <a:solidFill>
                  <a:schemeClr val="bg1"/>
                </a:solidFill>
              </a:defRPr>
            </a:lvl1pPr>
          </a:lstStyle>
          <a:p>
            <a:r>
              <a:rPr lang="nb-NO" dirty="0" smtClean="0"/>
              <a:t>Tittel</a:t>
            </a:r>
            <a:endParaRPr lang="nb-NO" dirty="0"/>
          </a:p>
        </p:txBody>
      </p:sp>
      <p:sp>
        <p:nvSpPr>
          <p:cNvPr id="4" name="Plassholder for tekst 3"/>
          <p:cNvSpPr>
            <a:spLocks noGrp="1"/>
          </p:cNvSpPr>
          <p:nvPr>
            <p:ph type="body" sz="quarter" idx="10" hasCustomPrompt="1"/>
          </p:nvPr>
        </p:nvSpPr>
        <p:spPr>
          <a:xfrm>
            <a:off x="916254" y="6113014"/>
            <a:ext cx="6043219" cy="567400"/>
          </a:xfrm>
        </p:spPr>
        <p:txBody>
          <a:bodyPr>
            <a:normAutofit/>
          </a:bodyPr>
          <a:lstStyle>
            <a:lvl1pPr marL="0" indent="0">
              <a:buNone/>
              <a:defRPr sz="1865">
                <a:solidFill>
                  <a:schemeClr val="bg1"/>
                </a:solidFill>
              </a:defRPr>
            </a:lvl1pPr>
          </a:lstStyle>
          <a:p>
            <a:pPr lvl="0"/>
            <a:r>
              <a:rPr lang="nb-NO" dirty="0" smtClean="0"/>
              <a:t>Tittel og avdeling</a:t>
            </a:r>
            <a:endParaRPr lang="nb-NO" dirty="0"/>
          </a:p>
        </p:txBody>
      </p:sp>
      <p:sp>
        <p:nvSpPr>
          <p:cNvPr id="6" name="Plassholder for tekst 5"/>
          <p:cNvSpPr>
            <a:spLocks noGrp="1"/>
          </p:cNvSpPr>
          <p:nvPr>
            <p:ph type="body" sz="quarter" idx="11" hasCustomPrompt="1"/>
          </p:nvPr>
        </p:nvSpPr>
        <p:spPr>
          <a:xfrm>
            <a:off x="915929" y="3465032"/>
            <a:ext cx="4208631" cy="829945"/>
          </a:xfrm>
        </p:spPr>
        <p:txBody>
          <a:bodyPr lIns="202500" rIns="202500">
            <a:normAutofit/>
          </a:bodyPr>
          <a:lstStyle>
            <a:lvl1pPr marL="0" indent="0">
              <a:buNone/>
              <a:defRPr sz="3064">
                <a:solidFill>
                  <a:schemeClr val="bg1"/>
                </a:solidFill>
              </a:defRPr>
            </a:lvl1pPr>
          </a:lstStyle>
          <a:p>
            <a:pPr lvl="0"/>
            <a:r>
              <a:rPr lang="nb-NO" dirty="0" smtClean="0"/>
              <a:t>Undertittel</a:t>
            </a:r>
          </a:p>
        </p:txBody>
      </p:sp>
      <p:pic>
        <p:nvPicPr>
          <p:cNvPr id="14" name="Bild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46944" y="6282558"/>
            <a:ext cx="1845056" cy="568434"/>
          </a:xfrm>
          <a:prstGeom prst="rect">
            <a:avLst/>
          </a:prstGeom>
        </p:spPr>
      </p:pic>
    </p:spTree>
    <p:extLst>
      <p:ext uri="{BB962C8B-B14F-4D97-AF65-F5344CB8AC3E}">
        <p14:creationId xmlns:p14="http://schemas.microsoft.com/office/powerpoint/2010/main" val="11578265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telslide med sirkel">
    <p:spTree>
      <p:nvGrpSpPr>
        <p:cNvPr id="1" name=""/>
        <p:cNvGrpSpPr/>
        <p:nvPr/>
      </p:nvGrpSpPr>
      <p:grpSpPr>
        <a:xfrm>
          <a:off x="0" y="0"/>
          <a:ext cx="0" cy="0"/>
          <a:chOff x="0" y="0"/>
          <a:chExt cx="0" cy="0"/>
        </a:xfrm>
      </p:grpSpPr>
      <p:sp>
        <p:nvSpPr>
          <p:cNvPr id="3" name="Undertittel 2"/>
          <p:cNvSpPr>
            <a:spLocks noGrp="1"/>
          </p:cNvSpPr>
          <p:nvPr>
            <p:ph type="subTitle" idx="1" hasCustomPrompt="1"/>
          </p:nvPr>
        </p:nvSpPr>
        <p:spPr>
          <a:xfrm>
            <a:off x="916255" y="5826654"/>
            <a:ext cx="6043319" cy="286360"/>
          </a:xfrm>
        </p:spPr>
        <p:txBody>
          <a:bodyPr>
            <a:normAutofit/>
          </a:bodyPr>
          <a:lstStyle>
            <a:lvl1pPr marL="0" indent="0" algn="l">
              <a:buNone/>
              <a:defRPr sz="1865" b="1">
                <a:solidFill>
                  <a:schemeClr val="bg1"/>
                </a:solidFill>
              </a:defRPr>
            </a:lvl1pPr>
            <a:lvl2pPr marL="228302" indent="0" algn="ctr">
              <a:buNone/>
              <a:defRPr sz="1066"/>
            </a:lvl2pPr>
            <a:lvl3pPr marL="456603" indent="0" algn="ctr">
              <a:buNone/>
              <a:defRPr sz="932"/>
            </a:lvl3pPr>
            <a:lvl4pPr marL="684905" indent="0" algn="ctr">
              <a:buNone/>
              <a:defRPr sz="799"/>
            </a:lvl4pPr>
            <a:lvl5pPr marL="913203" indent="0" algn="ctr">
              <a:buNone/>
              <a:defRPr sz="799"/>
            </a:lvl5pPr>
            <a:lvl6pPr marL="1141504" indent="0" algn="ctr">
              <a:buNone/>
              <a:defRPr sz="799"/>
            </a:lvl6pPr>
            <a:lvl7pPr marL="1369806" indent="0" algn="ctr">
              <a:buNone/>
              <a:defRPr sz="799"/>
            </a:lvl7pPr>
            <a:lvl8pPr marL="1598107" indent="0" algn="ctr">
              <a:buNone/>
              <a:defRPr sz="799"/>
            </a:lvl8pPr>
            <a:lvl9pPr marL="1826409" indent="0" algn="ctr">
              <a:buNone/>
              <a:defRPr sz="799"/>
            </a:lvl9pPr>
          </a:lstStyle>
          <a:p>
            <a:r>
              <a:rPr lang="nb-NO" dirty="0" smtClean="0"/>
              <a:t>Navn </a:t>
            </a:r>
            <a:r>
              <a:rPr lang="nb-NO" dirty="0" err="1" smtClean="0"/>
              <a:t>Navnesen</a:t>
            </a:r>
            <a:endParaRPr lang="nb-NO" dirty="0"/>
          </a:p>
        </p:txBody>
      </p:sp>
      <p:sp>
        <p:nvSpPr>
          <p:cNvPr id="10" name="Ellipse 9"/>
          <p:cNvSpPr>
            <a:spLocks noChangeAspect="1"/>
          </p:cNvSpPr>
          <p:nvPr userDrawn="1"/>
        </p:nvSpPr>
        <p:spPr>
          <a:xfrm>
            <a:off x="761445" y="914409"/>
            <a:ext cx="4503371" cy="450307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45662" tIns="22830" rIns="45662" bIns="22830" rtlCol="0" anchor="ctr"/>
          <a:lstStyle/>
          <a:p>
            <a:pPr algn="ctr" defTabSz="913157"/>
            <a:endParaRPr lang="nb-NO" sz="1865">
              <a:solidFill>
                <a:prstClr val="white"/>
              </a:solidFill>
            </a:endParaRPr>
          </a:p>
        </p:txBody>
      </p:sp>
      <p:sp>
        <p:nvSpPr>
          <p:cNvPr id="9" name="Tittel 1"/>
          <p:cNvSpPr>
            <a:spLocks noGrp="1"/>
          </p:cNvSpPr>
          <p:nvPr>
            <p:ph type="ctrTitle" hasCustomPrompt="1"/>
          </p:nvPr>
        </p:nvSpPr>
        <p:spPr>
          <a:xfrm>
            <a:off x="916255" y="2100621"/>
            <a:ext cx="4208304" cy="2303450"/>
          </a:xfrm>
        </p:spPr>
        <p:txBody>
          <a:bodyPr lIns="202500" rIns="202500" anchor="t" anchorCtr="0">
            <a:normAutofit/>
          </a:bodyPr>
          <a:lstStyle>
            <a:lvl1pPr algn="l">
              <a:defRPr sz="4529" b="1">
                <a:solidFill>
                  <a:schemeClr val="bg1"/>
                </a:solidFill>
              </a:defRPr>
            </a:lvl1pPr>
          </a:lstStyle>
          <a:p>
            <a:r>
              <a:rPr lang="nb-NO" dirty="0" smtClean="0"/>
              <a:t>Tittel</a:t>
            </a:r>
            <a:endParaRPr lang="nb-NO" dirty="0"/>
          </a:p>
        </p:txBody>
      </p:sp>
      <p:sp>
        <p:nvSpPr>
          <p:cNvPr id="4" name="Plassholder for tekst 3"/>
          <p:cNvSpPr>
            <a:spLocks noGrp="1"/>
          </p:cNvSpPr>
          <p:nvPr>
            <p:ph type="body" sz="quarter" idx="10" hasCustomPrompt="1"/>
          </p:nvPr>
        </p:nvSpPr>
        <p:spPr>
          <a:xfrm>
            <a:off x="916254" y="6113014"/>
            <a:ext cx="6043219" cy="567400"/>
          </a:xfrm>
        </p:spPr>
        <p:txBody>
          <a:bodyPr>
            <a:normAutofit/>
          </a:bodyPr>
          <a:lstStyle>
            <a:lvl1pPr marL="0" indent="0">
              <a:buNone/>
              <a:defRPr sz="1865">
                <a:solidFill>
                  <a:schemeClr val="bg1"/>
                </a:solidFill>
              </a:defRPr>
            </a:lvl1pPr>
          </a:lstStyle>
          <a:p>
            <a:pPr lvl="0"/>
            <a:r>
              <a:rPr lang="nb-NO" dirty="0" smtClean="0"/>
              <a:t>Tittel og avdeling</a:t>
            </a:r>
            <a:endParaRPr lang="nb-NO" dirty="0"/>
          </a:p>
        </p:txBody>
      </p:sp>
    </p:spTree>
    <p:extLst>
      <p:ext uri="{BB962C8B-B14F-4D97-AF65-F5344CB8AC3E}">
        <p14:creationId xmlns:p14="http://schemas.microsoft.com/office/powerpoint/2010/main" val="18305835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telslide med undertittel">
    <p:spTree>
      <p:nvGrpSpPr>
        <p:cNvPr id="1" name=""/>
        <p:cNvGrpSpPr/>
        <p:nvPr/>
      </p:nvGrpSpPr>
      <p:grpSpPr>
        <a:xfrm>
          <a:off x="0" y="0"/>
          <a:ext cx="0" cy="0"/>
          <a:chOff x="0" y="0"/>
          <a:chExt cx="0" cy="0"/>
        </a:xfrm>
      </p:grpSpPr>
      <p:sp>
        <p:nvSpPr>
          <p:cNvPr id="3" name="Undertittel 2"/>
          <p:cNvSpPr>
            <a:spLocks noGrp="1"/>
          </p:cNvSpPr>
          <p:nvPr>
            <p:ph type="subTitle" idx="1" hasCustomPrompt="1"/>
          </p:nvPr>
        </p:nvSpPr>
        <p:spPr>
          <a:xfrm>
            <a:off x="1031463" y="5751054"/>
            <a:ext cx="6043319" cy="286360"/>
          </a:xfrm>
        </p:spPr>
        <p:txBody>
          <a:bodyPr>
            <a:normAutofit/>
          </a:bodyPr>
          <a:lstStyle>
            <a:lvl1pPr marL="0" indent="0" algn="l">
              <a:buNone/>
              <a:defRPr sz="1865" b="1">
                <a:solidFill>
                  <a:schemeClr val="bg1"/>
                </a:solidFill>
              </a:defRPr>
            </a:lvl1pPr>
            <a:lvl2pPr marL="228302" indent="0" algn="ctr">
              <a:buNone/>
              <a:defRPr sz="1066"/>
            </a:lvl2pPr>
            <a:lvl3pPr marL="456603" indent="0" algn="ctr">
              <a:buNone/>
              <a:defRPr sz="932"/>
            </a:lvl3pPr>
            <a:lvl4pPr marL="684905" indent="0" algn="ctr">
              <a:buNone/>
              <a:defRPr sz="799"/>
            </a:lvl4pPr>
            <a:lvl5pPr marL="913203" indent="0" algn="ctr">
              <a:buNone/>
              <a:defRPr sz="799"/>
            </a:lvl5pPr>
            <a:lvl6pPr marL="1141504" indent="0" algn="ctr">
              <a:buNone/>
              <a:defRPr sz="799"/>
            </a:lvl6pPr>
            <a:lvl7pPr marL="1369806" indent="0" algn="ctr">
              <a:buNone/>
              <a:defRPr sz="799"/>
            </a:lvl7pPr>
            <a:lvl8pPr marL="1598107" indent="0" algn="ctr">
              <a:buNone/>
              <a:defRPr sz="799"/>
            </a:lvl8pPr>
            <a:lvl9pPr marL="1826409" indent="0" algn="ctr">
              <a:buNone/>
              <a:defRPr sz="799"/>
            </a:lvl9pPr>
          </a:lstStyle>
          <a:p>
            <a:r>
              <a:rPr lang="nb-NO" dirty="0" smtClean="0"/>
              <a:t>Navn </a:t>
            </a:r>
            <a:r>
              <a:rPr lang="nb-NO" dirty="0" err="1" smtClean="0"/>
              <a:t>Navnesen</a:t>
            </a:r>
            <a:endParaRPr lang="nb-NO" dirty="0"/>
          </a:p>
        </p:txBody>
      </p:sp>
      <p:sp>
        <p:nvSpPr>
          <p:cNvPr id="9" name="Tittel 1"/>
          <p:cNvSpPr>
            <a:spLocks noGrp="1"/>
          </p:cNvSpPr>
          <p:nvPr>
            <p:ph type="ctrTitle" hasCustomPrompt="1"/>
          </p:nvPr>
        </p:nvSpPr>
        <p:spPr>
          <a:xfrm>
            <a:off x="1031462" y="847358"/>
            <a:ext cx="10080604" cy="1895525"/>
          </a:xfrm>
        </p:spPr>
        <p:txBody>
          <a:bodyPr lIns="0" rIns="0" anchor="t" anchorCtr="0">
            <a:normAutofit/>
          </a:bodyPr>
          <a:lstStyle>
            <a:lvl1pPr algn="l">
              <a:defRPr sz="8392" b="1">
                <a:solidFill>
                  <a:schemeClr val="accent2"/>
                </a:solidFill>
              </a:defRPr>
            </a:lvl1pPr>
          </a:lstStyle>
          <a:p>
            <a:r>
              <a:rPr lang="nb-NO" dirty="0" smtClean="0"/>
              <a:t>Tittel</a:t>
            </a:r>
            <a:endParaRPr lang="nb-NO" dirty="0"/>
          </a:p>
        </p:txBody>
      </p:sp>
      <p:sp>
        <p:nvSpPr>
          <p:cNvPr id="4" name="Plassholder for tekst 3"/>
          <p:cNvSpPr>
            <a:spLocks noGrp="1"/>
          </p:cNvSpPr>
          <p:nvPr>
            <p:ph type="body" sz="quarter" idx="10" hasCustomPrompt="1"/>
          </p:nvPr>
        </p:nvSpPr>
        <p:spPr>
          <a:xfrm>
            <a:off x="1031463" y="6059858"/>
            <a:ext cx="6043219" cy="567400"/>
          </a:xfrm>
        </p:spPr>
        <p:txBody>
          <a:bodyPr>
            <a:normAutofit/>
          </a:bodyPr>
          <a:lstStyle>
            <a:lvl1pPr marL="0" indent="0">
              <a:buNone/>
              <a:defRPr sz="1865">
                <a:solidFill>
                  <a:schemeClr val="bg1"/>
                </a:solidFill>
              </a:defRPr>
            </a:lvl1pPr>
          </a:lstStyle>
          <a:p>
            <a:pPr lvl="0"/>
            <a:r>
              <a:rPr lang="nb-NO" dirty="0" smtClean="0"/>
              <a:t>Tittel og avdeling</a:t>
            </a:r>
            <a:endParaRPr lang="nb-NO" dirty="0"/>
          </a:p>
        </p:txBody>
      </p:sp>
      <p:sp>
        <p:nvSpPr>
          <p:cNvPr id="6" name="Plassholder for tekst 5"/>
          <p:cNvSpPr>
            <a:spLocks noGrp="1"/>
          </p:cNvSpPr>
          <p:nvPr>
            <p:ph type="body" sz="quarter" idx="11" hasCustomPrompt="1"/>
          </p:nvPr>
        </p:nvSpPr>
        <p:spPr>
          <a:xfrm>
            <a:off x="1031462" y="2753514"/>
            <a:ext cx="10080604" cy="1424598"/>
          </a:xfrm>
        </p:spPr>
        <p:txBody>
          <a:bodyPr lIns="0" rIns="0">
            <a:normAutofit/>
          </a:bodyPr>
          <a:lstStyle>
            <a:lvl1pPr marL="0" indent="0">
              <a:buNone/>
              <a:defRPr sz="4929">
                <a:solidFill>
                  <a:schemeClr val="accent2"/>
                </a:solidFill>
              </a:defRPr>
            </a:lvl1pPr>
          </a:lstStyle>
          <a:p>
            <a:pPr lvl="0"/>
            <a:r>
              <a:rPr lang="nb-NO" dirty="0" smtClean="0"/>
              <a:t>Undertittel</a:t>
            </a:r>
          </a:p>
        </p:txBody>
      </p:sp>
    </p:spTree>
    <p:extLst>
      <p:ext uri="{BB962C8B-B14F-4D97-AF65-F5344CB8AC3E}">
        <p14:creationId xmlns:p14="http://schemas.microsoft.com/office/powerpoint/2010/main" val="40796789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telslide venstrejustert">
    <p:spTree>
      <p:nvGrpSpPr>
        <p:cNvPr id="1" name=""/>
        <p:cNvGrpSpPr/>
        <p:nvPr/>
      </p:nvGrpSpPr>
      <p:grpSpPr>
        <a:xfrm>
          <a:off x="0" y="0"/>
          <a:ext cx="0" cy="0"/>
          <a:chOff x="0" y="0"/>
          <a:chExt cx="0" cy="0"/>
        </a:xfrm>
      </p:grpSpPr>
      <p:sp>
        <p:nvSpPr>
          <p:cNvPr id="3" name="Undertittel 2"/>
          <p:cNvSpPr>
            <a:spLocks noGrp="1"/>
          </p:cNvSpPr>
          <p:nvPr>
            <p:ph type="subTitle" idx="1" hasCustomPrompt="1"/>
          </p:nvPr>
        </p:nvSpPr>
        <p:spPr>
          <a:xfrm>
            <a:off x="1006262" y="5751054"/>
            <a:ext cx="5697341" cy="286360"/>
          </a:xfrm>
        </p:spPr>
        <p:txBody>
          <a:bodyPr>
            <a:normAutofit/>
          </a:bodyPr>
          <a:lstStyle>
            <a:lvl1pPr marL="0" indent="0" algn="l">
              <a:buNone/>
              <a:defRPr sz="1865" b="1">
                <a:solidFill>
                  <a:schemeClr val="accent2"/>
                </a:solidFill>
              </a:defRPr>
            </a:lvl1pPr>
            <a:lvl2pPr marL="228302" indent="0" algn="ctr">
              <a:buNone/>
              <a:defRPr sz="1066"/>
            </a:lvl2pPr>
            <a:lvl3pPr marL="456603" indent="0" algn="ctr">
              <a:buNone/>
              <a:defRPr sz="932"/>
            </a:lvl3pPr>
            <a:lvl4pPr marL="684905" indent="0" algn="ctr">
              <a:buNone/>
              <a:defRPr sz="799"/>
            </a:lvl4pPr>
            <a:lvl5pPr marL="913203" indent="0" algn="ctr">
              <a:buNone/>
              <a:defRPr sz="799"/>
            </a:lvl5pPr>
            <a:lvl6pPr marL="1141504" indent="0" algn="ctr">
              <a:buNone/>
              <a:defRPr sz="799"/>
            </a:lvl6pPr>
            <a:lvl7pPr marL="1369806" indent="0" algn="ctr">
              <a:buNone/>
              <a:defRPr sz="799"/>
            </a:lvl7pPr>
            <a:lvl8pPr marL="1598107" indent="0" algn="ctr">
              <a:buNone/>
              <a:defRPr sz="799"/>
            </a:lvl8pPr>
            <a:lvl9pPr marL="1826409" indent="0" algn="ctr">
              <a:buNone/>
              <a:defRPr sz="799"/>
            </a:lvl9pPr>
          </a:lstStyle>
          <a:p>
            <a:r>
              <a:rPr lang="nb-NO" dirty="0" smtClean="0"/>
              <a:t>Navn </a:t>
            </a:r>
            <a:r>
              <a:rPr lang="nb-NO" dirty="0" err="1" smtClean="0"/>
              <a:t>Navnesen</a:t>
            </a:r>
            <a:endParaRPr lang="nb-NO" dirty="0"/>
          </a:p>
        </p:txBody>
      </p:sp>
      <p:sp>
        <p:nvSpPr>
          <p:cNvPr id="9" name="Tittel 1"/>
          <p:cNvSpPr>
            <a:spLocks noGrp="1"/>
          </p:cNvSpPr>
          <p:nvPr>
            <p:ph type="ctrTitle" hasCustomPrompt="1"/>
          </p:nvPr>
        </p:nvSpPr>
        <p:spPr>
          <a:xfrm>
            <a:off x="1006262" y="658806"/>
            <a:ext cx="5697341" cy="2892057"/>
          </a:xfrm>
        </p:spPr>
        <p:txBody>
          <a:bodyPr lIns="0" rIns="0" anchor="t" anchorCtr="0">
            <a:normAutofit/>
          </a:bodyPr>
          <a:lstStyle>
            <a:lvl1pPr algn="l">
              <a:defRPr sz="5595" b="1">
                <a:solidFill>
                  <a:schemeClr val="accent2"/>
                </a:solidFill>
              </a:defRPr>
            </a:lvl1pPr>
          </a:lstStyle>
          <a:p>
            <a:r>
              <a:rPr lang="nb-NO" dirty="0" smtClean="0"/>
              <a:t>Tittel</a:t>
            </a:r>
            <a:endParaRPr lang="nb-NO" dirty="0"/>
          </a:p>
        </p:txBody>
      </p:sp>
      <p:sp>
        <p:nvSpPr>
          <p:cNvPr id="4" name="Plassholder for tekst 3"/>
          <p:cNvSpPr>
            <a:spLocks noGrp="1"/>
          </p:cNvSpPr>
          <p:nvPr>
            <p:ph type="body" sz="quarter" idx="10" hasCustomPrompt="1"/>
          </p:nvPr>
        </p:nvSpPr>
        <p:spPr>
          <a:xfrm>
            <a:off x="1006262" y="6059858"/>
            <a:ext cx="5697341" cy="567400"/>
          </a:xfrm>
        </p:spPr>
        <p:txBody>
          <a:bodyPr>
            <a:normAutofit/>
          </a:bodyPr>
          <a:lstStyle>
            <a:lvl1pPr marL="0" indent="0">
              <a:buNone/>
              <a:defRPr sz="1865">
                <a:solidFill>
                  <a:schemeClr val="accent2"/>
                </a:solidFill>
              </a:defRPr>
            </a:lvl1pPr>
          </a:lstStyle>
          <a:p>
            <a:pPr lvl="0"/>
            <a:r>
              <a:rPr lang="nb-NO" dirty="0" smtClean="0"/>
              <a:t>Tittel og avdeling</a:t>
            </a:r>
            <a:endParaRPr lang="nb-NO" dirty="0"/>
          </a:p>
        </p:txBody>
      </p:sp>
    </p:spTree>
    <p:extLst>
      <p:ext uri="{BB962C8B-B14F-4D97-AF65-F5344CB8AC3E}">
        <p14:creationId xmlns:p14="http://schemas.microsoft.com/office/powerpoint/2010/main" val="36439105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telslide med undertittel hvit">
    <p:spTree>
      <p:nvGrpSpPr>
        <p:cNvPr id="1" name=""/>
        <p:cNvGrpSpPr/>
        <p:nvPr/>
      </p:nvGrpSpPr>
      <p:grpSpPr>
        <a:xfrm>
          <a:off x="0" y="0"/>
          <a:ext cx="0" cy="0"/>
          <a:chOff x="0" y="0"/>
          <a:chExt cx="0" cy="0"/>
        </a:xfrm>
      </p:grpSpPr>
      <p:sp>
        <p:nvSpPr>
          <p:cNvPr id="3" name="Undertittel 2"/>
          <p:cNvSpPr>
            <a:spLocks noGrp="1"/>
          </p:cNvSpPr>
          <p:nvPr>
            <p:ph type="subTitle" idx="1" hasCustomPrompt="1"/>
          </p:nvPr>
        </p:nvSpPr>
        <p:spPr>
          <a:xfrm>
            <a:off x="801049" y="5751054"/>
            <a:ext cx="5580335" cy="286360"/>
          </a:xfrm>
        </p:spPr>
        <p:txBody>
          <a:bodyPr>
            <a:normAutofit/>
          </a:bodyPr>
          <a:lstStyle>
            <a:lvl1pPr marL="0" indent="0" algn="l">
              <a:buNone/>
              <a:defRPr sz="1865" b="1">
                <a:solidFill>
                  <a:schemeClr val="bg1"/>
                </a:solidFill>
              </a:defRPr>
            </a:lvl1pPr>
            <a:lvl2pPr marL="228302" indent="0" algn="ctr">
              <a:buNone/>
              <a:defRPr sz="1066"/>
            </a:lvl2pPr>
            <a:lvl3pPr marL="456603" indent="0" algn="ctr">
              <a:buNone/>
              <a:defRPr sz="932"/>
            </a:lvl3pPr>
            <a:lvl4pPr marL="684905" indent="0" algn="ctr">
              <a:buNone/>
              <a:defRPr sz="799"/>
            </a:lvl4pPr>
            <a:lvl5pPr marL="913203" indent="0" algn="ctr">
              <a:buNone/>
              <a:defRPr sz="799"/>
            </a:lvl5pPr>
            <a:lvl6pPr marL="1141504" indent="0" algn="ctr">
              <a:buNone/>
              <a:defRPr sz="799"/>
            </a:lvl6pPr>
            <a:lvl7pPr marL="1369806" indent="0" algn="ctr">
              <a:buNone/>
              <a:defRPr sz="799"/>
            </a:lvl7pPr>
            <a:lvl8pPr marL="1598107" indent="0" algn="ctr">
              <a:buNone/>
              <a:defRPr sz="799"/>
            </a:lvl8pPr>
            <a:lvl9pPr marL="1826409" indent="0" algn="ctr">
              <a:buNone/>
              <a:defRPr sz="799"/>
            </a:lvl9pPr>
          </a:lstStyle>
          <a:p>
            <a:r>
              <a:rPr lang="nb-NO" dirty="0" smtClean="0"/>
              <a:t>Navn </a:t>
            </a:r>
            <a:r>
              <a:rPr lang="nb-NO" dirty="0" err="1" smtClean="0"/>
              <a:t>Navnesen</a:t>
            </a:r>
            <a:endParaRPr lang="nb-NO" dirty="0"/>
          </a:p>
        </p:txBody>
      </p:sp>
      <p:sp>
        <p:nvSpPr>
          <p:cNvPr id="9" name="Tittel 1"/>
          <p:cNvSpPr>
            <a:spLocks noGrp="1"/>
          </p:cNvSpPr>
          <p:nvPr>
            <p:ph type="ctrTitle" hasCustomPrompt="1"/>
          </p:nvPr>
        </p:nvSpPr>
        <p:spPr>
          <a:xfrm>
            <a:off x="801049" y="847358"/>
            <a:ext cx="5580335" cy="3564643"/>
          </a:xfrm>
        </p:spPr>
        <p:txBody>
          <a:bodyPr lIns="0" rIns="0" anchor="t" anchorCtr="0">
            <a:normAutofit/>
          </a:bodyPr>
          <a:lstStyle>
            <a:lvl1pPr algn="l">
              <a:defRPr sz="9325" b="1">
                <a:solidFill>
                  <a:schemeClr val="bg1"/>
                </a:solidFill>
              </a:defRPr>
            </a:lvl1pPr>
          </a:lstStyle>
          <a:p>
            <a:r>
              <a:rPr lang="nb-NO" dirty="0" smtClean="0"/>
              <a:t>Tittel</a:t>
            </a:r>
            <a:endParaRPr lang="nb-NO" dirty="0"/>
          </a:p>
        </p:txBody>
      </p:sp>
      <p:sp>
        <p:nvSpPr>
          <p:cNvPr id="4" name="Plassholder for tekst 3"/>
          <p:cNvSpPr>
            <a:spLocks noGrp="1"/>
          </p:cNvSpPr>
          <p:nvPr>
            <p:ph type="body" sz="quarter" idx="10" hasCustomPrompt="1"/>
          </p:nvPr>
        </p:nvSpPr>
        <p:spPr>
          <a:xfrm>
            <a:off x="801049" y="6059858"/>
            <a:ext cx="5580335" cy="567400"/>
          </a:xfrm>
        </p:spPr>
        <p:txBody>
          <a:bodyPr>
            <a:normAutofit/>
          </a:bodyPr>
          <a:lstStyle>
            <a:lvl1pPr marL="0" indent="0">
              <a:buNone/>
              <a:defRPr sz="1865">
                <a:solidFill>
                  <a:schemeClr val="bg1"/>
                </a:solidFill>
              </a:defRPr>
            </a:lvl1pPr>
          </a:lstStyle>
          <a:p>
            <a:pPr lvl="0"/>
            <a:r>
              <a:rPr lang="nb-NO" dirty="0" smtClean="0"/>
              <a:t>Tittel og avdeling</a:t>
            </a:r>
            <a:endParaRPr lang="nb-NO" dirty="0"/>
          </a:p>
        </p:txBody>
      </p:sp>
      <p:sp>
        <p:nvSpPr>
          <p:cNvPr id="6" name="Plassholder for tekst 5"/>
          <p:cNvSpPr>
            <a:spLocks noGrp="1"/>
          </p:cNvSpPr>
          <p:nvPr>
            <p:ph type="body" sz="quarter" idx="11" hasCustomPrompt="1"/>
          </p:nvPr>
        </p:nvSpPr>
        <p:spPr>
          <a:xfrm>
            <a:off x="801049" y="4493686"/>
            <a:ext cx="5580335" cy="1066499"/>
          </a:xfrm>
        </p:spPr>
        <p:txBody>
          <a:bodyPr lIns="0" rIns="0">
            <a:normAutofit/>
          </a:bodyPr>
          <a:lstStyle>
            <a:lvl1pPr marL="0" indent="0">
              <a:buNone/>
              <a:defRPr sz="3730">
                <a:solidFill>
                  <a:schemeClr val="bg1"/>
                </a:solidFill>
              </a:defRPr>
            </a:lvl1pPr>
          </a:lstStyle>
          <a:p>
            <a:pPr lvl="0"/>
            <a:r>
              <a:rPr lang="nb-NO" dirty="0" smtClean="0"/>
              <a:t>Undertittel</a:t>
            </a:r>
          </a:p>
        </p:txBody>
      </p:sp>
    </p:spTree>
    <p:extLst>
      <p:ext uri="{BB962C8B-B14F-4D97-AF65-F5344CB8AC3E}">
        <p14:creationId xmlns:p14="http://schemas.microsoft.com/office/powerpoint/2010/main" val="2439537955"/>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theme" Target="../theme/theme1.xml"/><Relationship Id="rId117" Type="http://schemas.openxmlformats.org/officeDocument/2006/relationships/image" Target="../media/image91.png"/><Relationship Id="rId21" Type="http://schemas.openxmlformats.org/officeDocument/2006/relationships/slideLayout" Target="../slideLayouts/slideLayout21.xml"/><Relationship Id="rId42" Type="http://schemas.openxmlformats.org/officeDocument/2006/relationships/image" Target="../media/image16.png"/><Relationship Id="rId47" Type="http://schemas.openxmlformats.org/officeDocument/2006/relationships/image" Target="../media/image21.png"/><Relationship Id="rId63" Type="http://schemas.openxmlformats.org/officeDocument/2006/relationships/image" Target="../media/image37.png"/><Relationship Id="rId68" Type="http://schemas.openxmlformats.org/officeDocument/2006/relationships/image" Target="../media/image42.png"/><Relationship Id="rId84" Type="http://schemas.openxmlformats.org/officeDocument/2006/relationships/image" Target="../media/image58.png"/><Relationship Id="rId89" Type="http://schemas.openxmlformats.org/officeDocument/2006/relationships/image" Target="../media/image63.png"/><Relationship Id="rId112" Type="http://schemas.openxmlformats.org/officeDocument/2006/relationships/image" Target="../media/image86.png"/><Relationship Id="rId16" Type="http://schemas.openxmlformats.org/officeDocument/2006/relationships/slideLayout" Target="../slideLayouts/slideLayout16.xml"/><Relationship Id="rId107" Type="http://schemas.openxmlformats.org/officeDocument/2006/relationships/image" Target="../media/image81.png"/><Relationship Id="rId11" Type="http://schemas.openxmlformats.org/officeDocument/2006/relationships/slideLayout" Target="../slideLayouts/slideLayout11.xml"/><Relationship Id="rId32" Type="http://schemas.openxmlformats.org/officeDocument/2006/relationships/image" Target="../media/image6.png"/><Relationship Id="rId37" Type="http://schemas.openxmlformats.org/officeDocument/2006/relationships/image" Target="../media/image11.png"/><Relationship Id="rId53" Type="http://schemas.openxmlformats.org/officeDocument/2006/relationships/image" Target="../media/image27.png"/><Relationship Id="rId58" Type="http://schemas.openxmlformats.org/officeDocument/2006/relationships/image" Target="../media/image32.png"/><Relationship Id="rId74" Type="http://schemas.openxmlformats.org/officeDocument/2006/relationships/image" Target="../media/image48.png"/><Relationship Id="rId79" Type="http://schemas.openxmlformats.org/officeDocument/2006/relationships/image" Target="../media/image53.png"/><Relationship Id="rId102" Type="http://schemas.openxmlformats.org/officeDocument/2006/relationships/image" Target="../media/image76.png"/><Relationship Id="rId5" Type="http://schemas.openxmlformats.org/officeDocument/2006/relationships/slideLayout" Target="../slideLayouts/slideLayout5.xml"/><Relationship Id="rId61" Type="http://schemas.openxmlformats.org/officeDocument/2006/relationships/image" Target="../media/image35.png"/><Relationship Id="rId82" Type="http://schemas.openxmlformats.org/officeDocument/2006/relationships/image" Target="../media/image56.png"/><Relationship Id="rId90" Type="http://schemas.openxmlformats.org/officeDocument/2006/relationships/image" Target="../media/image64.png"/><Relationship Id="rId95" Type="http://schemas.openxmlformats.org/officeDocument/2006/relationships/image" Target="../media/image69.png"/><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 Id="rId30" Type="http://schemas.openxmlformats.org/officeDocument/2006/relationships/image" Target="../media/image4.png"/><Relationship Id="rId35" Type="http://schemas.openxmlformats.org/officeDocument/2006/relationships/image" Target="../media/image9.png"/><Relationship Id="rId43" Type="http://schemas.openxmlformats.org/officeDocument/2006/relationships/image" Target="../media/image17.png"/><Relationship Id="rId48" Type="http://schemas.openxmlformats.org/officeDocument/2006/relationships/image" Target="../media/image22.png"/><Relationship Id="rId56" Type="http://schemas.openxmlformats.org/officeDocument/2006/relationships/image" Target="../media/image30.png"/><Relationship Id="rId64" Type="http://schemas.openxmlformats.org/officeDocument/2006/relationships/image" Target="../media/image38.png"/><Relationship Id="rId69" Type="http://schemas.openxmlformats.org/officeDocument/2006/relationships/image" Target="../media/image43.png"/><Relationship Id="rId77" Type="http://schemas.openxmlformats.org/officeDocument/2006/relationships/image" Target="../media/image51.png"/><Relationship Id="rId100" Type="http://schemas.openxmlformats.org/officeDocument/2006/relationships/image" Target="../media/image74.png"/><Relationship Id="rId105" Type="http://schemas.openxmlformats.org/officeDocument/2006/relationships/image" Target="../media/image79.png"/><Relationship Id="rId113" Type="http://schemas.openxmlformats.org/officeDocument/2006/relationships/image" Target="../media/image87.png"/><Relationship Id="rId118" Type="http://schemas.openxmlformats.org/officeDocument/2006/relationships/image" Target="../media/image92.png"/><Relationship Id="rId8" Type="http://schemas.openxmlformats.org/officeDocument/2006/relationships/slideLayout" Target="../slideLayouts/slideLayout8.xml"/><Relationship Id="rId51" Type="http://schemas.openxmlformats.org/officeDocument/2006/relationships/image" Target="../media/image25.png"/><Relationship Id="rId72" Type="http://schemas.openxmlformats.org/officeDocument/2006/relationships/image" Target="../media/image46.png"/><Relationship Id="rId80" Type="http://schemas.openxmlformats.org/officeDocument/2006/relationships/image" Target="../media/image54.png"/><Relationship Id="rId85" Type="http://schemas.openxmlformats.org/officeDocument/2006/relationships/image" Target="../media/image59.png"/><Relationship Id="rId93" Type="http://schemas.openxmlformats.org/officeDocument/2006/relationships/image" Target="../media/image67.png"/><Relationship Id="rId98" Type="http://schemas.openxmlformats.org/officeDocument/2006/relationships/image" Target="../media/image72.png"/><Relationship Id="rId121" Type="http://schemas.openxmlformats.org/officeDocument/2006/relationships/image" Target="../media/image95.pn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7.png"/><Relationship Id="rId38" Type="http://schemas.openxmlformats.org/officeDocument/2006/relationships/image" Target="../media/image12.png"/><Relationship Id="rId46" Type="http://schemas.openxmlformats.org/officeDocument/2006/relationships/image" Target="../media/image20.png"/><Relationship Id="rId59" Type="http://schemas.openxmlformats.org/officeDocument/2006/relationships/image" Target="../media/image33.png"/><Relationship Id="rId67" Type="http://schemas.openxmlformats.org/officeDocument/2006/relationships/image" Target="../media/image41.png"/><Relationship Id="rId103" Type="http://schemas.openxmlformats.org/officeDocument/2006/relationships/image" Target="../media/image77.png"/><Relationship Id="rId108" Type="http://schemas.openxmlformats.org/officeDocument/2006/relationships/image" Target="../media/image82.png"/><Relationship Id="rId116" Type="http://schemas.openxmlformats.org/officeDocument/2006/relationships/image" Target="../media/image90.png"/><Relationship Id="rId20" Type="http://schemas.openxmlformats.org/officeDocument/2006/relationships/slideLayout" Target="../slideLayouts/slideLayout20.xml"/><Relationship Id="rId41" Type="http://schemas.openxmlformats.org/officeDocument/2006/relationships/image" Target="../media/image15.png"/><Relationship Id="rId54" Type="http://schemas.openxmlformats.org/officeDocument/2006/relationships/image" Target="../media/image28.png"/><Relationship Id="rId62" Type="http://schemas.openxmlformats.org/officeDocument/2006/relationships/image" Target="../media/image36.png"/><Relationship Id="rId70" Type="http://schemas.openxmlformats.org/officeDocument/2006/relationships/image" Target="../media/image44.png"/><Relationship Id="rId75" Type="http://schemas.openxmlformats.org/officeDocument/2006/relationships/image" Target="../media/image49.png"/><Relationship Id="rId83" Type="http://schemas.openxmlformats.org/officeDocument/2006/relationships/image" Target="../media/image57.png"/><Relationship Id="rId88" Type="http://schemas.openxmlformats.org/officeDocument/2006/relationships/image" Target="../media/image62.png"/><Relationship Id="rId91" Type="http://schemas.openxmlformats.org/officeDocument/2006/relationships/image" Target="../media/image65.png"/><Relationship Id="rId96" Type="http://schemas.openxmlformats.org/officeDocument/2006/relationships/image" Target="../media/image70.png"/><Relationship Id="rId111" Type="http://schemas.openxmlformats.org/officeDocument/2006/relationships/image" Target="../media/image85.pn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2.png"/><Relationship Id="rId36" Type="http://schemas.openxmlformats.org/officeDocument/2006/relationships/image" Target="../media/image10.png"/><Relationship Id="rId49" Type="http://schemas.openxmlformats.org/officeDocument/2006/relationships/image" Target="../media/image23.png"/><Relationship Id="rId57" Type="http://schemas.openxmlformats.org/officeDocument/2006/relationships/image" Target="../media/image31.png"/><Relationship Id="rId106" Type="http://schemas.openxmlformats.org/officeDocument/2006/relationships/image" Target="../media/image80.png"/><Relationship Id="rId114" Type="http://schemas.openxmlformats.org/officeDocument/2006/relationships/image" Target="../media/image88.png"/><Relationship Id="rId119" Type="http://schemas.openxmlformats.org/officeDocument/2006/relationships/image" Target="../media/image93.png"/><Relationship Id="rId10" Type="http://schemas.openxmlformats.org/officeDocument/2006/relationships/slideLayout" Target="../slideLayouts/slideLayout10.xml"/><Relationship Id="rId31" Type="http://schemas.openxmlformats.org/officeDocument/2006/relationships/image" Target="../media/image5.png"/><Relationship Id="rId44" Type="http://schemas.openxmlformats.org/officeDocument/2006/relationships/image" Target="../media/image18.png"/><Relationship Id="rId52" Type="http://schemas.openxmlformats.org/officeDocument/2006/relationships/image" Target="../media/image26.png"/><Relationship Id="rId60" Type="http://schemas.openxmlformats.org/officeDocument/2006/relationships/image" Target="../media/image34.png"/><Relationship Id="rId65" Type="http://schemas.openxmlformats.org/officeDocument/2006/relationships/image" Target="../media/image39.png"/><Relationship Id="rId73" Type="http://schemas.openxmlformats.org/officeDocument/2006/relationships/image" Target="../media/image47.png"/><Relationship Id="rId78" Type="http://schemas.openxmlformats.org/officeDocument/2006/relationships/image" Target="../media/image52.png"/><Relationship Id="rId81" Type="http://schemas.openxmlformats.org/officeDocument/2006/relationships/image" Target="../media/image55.png"/><Relationship Id="rId86" Type="http://schemas.openxmlformats.org/officeDocument/2006/relationships/image" Target="../media/image60.png"/><Relationship Id="rId94" Type="http://schemas.openxmlformats.org/officeDocument/2006/relationships/image" Target="../media/image68.png"/><Relationship Id="rId99" Type="http://schemas.openxmlformats.org/officeDocument/2006/relationships/image" Target="../media/image73.png"/><Relationship Id="rId101" Type="http://schemas.openxmlformats.org/officeDocument/2006/relationships/image" Target="../media/image75.png"/><Relationship Id="rId122" Type="http://schemas.openxmlformats.org/officeDocument/2006/relationships/image" Target="../media/image96.png"/><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image" Target="../media/image13.png"/><Relationship Id="rId109" Type="http://schemas.openxmlformats.org/officeDocument/2006/relationships/image" Target="../media/image83.png"/><Relationship Id="rId34" Type="http://schemas.openxmlformats.org/officeDocument/2006/relationships/image" Target="../media/image8.png"/><Relationship Id="rId50" Type="http://schemas.openxmlformats.org/officeDocument/2006/relationships/image" Target="../media/image24.png"/><Relationship Id="rId55" Type="http://schemas.openxmlformats.org/officeDocument/2006/relationships/image" Target="../media/image29.png"/><Relationship Id="rId76" Type="http://schemas.openxmlformats.org/officeDocument/2006/relationships/image" Target="../media/image50.png"/><Relationship Id="rId97" Type="http://schemas.openxmlformats.org/officeDocument/2006/relationships/image" Target="../media/image71.png"/><Relationship Id="rId104" Type="http://schemas.openxmlformats.org/officeDocument/2006/relationships/image" Target="../media/image78.png"/><Relationship Id="rId120" Type="http://schemas.openxmlformats.org/officeDocument/2006/relationships/image" Target="../media/image94.png"/><Relationship Id="rId7" Type="http://schemas.openxmlformats.org/officeDocument/2006/relationships/slideLayout" Target="../slideLayouts/slideLayout7.xml"/><Relationship Id="rId71" Type="http://schemas.openxmlformats.org/officeDocument/2006/relationships/image" Target="../media/image45.png"/><Relationship Id="rId92" Type="http://schemas.openxmlformats.org/officeDocument/2006/relationships/image" Target="../media/image66.png"/><Relationship Id="rId2" Type="http://schemas.openxmlformats.org/officeDocument/2006/relationships/slideLayout" Target="../slideLayouts/slideLayout2.xml"/><Relationship Id="rId29" Type="http://schemas.openxmlformats.org/officeDocument/2006/relationships/image" Target="../media/image3.png"/><Relationship Id="rId24" Type="http://schemas.openxmlformats.org/officeDocument/2006/relationships/slideLayout" Target="../slideLayouts/slideLayout24.xml"/><Relationship Id="rId40" Type="http://schemas.openxmlformats.org/officeDocument/2006/relationships/image" Target="../media/image14.png"/><Relationship Id="rId45" Type="http://schemas.openxmlformats.org/officeDocument/2006/relationships/image" Target="../media/image19.png"/><Relationship Id="rId66" Type="http://schemas.openxmlformats.org/officeDocument/2006/relationships/image" Target="../media/image40.png"/><Relationship Id="rId87" Type="http://schemas.openxmlformats.org/officeDocument/2006/relationships/image" Target="../media/image61.png"/><Relationship Id="rId110" Type="http://schemas.openxmlformats.org/officeDocument/2006/relationships/image" Target="../media/image84.png"/><Relationship Id="rId115" Type="http://schemas.openxmlformats.org/officeDocument/2006/relationships/image" Target="../media/image89.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781251" y="633221"/>
            <a:ext cx="10629499" cy="738579"/>
          </a:xfrm>
          <a:prstGeom prst="rect">
            <a:avLst/>
          </a:prstGeom>
        </p:spPr>
        <p:txBody>
          <a:bodyPr vert="horz" wrap="square" lIns="0" tIns="0" rIns="0" bIns="0" rtlCol="0" anchor="ctr" anchorCtr="0">
            <a:normAutofit/>
          </a:bodyPr>
          <a:lstStyle/>
          <a:p>
            <a:r>
              <a:rPr lang="nb-NO" dirty="0" smtClean="0"/>
              <a:t>Klikk for å redigere tittelstil</a:t>
            </a:r>
            <a:endParaRPr lang="nb-NO" dirty="0"/>
          </a:p>
        </p:txBody>
      </p:sp>
      <p:sp>
        <p:nvSpPr>
          <p:cNvPr id="3" name="Plassholder for tekst 2"/>
          <p:cNvSpPr>
            <a:spLocks noGrp="1"/>
          </p:cNvSpPr>
          <p:nvPr>
            <p:ph type="body" idx="1"/>
          </p:nvPr>
        </p:nvSpPr>
        <p:spPr>
          <a:xfrm>
            <a:off x="781251" y="1660527"/>
            <a:ext cx="10629499" cy="4332884"/>
          </a:xfrm>
          <a:prstGeom prst="rect">
            <a:avLst/>
          </a:prstGeom>
        </p:spPr>
        <p:txBody>
          <a:bodyPr vert="horz" lIns="0" tIns="0" rIns="0" bIns="0" rtlCol="0" anchor="t" anchorCtr="0">
            <a:normAutofit/>
          </a:bodyPr>
          <a:lstStyle/>
          <a:p>
            <a:pPr lvl="0"/>
            <a:r>
              <a:rPr lang="nb-NO" dirty="0" smtClean="0"/>
              <a:t>Klikk for å redigere tekststiler i malen</a:t>
            </a:r>
          </a:p>
          <a:p>
            <a:pPr lvl="1"/>
            <a:r>
              <a:rPr lang="nb-NO" dirty="0" smtClean="0"/>
              <a:t>Andre nivå</a:t>
            </a:r>
          </a:p>
          <a:p>
            <a:pPr lvl="2"/>
            <a:r>
              <a:rPr lang="nb-NO" dirty="0" smtClean="0"/>
              <a:t>Tredje nivå</a:t>
            </a:r>
          </a:p>
          <a:p>
            <a:pPr lvl="3"/>
            <a:r>
              <a:rPr lang="nb-NO" dirty="0" smtClean="0"/>
              <a:t>Fjerde nivå</a:t>
            </a:r>
          </a:p>
          <a:p>
            <a:pPr lvl="4"/>
            <a:r>
              <a:rPr lang="nb-NO" dirty="0" smtClean="0"/>
              <a:t>Femte nivå</a:t>
            </a:r>
            <a:endParaRPr lang="nb-NO" dirty="0"/>
          </a:p>
        </p:txBody>
      </p:sp>
      <p:grpSp>
        <p:nvGrpSpPr>
          <p:cNvPr id="11" name="bamse" hidden="1"/>
          <p:cNvGrpSpPr/>
          <p:nvPr/>
        </p:nvGrpSpPr>
        <p:grpSpPr>
          <a:xfrm>
            <a:off x="1992472" y="992360"/>
            <a:ext cx="586761" cy="586733"/>
            <a:chOff x="300343" y="1212537"/>
            <a:chExt cx="1173600" cy="1173600"/>
          </a:xfrm>
        </p:grpSpPr>
        <p:sp>
          <p:nvSpPr>
            <p:cNvPr id="13" name="bamse_hvit_sirkel"/>
            <p:cNvSpPr/>
            <p:nvPr userDrawn="1"/>
          </p:nvSpPr>
          <p:spPr>
            <a:xfrm>
              <a:off x="300343" y="1212537"/>
              <a:ext cx="1173600" cy="1173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157"/>
              <a:endParaRPr lang="nb-NO" sz="1865">
                <a:solidFill>
                  <a:prstClr val="white"/>
                </a:solidFill>
              </a:endParaRPr>
            </a:p>
          </p:txBody>
        </p:sp>
        <p:pic>
          <p:nvPicPr>
            <p:cNvPr id="14" name="bamse"/>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300343" y="1212537"/>
              <a:ext cx="1173600" cy="1173600"/>
            </a:xfrm>
            <a:prstGeom prst="rect">
              <a:avLst/>
            </a:prstGeom>
          </p:spPr>
        </p:pic>
      </p:grpSp>
      <p:grpSp>
        <p:nvGrpSpPr>
          <p:cNvPr id="15" name="hake" hidden="1"/>
          <p:cNvGrpSpPr/>
          <p:nvPr/>
        </p:nvGrpSpPr>
        <p:grpSpPr>
          <a:xfrm>
            <a:off x="1992472" y="992360"/>
            <a:ext cx="586761" cy="586733"/>
            <a:chOff x="1774286" y="1212537"/>
            <a:chExt cx="1173600" cy="1173600"/>
          </a:xfrm>
        </p:grpSpPr>
        <p:sp>
          <p:nvSpPr>
            <p:cNvPr id="16" name="hake_hvit_sirkel"/>
            <p:cNvSpPr/>
            <p:nvPr userDrawn="1"/>
          </p:nvSpPr>
          <p:spPr>
            <a:xfrm>
              <a:off x="1774286" y="1212537"/>
              <a:ext cx="1173600" cy="1173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157"/>
              <a:endParaRPr lang="nb-NO" sz="1865">
                <a:solidFill>
                  <a:prstClr val="white"/>
                </a:solidFill>
              </a:endParaRPr>
            </a:p>
          </p:txBody>
        </p:sp>
        <p:pic>
          <p:nvPicPr>
            <p:cNvPr id="17" name="hake"/>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1774286" y="1212537"/>
              <a:ext cx="1173600" cy="1173600"/>
            </a:xfrm>
            <a:prstGeom prst="rect">
              <a:avLst/>
            </a:prstGeom>
          </p:spPr>
        </p:pic>
      </p:grpSp>
      <p:grpSp>
        <p:nvGrpSpPr>
          <p:cNvPr id="18" name="kr" hidden="1"/>
          <p:cNvGrpSpPr/>
          <p:nvPr/>
        </p:nvGrpSpPr>
        <p:grpSpPr>
          <a:xfrm>
            <a:off x="1992472" y="992360"/>
            <a:ext cx="586761" cy="586733"/>
            <a:chOff x="3248229" y="1212537"/>
            <a:chExt cx="1173600" cy="1173600"/>
          </a:xfrm>
        </p:grpSpPr>
        <p:sp>
          <p:nvSpPr>
            <p:cNvPr id="19" name="kr_hvit_sirkel"/>
            <p:cNvSpPr/>
            <p:nvPr userDrawn="1"/>
          </p:nvSpPr>
          <p:spPr>
            <a:xfrm>
              <a:off x="3248229" y="1212537"/>
              <a:ext cx="1173600" cy="1173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157"/>
              <a:endParaRPr lang="nb-NO" sz="1865">
                <a:solidFill>
                  <a:prstClr val="white"/>
                </a:solidFill>
              </a:endParaRPr>
            </a:p>
          </p:txBody>
        </p:sp>
        <p:pic>
          <p:nvPicPr>
            <p:cNvPr id="20" name="k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248229" y="1212537"/>
              <a:ext cx="1173600" cy="1173600"/>
            </a:xfrm>
            <a:prstGeom prst="rect">
              <a:avLst/>
            </a:prstGeom>
          </p:spPr>
        </p:pic>
      </p:grpSp>
      <p:grpSp>
        <p:nvGrpSpPr>
          <p:cNvPr id="21" name="bil" hidden="1"/>
          <p:cNvGrpSpPr/>
          <p:nvPr/>
        </p:nvGrpSpPr>
        <p:grpSpPr>
          <a:xfrm>
            <a:off x="1992472" y="992360"/>
            <a:ext cx="586761" cy="586733"/>
            <a:chOff x="4722172" y="1212537"/>
            <a:chExt cx="1173600" cy="1173600"/>
          </a:xfrm>
        </p:grpSpPr>
        <p:sp>
          <p:nvSpPr>
            <p:cNvPr id="22" name="bil_hvit_sirkel"/>
            <p:cNvSpPr/>
            <p:nvPr userDrawn="1"/>
          </p:nvSpPr>
          <p:spPr>
            <a:xfrm>
              <a:off x="4722172" y="1212537"/>
              <a:ext cx="1173600" cy="1173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157"/>
              <a:endParaRPr lang="nb-NO" sz="1865">
                <a:solidFill>
                  <a:prstClr val="white"/>
                </a:solidFill>
              </a:endParaRPr>
            </a:p>
          </p:txBody>
        </p:sp>
        <p:pic>
          <p:nvPicPr>
            <p:cNvPr id="23" name="bil"/>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4722172" y="1212537"/>
              <a:ext cx="1173600" cy="1173600"/>
            </a:xfrm>
            <a:prstGeom prst="rect">
              <a:avLst/>
            </a:prstGeom>
          </p:spPr>
        </p:pic>
      </p:grpSp>
      <p:grpSp>
        <p:nvGrpSpPr>
          <p:cNvPr id="24" name="pluss" hidden="1"/>
          <p:cNvGrpSpPr/>
          <p:nvPr/>
        </p:nvGrpSpPr>
        <p:grpSpPr>
          <a:xfrm>
            <a:off x="1992472" y="992360"/>
            <a:ext cx="586761" cy="586733"/>
            <a:chOff x="6196115" y="1212537"/>
            <a:chExt cx="1173600" cy="1173600"/>
          </a:xfrm>
        </p:grpSpPr>
        <p:sp>
          <p:nvSpPr>
            <p:cNvPr id="25" name="pluss_hvit_sirkel"/>
            <p:cNvSpPr/>
            <p:nvPr userDrawn="1"/>
          </p:nvSpPr>
          <p:spPr>
            <a:xfrm>
              <a:off x="6196115" y="1212537"/>
              <a:ext cx="1173600" cy="1173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157"/>
              <a:endParaRPr lang="nb-NO" sz="1865">
                <a:solidFill>
                  <a:prstClr val="white"/>
                </a:solidFill>
              </a:endParaRPr>
            </a:p>
          </p:txBody>
        </p:sp>
        <p:pic>
          <p:nvPicPr>
            <p:cNvPr id="26" name="pluss"/>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6196115" y="1212537"/>
              <a:ext cx="1173600" cy="1173600"/>
            </a:xfrm>
            <a:prstGeom prst="rect">
              <a:avLst/>
            </a:prstGeom>
          </p:spPr>
        </p:pic>
      </p:grpSp>
      <p:grpSp>
        <p:nvGrpSpPr>
          <p:cNvPr id="27" name="snakkeboble" hidden="1"/>
          <p:cNvGrpSpPr/>
          <p:nvPr/>
        </p:nvGrpSpPr>
        <p:grpSpPr>
          <a:xfrm>
            <a:off x="1992472" y="992360"/>
            <a:ext cx="586761" cy="586733"/>
            <a:chOff x="7670058" y="1212537"/>
            <a:chExt cx="1173600" cy="1173600"/>
          </a:xfrm>
        </p:grpSpPr>
        <p:sp>
          <p:nvSpPr>
            <p:cNvPr id="28" name="snakkeboble_hvit_sirkel"/>
            <p:cNvSpPr/>
            <p:nvPr userDrawn="1"/>
          </p:nvSpPr>
          <p:spPr>
            <a:xfrm>
              <a:off x="7670058" y="1212537"/>
              <a:ext cx="1173600" cy="1173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157"/>
              <a:endParaRPr lang="nb-NO" sz="1865">
                <a:solidFill>
                  <a:prstClr val="white"/>
                </a:solidFill>
              </a:endParaRPr>
            </a:p>
          </p:txBody>
        </p:sp>
        <p:pic>
          <p:nvPicPr>
            <p:cNvPr id="29" name="snakkeboble"/>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7670058" y="1212537"/>
              <a:ext cx="1173600" cy="1173600"/>
            </a:xfrm>
            <a:prstGeom prst="rect">
              <a:avLst/>
            </a:prstGeom>
          </p:spPr>
        </p:pic>
      </p:grpSp>
      <p:grpSp>
        <p:nvGrpSpPr>
          <p:cNvPr id="30" name="paraply" hidden="1"/>
          <p:cNvGrpSpPr/>
          <p:nvPr/>
        </p:nvGrpSpPr>
        <p:grpSpPr>
          <a:xfrm>
            <a:off x="1992472" y="992360"/>
            <a:ext cx="586761" cy="586733"/>
            <a:chOff x="1774286" y="1331807"/>
            <a:chExt cx="1173600" cy="1173600"/>
          </a:xfrm>
        </p:grpSpPr>
        <p:sp>
          <p:nvSpPr>
            <p:cNvPr id="31" name="paraply_hvit_sirkel"/>
            <p:cNvSpPr/>
            <p:nvPr userDrawn="1"/>
          </p:nvSpPr>
          <p:spPr>
            <a:xfrm>
              <a:off x="1774286" y="1331807"/>
              <a:ext cx="1173600" cy="1173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157"/>
              <a:endParaRPr lang="nb-NO" sz="1865">
                <a:solidFill>
                  <a:prstClr val="white"/>
                </a:solidFill>
              </a:endParaRPr>
            </a:p>
          </p:txBody>
        </p:sp>
        <p:pic>
          <p:nvPicPr>
            <p:cNvPr id="32" name="paraply"/>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1774286" y="1331807"/>
              <a:ext cx="1173600" cy="1173600"/>
            </a:xfrm>
            <a:prstGeom prst="rect">
              <a:avLst/>
            </a:prstGeom>
          </p:spPr>
        </p:pic>
      </p:grpSp>
      <p:grpSp>
        <p:nvGrpSpPr>
          <p:cNvPr id="33" name="pakke" hidden="1"/>
          <p:cNvGrpSpPr/>
          <p:nvPr/>
        </p:nvGrpSpPr>
        <p:grpSpPr>
          <a:xfrm>
            <a:off x="1992472" y="992360"/>
            <a:ext cx="586761" cy="586733"/>
            <a:chOff x="3248229" y="1331807"/>
            <a:chExt cx="1173600" cy="1173600"/>
          </a:xfrm>
        </p:grpSpPr>
        <p:sp>
          <p:nvSpPr>
            <p:cNvPr id="34" name="pakke_hvit_sirkel"/>
            <p:cNvSpPr/>
            <p:nvPr userDrawn="1"/>
          </p:nvSpPr>
          <p:spPr>
            <a:xfrm>
              <a:off x="3248229" y="1331807"/>
              <a:ext cx="1173600" cy="1173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157"/>
              <a:endParaRPr lang="nb-NO" sz="1865">
                <a:solidFill>
                  <a:prstClr val="white"/>
                </a:solidFill>
              </a:endParaRPr>
            </a:p>
          </p:txBody>
        </p:sp>
        <p:pic>
          <p:nvPicPr>
            <p:cNvPr id="35" name="pakke"/>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3248229" y="1331807"/>
              <a:ext cx="1173600" cy="1173600"/>
            </a:xfrm>
            <a:prstGeom prst="rect">
              <a:avLst/>
            </a:prstGeom>
          </p:spPr>
        </p:pic>
      </p:grpSp>
      <p:grpSp>
        <p:nvGrpSpPr>
          <p:cNvPr id="36" name="hus" hidden="1"/>
          <p:cNvGrpSpPr/>
          <p:nvPr/>
        </p:nvGrpSpPr>
        <p:grpSpPr>
          <a:xfrm>
            <a:off x="1992472" y="992360"/>
            <a:ext cx="586761" cy="586733"/>
            <a:chOff x="4722172" y="1331807"/>
            <a:chExt cx="1173600" cy="1173600"/>
          </a:xfrm>
        </p:grpSpPr>
        <p:sp>
          <p:nvSpPr>
            <p:cNvPr id="37" name="hus_hvit_sirkel"/>
            <p:cNvSpPr/>
            <p:nvPr userDrawn="1"/>
          </p:nvSpPr>
          <p:spPr>
            <a:xfrm>
              <a:off x="4722172" y="1331807"/>
              <a:ext cx="1173600" cy="1173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157"/>
              <a:endParaRPr lang="nb-NO" sz="1865">
                <a:solidFill>
                  <a:prstClr val="white"/>
                </a:solidFill>
              </a:endParaRPr>
            </a:p>
          </p:txBody>
        </p:sp>
        <p:pic>
          <p:nvPicPr>
            <p:cNvPr id="38" name="hus"/>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4722172" y="1331807"/>
              <a:ext cx="1173600" cy="1173600"/>
            </a:xfrm>
            <a:prstGeom prst="rect">
              <a:avLst/>
            </a:prstGeom>
          </p:spPr>
        </p:pic>
      </p:grpSp>
      <p:grpSp>
        <p:nvGrpSpPr>
          <p:cNvPr id="39" name="id" hidden="1"/>
          <p:cNvGrpSpPr/>
          <p:nvPr/>
        </p:nvGrpSpPr>
        <p:grpSpPr>
          <a:xfrm>
            <a:off x="1992472" y="992360"/>
            <a:ext cx="586761" cy="586733"/>
            <a:chOff x="6196115" y="1331807"/>
            <a:chExt cx="1173600" cy="1173600"/>
          </a:xfrm>
        </p:grpSpPr>
        <p:sp>
          <p:nvSpPr>
            <p:cNvPr id="40" name="id_hvit_sirkel"/>
            <p:cNvSpPr/>
            <p:nvPr userDrawn="1"/>
          </p:nvSpPr>
          <p:spPr>
            <a:xfrm>
              <a:off x="6196115" y="1331807"/>
              <a:ext cx="1173600" cy="1173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157"/>
              <a:endParaRPr lang="nb-NO" sz="1865">
                <a:solidFill>
                  <a:prstClr val="white"/>
                </a:solidFill>
              </a:endParaRPr>
            </a:p>
          </p:txBody>
        </p:sp>
        <p:pic>
          <p:nvPicPr>
            <p:cNvPr id="41" name="id"/>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196115" y="1331807"/>
              <a:ext cx="1173600" cy="1173600"/>
            </a:xfrm>
            <a:prstGeom prst="rect">
              <a:avLst/>
            </a:prstGeom>
          </p:spPr>
        </p:pic>
      </p:grpSp>
      <p:grpSp>
        <p:nvGrpSpPr>
          <p:cNvPr id="42" name="kalkulator" hidden="1"/>
          <p:cNvGrpSpPr/>
          <p:nvPr/>
        </p:nvGrpSpPr>
        <p:grpSpPr>
          <a:xfrm>
            <a:off x="1992472" y="992360"/>
            <a:ext cx="586761" cy="586733"/>
            <a:chOff x="7670058" y="1331807"/>
            <a:chExt cx="1173600" cy="1173600"/>
          </a:xfrm>
        </p:grpSpPr>
        <p:sp>
          <p:nvSpPr>
            <p:cNvPr id="43" name="kalkulator_hvit_sirkel"/>
            <p:cNvSpPr/>
            <p:nvPr userDrawn="1"/>
          </p:nvSpPr>
          <p:spPr>
            <a:xfrm>
              <a:off x="7670058" y="1331807"/>
              <a:ext cx="1173600" cy="1173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157"/>
              <a:endParaRPr lang="nb-NO" sz="1865">
                <a:solidFill>
                  <a:prstClr val="white"/>
                </a:solidFill>
              </a:endParaRPr>
            </a:p>
          </p:txBody>
        </p:sp>
        <p:pic>
          <p:nvPicPr>
            <p:cNvPr id="44" name="kalkulator"/>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7670058" y="1331807"/>
              <a:ext cx="1173600" cy="1173600"/>
            </a:xfrm>
            <a:prstGeom prst="rect">
              <a:avLst/>
            </a:prstGeom>
          </p:spPr>
        </p:pic>
      </p:grpSp>
      <p:grpSp>
        <p:nvGrpSpPr>
          <p:cNvPr id="45" name="handlevogn" hidden="1"/>
          <p:cNvGrpSpPr/>
          <p:nvPr/>
        </p:nvGrpSpPr>
        <p:grpSpPr>
          <a:xfrm>
            <a:off x="1992472" y="992360"/>
            <a:ext cx="586761" cy="586733"/>
            <a:chOff x="300343" y="1138704"/>
            <a:chExt cx="1173600" cy="1173600"/>
          </a:xfrm>
        </p:grpSpPr>
        <p:sp>
          <p:nvSpPr>
            <p:cNvPr id="46" name="handlevogn_hvit_sirkel"/>
            <p:cNvSpPr/>
            <p:nvPr userDrawn="1"/>
          </p:nvSpPr>
          <p:spPr>
            <a:xfrm>
              <a:off x="300343" y="1138704"/>
              <a:ext cx="1173600" cy="1173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157"/>
              <a:endParaRPr lang="nb-NO" sz="1865">
                <a:solidFill>
                  <a:prstClr val="white"/>
                </a:solidFill>
              </a:endParaRPr>
            </a:p>
          </p:txBody>
        </p:sp>
        <p:pic>
          <p:nvPicPr>
            <p:cNvPr id="47" name="handlevogn"/>
            <p:cNvPicPr>
              <a:picLocks noChangeAspect="1"/>
            </p:cNvPicPr>
            <p:nvPr userDrawn="1"/>
          </p:nvPicPr>
          <p:blipFill>
            <a:blip r:embed="rId38" cstate="print">
              <a:extLst>
                <a:ext uri="{28A0092B-C50C-407E-A947-70E740481C1C}">
                  <a14:useLocalDpi xmlns:a14="http://schemas.microsoft.com/office/drawing/2010/main" val="0"/>
                </a:ext>
              </a:extLst>
            </a:blip>
            <a:stretch>
              <a:fillRect/>
            </a:stretch>
          </p:blipFill>
          <p:spPr>
            <a:xfrm>
              <a:off x="300343" y="1138704"/>
              <a:ext cx="1173600" cy="1173600"/>
            </a:xfrm>
            <a:prstGeom prst="rect">
              <a:avLst/>
            </a:prstGeom>
          </p:spPr>
        </p:pic>
      </p:grpSp>
      <p:grpSp>
        <p:nvGrpSpPr>
          <p:cNvPr id="48" name="hundre" hidden="1"/>
          <p:cNvGrpSpPr/>
          <p:nvPr/>
        </p:nvGrpSpPr>
        <p:grpSpPr>
          <a:xfrm>
            <a:off x="1992472" y="992360"/>
            <a:ext cx="586761" cy="586733"/>
            <a:chOff x="1774286" y="1138704"/>
            <a:chExt cx="1173600" cy="1173600"/>
          </a:xfrm>
        </p:grpSpPr>
        <p:sp>
          <p:nvSpPr>
            <p:cNvPr id="49" name="hundre_hvit_sirkel"/>
            <p:cNvSpPr/>
            <p:nvPr userDrawn="1"/>
          </p:nvSpPr>
          <p:spPr>
            <a:xfrm>
              <a:off x="1774286" y="1138704"/>
              <a:ext cx="1173600" cy="1173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157"/>
              <a:endParaRPr lang="nb-NO" sz="1865">
                <a:solidFill>
                  <a:prstClr val="white"/>
                </a:solidFill>
              </a:endParaRPr>
            </a:p>
          </p:txBody>
        </p:sp>
        <p:pic>
          <p:nvPicPr>
            <p:cNvPr id="50" name="hundre"/>
            <p:cNvPicPr>
              <a:picLocks noChangeAspect="1"/>
            </p:cNvPicPr>
            <p:nvPr userDrawn="1"/>
          </p:nvPicPr>
          <p:blipFill>
            <a:blip r:embed="rId39" cstate="print">
              <a:extLst>
                <a:ext uri="{28A0092B-C50C-407E-A947-70E740481C1C}">
                  <a14:useLocalDpi xmlns:a14="http://schemas.microsoft.com/office/drawing/2010/main" val="0"/>
                </a:ext>
              </a:extLst>
            </a:blip>
            <a:stretch>
              <a:fillRect/>
            </a:stretch>
          </p:blipFill>
          <p:spPr>
            <a:xfrm>
              <a:off x="1774286" y="1138704"/>
              <a:ext cx="1173600" cy="1173600"/>
            </a:xfrm>
            <a:prstGeom prst="rect">
              <a:avLst/>
            </a:prstGeom>
          </p:spPr>
        </p:pic>
      </p:grpSp>
      <p:grpSp>
        <p:nvGrpSpPr>
          <p:cNvPr id="51" name="kort" hidden="1"/>
          <p:cNvGrpSpPr/>
          <p:nvPr/>
        </p:nvGrpSpPr>
        <p:grpSpPr>
          <a:xfrm>
            <a:off x="1992472" y="992360"/>
            <a:ext cx="586761" cy="586733"/>
            <a:chOff x="3248229" y="2838310"/>
            <a:chExt cx="1173600" cy="1173600"/>
          </a:xfrm>
        </p:grpSpPr>
        <p:sp>
          <p:nvSpPr>
            <p:cNvPr id="52" name="kort_hvit_sirkel"/>
            <p:cNvSpPr/>
            <p:nvPr userDrawn="1"/>
          </p:nvSpPr>
          <p:spPr>
            <a:xfrm>
              <a:off x="3248229" y="2838310"/>
              <a:ext cx="1173600" cy="1173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157"/>
              <a:endParaRPr lang="nb-NO" sz="1865">
                <a:solidFill>
                  <a:prstClr val="white"/>
                </a:solidFill>
              </a:endParaRPr>
            </a:p>
          </p:txBody>
        </p:sp>
        <p:pic>
          <p:nvPicPr>
            <p:cNvPr id="53" name="kort"/>
            <p:cNvPicPr>
              <a:picLocks noChangeAspect="1"/>
            </p:cNvPicPr>
            <p:nvPr userDrawn="1"/>
          </p:nvPicPr>
          <p:blipFill>
            <a:blip r:embed="rId40" cstate="print">
              <a:extLst>
                <a:ext uri="{28A0092B-C50C-407E-A947-70E740481C1C}">
                  <a14:useLocalDpi xmlns:a14="http://schemas.microsoft.com/office/drawing/2010/main" val="0"/>
                </a:ext>
              </a:extLst>
            </a:blip>
            <a:stretch>
              <a:fillRect/>
            </a:stretch>
          </p:blipFill>
          <p:spPr>
            <a:xfrm>
              <a:off x="3248229" y="2838310"/>
              <a:ext cx="1173600" cy="1173600"/>
            </a:xfrm>
            <a:prstGeom prst="rect">
              <a:avLst/>
            </a:prstGeom>
          </p:spPr>
        </p:pic>
      </p:grpSp>
      <p:grpSp>
        <p:nvGrpSpPr>
          <p:cNvPr id="54" name="headset" hidden="1"/>
          <p:cNvGrpSpPr/>
          <p:nvPr/>
        </p:nvGrpSpPr>
        <p:grpSpPr>
          <a:xfrm>
            <a:off x="1992472" y="992360"/>
            <a:ext cx="586761" cy="586733"/>
            <a:chOff x="4722172" y="1138704"/>
            <a:chExt cx="1173600" cy="1173600"/>
          </a:xfrm>
        </p:grpSpPr>
        <p:sp>
          <p:nvSpPr>
            <p:cNvPr id="55" name="headset_hvit_sirkel"/>
            <p:cNvSpPr/>
            <p:nvPr userDrawn="1"/>
          </p:nvSpPr>
          <p:spPr>
            <a:xfrm>
              <a:off x="4722172" y="1138704"/>
              <a:ext cx="1173600" cy="1173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157"/>
              <a:endParaRPr lang="nb-NO" sz="1865">
                <a:solidFill>
                  <a:prstClr val="white"/>
                </a:solidFill>
              </a:endParaRPr>
            </a:p>
          </p:txBody>
        </p:sp>
        <p:pic>
          <p:nvPicPr>
            <p:cNvPr id="56" name="headset"/>
            <p:cNvPicPr>
              <a:picLocks noChangeAspect="1"/>
            </p:cNvPicPr>
            <p:nvPr userDrawn="1"/>
          </p:nvPicPr>
          <p:blipFill>
            <a:blip r:embed="rId41" cstate="print">
              <a:extLst>
                <a:ext uri="{28A0092B-C50C-407E-A947-70E740481C1C}">
                  <a14:useLocalDpi xmlns:a14="http://schemas.microsoft.com/office/drawing/2010/main" val="0"/>
                </a:ext>
              </a:extLst>
            </a:blip>
            <a:stretch>
              <a:fillRect/>
            </a:stretch>
          </p:blipFill>
          <p:spPr>
            <a:xfrm>
              <a:off x="4722172" y="1138704"/>
              <a:ext cx="1173600" cy="1173600"/>
            </a:xfrm>
            <a:prstGeom prst="rect">
              <a:avLst/>
            </a:prstGeom>
          </p:spPr>
        </p:pic>
      </p:grpSp>
      <p:grpSp>
        <p:nvGrpSpPr>
          <p:cNvPr id="57" name="hjerte" hidden="1"/>
          <p:cNvGrpSpPr/>
          <p:nvPr/>
        </p:nvGrpSpPr>
        <p:grpSpPr>
          <a:xfrm>
            <a:off x="1992472" y="992360"/>
            <a:ext cx="586761" cy="586733"/>
            <a:chOff x="6196115" y="1138704"/>
            <a:chExt cx="1173600" cy="1173600"/>
          </a:xfrm>
        </p:grpSpPr>
        <p:sp>
          <p:nvSpPr>
            <p:cNvPr id="58" name="hjerte_hvit_sirkel"/>
            <p:cNvSpPr/>
            <p:nvPr userDrawn="1"/>
          </p:nvSpPr>
          <p:spPr>
            <a:xfrm>
              <a:off x="6196115" y="1138704"/>
              <a:ext cx="1173600" cy="1173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157"/>
              <a:endParaRPr lang="nb-NO" sz="1865">
                <a:solidFill>
                  <a:prstClr val="white"/>
                </a:solidFill>
              </a:endParaRPr>
            </a:p>
          </p:txBody>
        </p:sp>
        <p:pic>
          <p:nvPicPr>
            <p:cNvPr id="59" name="hjerte"/>
            <p:cNvPicPr>
              <a:picLocks noChangeAspect="1"/>
            </p:cNvPicPr>
            <p:nvPr userDrawn="1"/>
          </p:nvPicPr>
          <p:blipFill>
            <a:blip r:embed="rId42" cstate="print">
              <a:extLst>
                <a:ext uri="{28A0092B-C50C-407E-A947-70E740481C1C}">
                  <a14:useLocalDpi xmlns:a14="http://schemas.microsoft.com/office/drawing/2010/main" val="0"/>
                </a:ext>
              </a:extLst>
            </a:blip>
            <a:stretch>
              <a:fillRect/>
            </a:stretch>
          </p:blipFill>
          <p:spPr>
            <a:xfrm>
              <a:off x="6196115" y="1138704"/>
              <a:ext cx="1173600" cy="1173600"/>
            </a:xfrm>
            <a:prstGeom prst="rect">
              <a:avLst/>
            </a:prstGeom>
          </p:spPr>
        </p:pic>
      </p:grpSp>
      <p:grpSp>
        <p:nvGrpSpPr>
          <p:cNvPr id="60" name="nokkel" hidden="1"/>
          <p:cNvGrpSpPr/>
          <p:nvPr/>
        </p:nvGrpSpPr>
        <p:grpSpPr>
          <a:xfrm>
            <a:off x="1992472" y="992360"/>
            <a:ext cx="586761" cy="586733"/>
            <a:chOff x="7670058" y="1138704"/>
            <a:chExt cx="1173600" cy="1173600"/>
          </a:xfrm>
        </p:grpSpPr>
        <p:sp>
          <p:nvSpPr>
            <p:cNvPr id="61" name="nokkel_hvit_sirkel"/>
            <p:cNvSpPr/>
            <p:nvPr userDrawn="1"/>
          </p:nvSpPr>
          <p:spPr>
            <a:xfrm>
              <a:off x="7670058" y="1138704"/>
              <a:ext cx="1173600" cy="1173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157"/>
              <a:endParaRPr lang="nb-NO" sz="1865">
                <a:solidFill>
                  <a:prstClr val="white"/>
                </a:solidFill>
              </a:endParaRPr>
            </a:p>
          </p:txBody>
        </p:sp>
        <p:pic>
          <p:nvPicPr>
            <p:cNvPr id="62" name="nokkel"/>
            <p:cNvPicPr>
              <a:picLocks noChangeAspect="1"/>
            </p:cNvPicPr>
            <p:nvPr userDrawn="1"/>
          </p:nvPicPr>
          <p:blipFill>
            <a:blip r:embed="rId43" cstate="print">
              <a:extLst>
                <a:ext uri="{28A0092B-C50C-407E-A947-70E740481C1C}">
                  <a14:useLocalDpi xmlns:a14="http://schemas.microsoft.com/office/drawing/2010/main" val="0"/>
                </a:ext>
              </a:extLst>
            </a:blip>
            <a:stretch>
              <a:fillRect/>
            </a:stretch>
          </p:blipFill>
          <p:spPr>
            <a:xfrm>
              <a:off x="7670058" y="1138704"/>
              <a:ext cx="1173600" cy="1173600"/>
            </a:xfrm>
            <a:prstGeom prst="rect">
              <a:avLst/>
            </a:prstGeom>
          </p:spPr>
        </p:pic>
      </p:grpSp>
      <p:grpSp>
        <p:nvGrpSpPr>
          <p:cNvPr id="63" name="mobil" hidden="1"/>
          <p:cNvGrpSpPr/>
          <p:nvPr/>
        </p:nvGrpSpPr>
        <p:grpSpPr>
          <a:xfrm>
            <a:off x="1992472" y="992360"/>
            <a:ext cx="586761" cy="586733"/>
            <a:chOff x="300343" y="1223896"/>
            <a:chExt cx="1173600" cy="1173600"/>
          </a:xfrm>
        </p:grpSpPr>
        <p:sp>
          <p:nvSpPr>
            <p:cNvPr id="64" name="mobil_hvit_sirkel"/>
            <p:cNvSpPr/>
            <p:nvPr userDrawn="1"/>
          </p:nvSpPr>
          <p:spPr>
            <a:xfrm>
              <a:off x="300343" y="1223896"/>
              <a:ext cx="1173600" cy="1173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157"/>
              <a:endParaRPr lang="nb-NO" sz="1865">
                <a:solidFill>
                  <a:prstClr val="white"/>
                </a:solidFill>
              </a:endParaRPr>
            </a:p>
          </p:txBody>
        </p:sp>
        <p:pic>
          <p:nvPicPr>
            <p:cNvPr id="65" name="mobil"/>
            <p:cNvPicPr>
              <a:picLocks noChangeAspect="1"/>
            </p:cNvPicPr>
            <p:nvPr userDrawn="1"/>
          </p:nvPicPr>
          <p:blipFill>
            <a:blip r:embed="rId44" cstate="print">
              <a:extLst>
                <a:ext uri="{28A0092B-C50C-407E-A947-70E740481C1C}">
                  <a14:useLocalDpi xmlns:a14="http://schemas.microsoft.com/office/drawing/2010/main" val="0"/>
                </a:ext>
              </a:extLst>
            </a:blip>
            <a:stretch>
              <a:fillRect/>
            </a:stretch>
          </p:blipFill>
          <p:spPr>
            <a:xfrm>
              <a:off x="300343" y="1223896"/>
              <a:ext cx="1173600" cy="1173600"/>
            </a:xfrm>
            <a:prstGeom prst="rect">
              <a:avLst/>
            </a:prstGeom>
          </p:spPr>
        </p:pic>
      </p:grpSp>
      <p:grpSp>
        <p:nvGrpSpPr>
          <p:cNvPr id="66" name="nokkelhull" hidden="1"/>
          <p:cNvGrpSpPr/>
          <p:nvPr/>
        </p:nvGrpSpPr>
        <p:grpSpPr>
          <a:xfrm>
            <a:off x="1992472" y="992360"/>
            <a:ext cx="586761" cy="586733"/>
            <a:chOff x="1774286" y="1223896"/>
            <a:chExt cx="1173600" cy="1173600"/>
          </a:xfrm>
        </p:grpSpPr>
        <p:sp>
          <p:nvSpPr>
            <p:cNvPr id="67" name="nokkelhull_hvit_sirkel"/>
            <p:cNvSpPr/>
            <p:nvPr userDrawn="1"/>
          </p:nvSpPr>
          <p:spPr>
            <a:xfrm>
              <a:off x="1774286" y="1223896"/>
              <a:ext cx="1173600" cy="1173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157"/>
              <a:endParaRPr lang="nb-NO" sz="1865">
                <a:solidFill>
                  <a:prstClr val="white"/>
                </a:solidFill>
              </a:endParaRPr>
            </a:p>
          </p:txBody>
        </p:sp>
        <p:pic>
          <p:nvPicPr>
            <p:cNvPr id="68" name="nokkelhull"/>
            <p:cNvPicPr>
              <a:picLocks noChangeAspect="1"/>
            </p:cNvPicPr>
            <p:nvPr userDrawn="1"/>
          </p:nvPicPr>
          <p:blipFill>
            <a:blip r:embed="rId45" cstate="print">
              <a:extLst>
                <a:ext uri="{28A0092B-C50C-407E-A947-70E740481C1C}">
                  <a14:useLocalDpi xmlns:a14="http://schemas.microsoft.com/office/drawing/2010/main" val="0"/>
                </a:ext>
              </a:extLst>
            </a:blip>
            <a:stretch>
              <a:fillRect/>
            </a:stretch>
          </p:blipFill>
          <p:spPr>
            <a:xfrm>
              <a:off x="1774286" y="1223896"/>
              <a:ext cx="1173600" cy="1173600"/>
            </a:xfrm>
            <a:prstGeom prst="rect">
              <a:avLst/>
            </a:prstGeom>
          </p:spPr>
        </p:pic>
      </p:grpSp>
      <p:grpSp>
        <p:nvGrpSpPr>
          <p:cNvPr id="69" name="tog" hidden="1"/>
          <p:cNvGrpSpPr/>
          <p:nvPr/>
        </p:nvGrpSpPr>
        <p:grpSpPr>
          <a:xfrm>
            <a:off x="1992472" y="992360"/>
            <a:ext cx="586761" cy="586733"/>
            <a:chOff x="3248229" y="1223896"/>
            <a:chExt cx="1173600" cy="1173600"/>
          </a:xfrm>
        </p:grpSpPr>
        <p:sp>
          <p:nvSpPr>
            <p:cNvPr id="70" name="tog_hvit_sirkel"/>
            <p:cNvSpPr/>
            <p:nvPr userDrawn="1"/>
          </p:nvSpPr>
          <p:spPr>
            <a:xfrm>
              <a:off x="3248229" y="1223896"/>
              <a:ext cx="1173600" cy="1173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157"/>
              <a:endParaRPr lang="nb-NO" sz="1865">
                <a:solidFill>
                  <a:prstClr val="white"/>
                </a:solidFill>
              </a:endParaRPr>
            </a:p>
          </p:txBody>
        </p:sp>
        <p:pic>
          <p:nvPicPr>
            <p:cNvPr id="71" name="tog"/>
            <p:cNvPicPr>
              <a:picLocks noChangeAspect="1"/>
            </p:cNvPicPr>
            <p:nvPr userDrawn="1"/>
          </p:nvPicPr>
          <p:blipFill>
            <a:blip r:embed="rId46" cstate="print">
              <a:extLst>
                <a:ext uri="{28A0092B-C50C-407E-A947-70E740481C1C}">
                  <a14:useLocalDpi xmlns:a14="http://schemas.microsoft.com/office/drawing/2010/main" val="0"/>
                </a:ext>
              </a:extLst>
            </a:blip>
            <a:stretch>
              <a:fillRect/>
            </a:stretch>
          </p:blipFill>
          <p:spPr>
            <a:xfrm>
              <a:off x="3248229" y="1223896"/>
              <a:ext cx="1173600" cy="1173600"/>
            </a:xfrm>
            <a:prstGeom prst="rect">
              <a:avLst/>
            </a:prstGeom>
          </p:spPr>
        </p:pic>
      </p:grpSp>
      <p:grpSp>
        <p:nvGrpSpPr>
          <p:cNvPr id="72" name="pengesekk" hidden="1"/>
          <p:cNvGrpSpPr/>
          <p:nvPr/>
        </p:nvGrpSpPr>
        <p:grpSpPr>
          <a:xfrm>
            <a:off x="1992472" y="992360"/>
            <a:ext cx="586761" cy="586733"/>
            <a:chOff x="4722172" y="339502"/>
            <a:chExt cx="1173600" cy="1173600"/>
          </a:xfrm>
        </p:grpSpPr>
        <p:sp>
          <p:nvSpPr>
            <p:cNvPr id="73" name="pengesekk_hvit_sirkel"/>
            <p:cNvSpPr/>
            <p:nvPr userDrawn="1"/>
          </p:nvSpPr>
          <p:spPr>
            <a:xfrm>
              <a:off x="4722172" y="339502"/>
              <a:ext cx="1173600" cy="1173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157"/>
              <a:endParaRPr lang="nb-NO" sz="1865">
                <a:solidFill>
                  <a:prstClr val="white"/>
                </a:solidFill>
              </a:endParaRPr>
            </a:p>
          </p:txBody>
        </p:sp>
        <p:pic>
          <p:nvPicPr>
            <p:cNvPr id="74" name="pengesekk"/>
            <p:cNvPicPr>
              <a:picLocks noChangeAspect="1"/>
            </p:cNvPicPr>
            <p:nvPr userDrawn="1"/>
          </p:nvPicPr>
          <p:blipFill>
            <a:blip r:embed="rId47" cstate="print">
              <a:extLst>
                <a:ext uri="{28A0092B-C50C-407E-A947-70E740481C1C}">
                  <a14:useLocalDpi xmlns:a14="http://schemas.microsoft.com/office/drawing/2010/main" val="0"/>
                </a:ext>
              </a:extLst>
            </a:blip>
            <a:stretch>
              <a:fillRect/>
            </a:stretch>
          </p:blipFill>
          <p:spPr>
            <a:xfrm>
              <a:off x="4722172" y="339502"/>
              <a:ext cx="1173600" cy="1173600"/>
            </a:xfrm>
            <a:prstGeom prst="rect">
              <a:avLst/>
            </a:prstGeom>
          </p:spPr>
        </p:pic>
      </p:grpSp>
      <p:grpSp>
        <p:nvGrpSpPr>
          <p:cNvPr id="75" name="kundeservice" hidden="1"/>
          <p:cNvGrpSpPr/>
          <p:nvPr/>
        </p:nvGrpSpPr>
        <p:grpSpPr>
          <a:xfrm>
            <a:off x="1992472" y="992360"/>
            <a:ext cx="586761" cy="586733"/>
            <a:chOff x="6196115" y="1223896"/>
            <a:chExt cx="1173600" cy="1173600"/>
          </a:xfrm>
        </p:grpSpPr>
        <p:sp>
          <p:nvSpPr>
            <p:cNvPr id="76" name="kundeservice_hvit_sirkel"/>
            <p:cNvSpPr/>
            <p:nvPr userDrawn="1"/>
          </p:nvSpPr>
          <p:spPr>
            <a:xfrm>
              <a:off x="6196115" y="1223896"/>
              <a:ext cx="1173600" cy="1173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157"/>
              <a:endParaRPr lang="nb-NO" sz="1865">
                <a:solidFill>
                  <a:prstClr val="white"/>
                </a:solidFill>
              </a:endParaRPr>
            </a:p>
          </p:txBody>
        </p:sp>
        <p:pic>
          <p:nvPicPr>
            <p:cNvPr id="77" name="kundeservice"/>
            <p:cNvPicPr>
              <a:picLocks noChangeAspect="1"/>
            </p:cNvPicPr>
            <p:nvPr userDrawn="1"/>
          </p:nvPicPr>
          <p:blipFill>
            <a:blip r:embed="rId48" cstate="print">
              <a:extLst>
                <a:ext uri="{28A0092B-C50C-407E-A947-70E740481C1C}">
                  <a14:useLocalDpi xmlns:a14="http://schemas.microsoft.com/office/drawing/2010/main" val="0"/>
                </a:ext>
              </a:extLst>
            </a:blip>
            <a:stretch>
              <a:fillRect/>
            </a:stretch>
          </p:blipFill>
          <p:spPr>
            <a:xfrm>
              <a:off x="6196115" y="1223896"/>
              <a:ext cx="1173600" cy="1173600"/>
            </a:xfrm>
            <a:prstGeom prst="rect">
              <a:avLst/>
            </a:prstGeom>
          </p:spPr>
        </p:pic>
      </p:grpSp>
      <p:grpSp>
        <p:nvGrpSpPr>
          <p:cNvPr id="78" name="fly" hidden="1"/>
          <p:cNvGrpSpPr/>
          <p:nvPr/>
        </p:nvGrpSpPr>
        <p:grpSpPr>
          <a:xfrm>
            <a:off x="1992472" y="992360"/>
            <a:ext cx="586761" cy="586733"/>
            <a:chOff x="7670058" y="1223896"/>
            <a:chExt cx="1173600" cy="1173600"/>
          </a:xfrm>
        </p:grpSpPr>
        <p:sp>
          <p:nvSpPr>
            <p:cNvPr id="79" name="fly_hvit_sirkel"/>
            <p:cNvSpPr/>
            <p:nvPr userDrawn="1"/>
          </p:nvSpPr>
          <p:spPr>
            <a:xfrm>
              <a:off x="7670058" y="1223896"/>
              <a:ext cx="1173600" cy="1173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157"/>
              <a:endParaRPr lang="nb-NO" sz="1865">
                <a:solidFill>
                  <a:prstClr val="white"/>
                </a:solidFill>
              </a:endParaRPr>
            </a:p>
          </p:txBody>
        </p:sp>
        <p:pic>
          <p:nvPicPr>
            <p:cNvPr id="80" name="fly"/>
            <p:cNvPicPr>
              <a:picLocks noChangeAspect="1"/>
            </p:cNvPicPr>
            <p:nvPr userDrawn="1"/>
          </p:nvPicPr>
          <p:blipFill>
            <a:blip r:embed="rId49" cstate="print">
              <a:extLst>
                <a:ext uri="{28A0092B-C50C-407E-A947-70E740481C1C}">
                  <a14:useLocalDpi xmlns:a14="http://schemas.microsoft.com/office/drawing/2010/main" val="0"/>
                </a:ext>
              </a:extLst>
            </a:blip>
            <a:stretch>
              <a:fillRect/>
            </a:stretch>
          </p:blipFill>
          <p:spPr>
            <a:xfrm>
              <a:off x="7670058" y="1223896"/>
              <a:ext cx="1173600" cy="1173600"/>
            </a:xfrm>
            <a:prstGeom prst="rect">
              <a:avLst/>
            </a:prstGeom>
          </p:spPr>
        </p:pic>
      </p:grpSp>
      <p:grpSp>
        <p:nvGrpSpPr>
          <p:cNvPr id="81" name="flamme" hidden="1"/>
          <p:cNvGrpSpPr/>
          <p:nvPr/>
        </p:nvGrpSpPr>
        <p:grpSpPr>
          <a:xfrm>
            <a:off x="1992472" y="992360"/>
            <a:ext cx="586761" cy="586733"/>
            <a:chOff x="300343" y="1167102"/>
            <a:chExt cx="1173600" cy="1173600"/>
          </a:xfrm>
        </p:grpSpPr>
        <p:sp>
          <p:nvSpPr>
            <p:cNvPr id="82" name="flamme_hvit_sirkel"/>
            <p:cNvSpPr/>
            <p:nvPr userDrawn="1"/>
          </p:nvSpPr>
          <p:spPr>
            <a:xfrm>
              <a:off x="300343" y="1167102"/>
              <a:ext cx="1173600" cy="1173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157"/>
              <a:endParaRPr lang="nb-NO" sz="1865">
                <a:solidFill>
                  <a:prstClr val="white"/>
                </a:solidFill>
              </a:endParaRPr>
            </a:p>
          </p:txBody>
        </p:sp>
        <p:pic>
          <p:nvPicPr>
            <p:cNvPr id="83" name="flamme"/>
            <p:cNvPicPr>
              <a:picLocks noChangeAspect="1"/>
            </p:cNvPicPr>
            <p:nvPr userDrawn="1"/>
          </p:nvPicPr>
          <p:blipFill>
            <a:blip r:embed="rId50" cstate="print">
              <a:extLst>
                <a:ext uri="{28A0092B-C50C-407E-A947-70E740481C1C}">
                  <a14:useLocalDpi xmlns:a14="http://schemas.microsoft.com/office/drawing/2010/main" val="0"/>
                </a:ext>
              </a:extLst>
            </a:blip>
            <a:stretch>
              <a:fillRect/>
            </a:stretch>
          </p:blipFill>
          <p:spPr>
            <a:xfrm>
              <a:off x="300343" y="1167102"/>
              <a:ext cx="1173600" cy="1173600"/>
            </a:xfrm>
            <a:prstGeom prst="rect">
              <a:avLst/>
            </a:prstGeom>
          </p:spPr>
        </p:pic>
      </p:grpSp>
      <p:grpSp>
        <p:nvGrpSpPr>
          <p:cNvPr id="84" name="barn" hidden="1"/>
          <p:cNvGrpSpPr/>
          <p:nvPr/>
        </p:nvGrpSpPr>
        <p:grpSpPr>
          <a:xfrm>
            <a:off x="1992472" y="992360"/>
            <a:ext cx="586761" cy="586733"/>
            <a:chOff x="1774286" y="1167102"/>
            <a:chExt cx="1173600" cy="1173600"/>
          </a:xfrm>
        </p:grpSpPr>
        <p:sp>
          <p:nvSpPr>
            <p:cNvPr id="85" name="barn_hvit_sirkel"/>
            <p:cNvSpPr/>
            <p:nvPr userDrawn="1"/>
          </p:nvSpPr>
          <p:spPr>
            <a:xfrm>
              <a:off x="1774286" y="1167102"/>
              <a:ext cx="1173600" cy="1173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157"/>
              <a:endParaRPr lang="nb-NO" sz="1865">
                <a:solidFill>
                  <a:prstClr val="white"/>
                </a:solidFill>
              </a:endParaRPr>
            </a:p>
          </p:txBody>
        </p:sp>
        <p:pic>
          <p:nvPicPr>
            <p:cNvPr id="86" name="barn"/>
            <p:cNvPicPr>
              <a:picLocks noChangeAspect="1"/>
            </p:cNvPicPr>
            <p:nvPr userDrawn="1"/>
          </p:nvPicPr>
          <p:blipFill>
            <a:blip r:embed="rId51" cstate="print">
              <a:extLst>
                <a:ext uri="{28A0092B-C50C-407E-A947-70E740481C1C}">
                  <a14:useLocalDpi xmlns:a14="http://schemas.microsoft.com/office/drawing/2010/main" val="0"/>
                </a:ext>
              </a:extLst>
            </a:blip>
            <a:stretch>
              <a:fillRect/>
            </a:stretch>
          </p:blipFill>
          <p:spPr>
            <a:xfrm>
              <a:off x="1774286" y="1167102"/>
              <a:ext cx="1173600" cy="1173600"/>
            </a:xfrm>
            <a:prstGeom prst="rect">
              <a:avLst/>
            </a:prstGeom>
          </p:spPr>
        </p:pic>
      </p:grpSp>
      <p:grpSp>
        <p:nvGrpSpPr>
          <p:cNvPr id="87" name="sok" hidden="1"/>
          <p:cNvGrpSpPr/>
          <p:nvPr/>
        </p:nvGrpSpPr>
        <p:grpSpPr>
          <a:xfrm>
            <a:off x="1992472" y="992360"/>
            <a:ext cx="586761" cy="586733"/>
            <a:chOff x="3248229" y="1167102"/>
            <a:chExt cx="1173600" cy="1173600"/>
          </a:xfrm>
        </p:grpSpPr>
        <p:sp>
          <p:nvSpPr>
            <p:cNvPr id="88" name="sok_hvit_sirkel"/>
            <p:cNvSpPr/>
            <p:nvPr userDrawn="1"/>
          </p:nvSpPr>
          <p:spPr>
            <a:xfrm>
              <a:off x="3248229" y="1167102"/>
              <a:ext cx="1173600" cy="1173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157"/>
              <a:endParaRPr lang="nb-NO" sz="1865">
                <a:solidFill>
                  <a:prstClr val="white"/>
                </a:solidFill>
              </a:endParaRPr>
            </a:p>
          </p:txBody>
        </p:sp>
        <p:pic>
          <p:nvPicPr>
            <p:cNvPr id="89" name="sok"/>
            <p:cNvPicPr>
              <a:picLocks noChangeAspect="1"/>
            </p:cNvPicPr>
            <p:nvPr userDrawn="1"/>
          </p:nvPicPr>
          <p:blipFill>
            <a:blip r:embed="rId52" cstate="print">
              <a:extLst>
                <a:ext uri="{28A0092B-C50C-407E-A947-70E740481C1C}">
                  <a14:useLocalDpi xmlns:a14="http://schemas.microsoft.com/office/drawing/2010/main" val="0"/>
                </a:ext>
              </a:extLst>
            </a:blip>
            <a:stretch>
              <a:fillRect/>
            </a:stretch>
          </p:blipFill>
          <p:spPr>
            <a:xfrm>
              <a:off x="3248229" y="1167102"/>
              <a:ext cx="1173600" cy="1173600"/>
            </a:xfrm>
            <a:prstGeom prst="rect">
              <a:avLst/>
            </a:prstGeom>
          </p:spPr>
        </p:pic>
      </p:grpSp>
      <p:grpSp>
        <p:nvGrpSpPr>
          <p:cNvPr id="90" name="sparegris" hidden="1"/>
          <p:cNvGrpSpPr/>
          <p:nvPr/>
        </p:nvGrpSpPr>
        <p:grpSpPr>
          <a:xfrm>
            <a:off x="1992472" y="992360"/>
            <a:ext cx="586761" cy="586733"/>
            <a:chOff x="5045959" y="3003798"/>
            <a:chExt cx="1173600" cy="1173600"/>
          </a:xfrm>
        </p:grpSpPr>
        <p:sp>
          <p:nvSpPr>
            <p:cNvPr id="91" name="sparegris_hvit_sirkel"/>
            <p:cNvSpPr/>
            <p:nvPr userDrawn="1"/>
          </p:nvSpPr>
          <p:spPr>
            <a:xfrm>
              <a:off x="5045959" y="3003798"/>
              <a:ext cx="1173600" cy="1173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157"/>
              <a:endParaRPr lang="nb-NO" sz="1865">
                <a:solidFill>
                  <a:prstClr val="white"/>
                </a:solidFill>
              </a:endParaRPr>
            </a:p>
          </p:txBody>
        </p:sp>
        <p:pic>
          <p:nvPicPr>
            <p:cNvPr id="92" name="sparegris"/>
            <p:cNvPicPr>
              <a:picLocks noChangeAspect="1"/>
            </p:cNvPicPr>
            <p:nvPr userDrawn="1"/>
          </p:nvPicPr>
          <p:blipFill>
            <a:blip r:embed="rId53" cstate="print">
              <a:extLst>
                <a:ext uri="{28A0092B-C50C-407E-A947-70E740481C1C}">
                  <a14:useLocalDpi xmlns:a14="http://schemas.microsoft.com/office/drawing/2010/main" val="0"/>
                </a:ext>
              </a:extLst>
            </a:blip>
            <a:stretch>
              <a:fillRect/>
            </a:stretch>
          </p:blipFill>
          <p:spPr>
            <a:xfrm>
              <a:off x="5045959" y="3003798"/>
              <a:ext cx="1173600" cy="1173600"/>
            </a:xfrm>
            <a:prstGeom prst="rect">
              <a:avLst/>
            </a:prstGeom>
          </p:spPr>
        </p:pic>
      </p:grpSp>
      <p:grpSp>
        <p:nvGrpSpPr>
          <p:cNvPr id="93" name="sporsmalstegn" hidden="1"/>
          <p:cNvGrpSpPr/>
          <p:nvPr/>
        </p:nvGrpSpPr>
        <p:grpSpPr>
          <a:xfrm>
            <a:off x="1992472" y="992360"/>
            <a:ext cx="586761" cy="586733"/>
            <a:chOff x="6196115" y="1167102"/>
            <a:chExt cx="1173600" cy="1173600"/>
          </a:xfrm>
        </p:grpSpPr>
        <p:sp>
          <p:nvSpPr>
            <p:cNvPr id="94" name="sporsmalstegn_hvit_sirkel"/>
            <p:cNvSpPr/>
            <p:nvPr userDrawn="1"/>
          </p:nvSpPr>
          <p:spPr>
            <a:xfrm>
              <a:off x="6196115" y="1167102"/>
              <a:ext cx="1173600" cy="1173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157"/>
              <a:endParaRPr lang="nb-NO" sz="1865">
                <a:solidFill>
                  <a:prstClr val="white"/>
                </a:solidFill>
              </a:endParaRPr>
            </a:p>
          </p:txBody>
        </p:sp>
        <p:pic>
          <p:nvPicPr>
            <p:cNvPr id="95" name="sporsmalstegn"/>
            <p:cNvPicPr>
              <a:picLocks noChangeAspect="1"/>
            </p:cNvPicPr>
            <p:nvPr userDrawn="1"/>
          </p:nvPicPr>
          <p:blipFill>
            <a:blip r:embed="rId54" cstate="print">
              <a:extLst>
                <a:ext uri="{28A0092B-C50C-407E-A947-70E740481C1C}">
                  <a14:useLocalDpi xmlns:a14="http://schemas.microsoft.com/office/drawing/2010/main" val="0"/>
                </a:ext>
              </a:extLst>
            </a:blip>
            <a:stretch>
              <a:fillRect/>
            </a:stretch>
          </p:blipFill>
          <p:spPr>
            <a:xfrm>
              <a:off x="6196115" y="1167102"/>
              <a:ext cx="1173600" cy="1173600"/>
            </a:xfrm>
            <a:prstGeom prst="rect">
              <a:avLst/>
            </a:prstGeom>
          </p:spPr>
        </p:pic>
      </p:grpSp>
      <p:grpSp>
        <p:nvGrpSpPr>
          <p:cNvPr id="96" name="location" hidden="1"/>
          <p:cNvGrpSpPr/>
          <p:nvPr/>
        </p:nvGrpSpPr>
        <p:grpSpPr>
          <a:xfrm>
            <a:off x="1992472" y="992360"/>
            <a:ext cx="586761" cy="586733"/>
            <a:chOff x="7670058" y="1167102"/>
            <a:chExt cx="1173600" cy="1173600"/>
          </a:xfrm>
        </p:grpSpPr>
        <p:sp>
          <p:nvSpPr>
            <p:cNvPr id="97" name="location_hvit_sirkel"/>
            <p:cNvSpPr/>
            <p:nvPr userDrawn="1"/>
          </p:nvSpPr>
          <p:spPr>
            <a:xfrm>
              <a:off x="7670058" y="1167102"/>
              <a:ext cx="1173600" cy="1173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157"/>
              <a:endParaRPr lang="nb-NO" sz="1865">
                <a:solidFill>
                  <a:prstClr val="white"/>
                </a:solidFill>
              </a:endParaRPr>
            </a:p>
          </p:txBody>
        </p:sp>
        <p:pic>
          <p:nvPicPr>
            <p:cNvPr id="98" name="location"/>
            <p:cNvPicPr>
              <a:picLocks noChangeAspect="1"/>
            </p:cNvPicPr>
            <p:nvPr userDrawn="1"/>
          </p:nvPicPr>
          <p:blipFill>
            <a:blip r:embed="rId55" cstate="print">
              <a:extLst>
                <a:ext uri="{28A0092B-C50C-407E-A947-70E740481C1C}">
                  <a14:useLocalDpi xmlns:a14="http://schemas.microsoft.com/office/drawing/2010/main" val="0"/>
                </a:ext>
              </a:extLst>
            </a:blip>
            <a:stretch>
              <a:fillRect/>
            </a:stretch>
          </p:blipFill>
          <p:spPr>
            <a:xfrm>
              <a:off x="7670058" y="1167102"/>
              <a:ext cx="1173600" cy="1173600"/>
            </a:xfrm>
            <a:prstGeom prst="rect">
              <a:avLst/>
            </a:prstGeom>
          </p:spPr>
        </p:pic>
      </p:grpSp>
      <p:grpSp>
        <p:nvGrpSpPr>
          <p:cNvPr id="99" name="telefon" hidden="1"/>
          <p:cNvGrpSpPr/>
          <p:nvPr/>
        </p:nvGrpSpPr>
        <p:grpSpPr>
          <a:xfrm>
            <a:off x="1992472" y="992360"/>
            <a:ext cx="586761" cy="586733"/>
            <a:chOff x="889920" y="1282748"/>
            <a:chExt cx="1173600" cy="1173600"/>
          </a:xfrm>
        </p:grpSpPr>
        <p:sp>
          <p:nvSpPr>
            <p:cNvPr id="100" name="telefon_hvit_sirkel"/>
            <p:cNvSpPr/>
            <p:nvPr userDrawn="1"/>
          </p:nvSpPr>
          <p:spPr>
            <a:xfrm>
              <a:off x="889920" y="1282748"/>
              <a:ext cx="1173600" cy="1173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157"/>
              <a:endParaRPr lang="nb-NO" sz="1865">
                <a:solidFill>
                  <a:prstClr val="white"/>
                </a:solidFill>
              </a:endParaRPr>
            </a:p>
          </p:txBody>
        </p:sp>
        <p:pic>
          <p:nvPicPr>
            <p:cNvPr id="101" name="telefon"/>
            <p:cNvPicPr>
              <a:picLocks noChangeAspect="1"/>
            </p:cNvPicPr>
            <p:nvPr userDrawn="1"/>
          </p:nvPicPr>
          <p:blipFill>
            <a:blip r:embed="rId56" cstate="print">
              <a:extLst>
                <a:ext uri="{28A0092B-C50C-407E-A947-70E740481C1C}">
                  <a14:useLocalDpi xmlns:a14="http://schemas.microsoft.com/office/drawing/2010/main" val="0"/>
                </a:ext>
              </a:extLst>
            </a:blip>
            <a:stretch>
              <a:fillRect/>
            </a:stretch>
          </p:blipFill>
          <p:spPr>
            <a:xfrm>
              <a:off x="889920" y="1282748"/>
              <a:ext cx="1173600" cy="1173600"/>
            </a:xfrm>
            <a:prstGeom prst="rect">
              <a:avLst/>
            </a:prstGeom>
          </p:spPr>
        </p:pic>
      </p:grpSp>
      <p:grpSp>
        <p:nvGrpSpPr>
          <p:cNvPr id="102" name="ungdom" hidden="1"/>
          <p:cNvGrpSpPr/>
          <p:nvPr/>
        </p:nvGrpSpPr>
        <p:grpSpPr>
          <a:xfrm>
            <a:off x="1992472" y="992360"/>
            <a:ext cx="586761" cy="586733"/>
            <a:chOff x="2953440" y="1282748"/>
            <a:chExt cx="1173600" cy="1173600"/>
          </a:xfrm>
        </p:grpSpPr>
        <p:sp>
          <p:nvSpPr>
            <p:cNvPr id="103" name="ungdom_hvit_sirkel"/>
            <p:cNvSpPr/>
            <p:nvPr userDrawn="1"/>
          </p:nvSpPr>
          <p:spPr>
            <a:xfrm>
              <a:off x="2953440" y="1282748"/>
              <a:ext cx="1173600" cy="1173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157"/>
              <a:endParaRPr lang="nb-NO" sz="1865">
                <a:solidFill>
                  <a:prstClr val="white"/>
                </a:solidFill>
              </a:endParaRPr>
            </a:p>
          </p:txBody>
        </p:sp>
        <p:pic>
          <p:nvPicPr>
            <p:cNvPr id="104" name="ungdom"/>
            <p:cNvPicPr>
              <a:picLocks noChangeAspect="1"/>
            </p:cNvPicPr>
            <p:nvPr userDrawn="1"/>
          </p:nvPicPr>
          <p:blipFill>
            <a:blip r:embed="rId57" cstate="print">
              <a:extLst>
                <a:ext uri="{28A0092B-C50C-407E-A947-70E740481C1C}">
                  <a14:useLocalDpi xmlns:a14="http://schemas.microsoft.com/office/drawing/2010/main" val="0"/>
                </a:ext>
              </a:extLst>
            </a:blip>
            <a:stretch>
              <a:fillRect/>
            </a:stretch>
          </p:blipFill>
          <p:spPr>
            <a:xfrm>
              <a:off x="2953440" y="1282748"/>
              <a:ext cx="1173600" cy="1173600"/>
            </a:xfrm>
            <a:prstGeom prst="rect">
              <a:avLst/>
            </a:prstGeom>
          </p:spPr>
        </p:pic>
      </p:grpSp>
      <p:grpSp>
        <p:nvGrpSpPr>
          <p:cNvPr id="105" name="boligsok" hidden="1"/>
          <p:cNvGrpSpPr/>
          <p:nvPr/>
        </p:nvGrpSpPr>
        <p:grpSpPr>
          <a:xfrm>
            <a:off x="1992472" y="992360"/>
            <a:ext cx="586761" cy="586733"/>
            <a:chOff x="5016960" y="1282748"/>
            <a:chExt cx="1173600" cy="1173600"/>
          </a:xfrm>
        </p:grpSpPr>
        <p:sp>
          <p:nvSpPr>
            <p:cNvPr id="106" name="boligsok_hvit_sirkel"/>
            <p:cNvSpPr/>
            <p:nvPr userDrawn="1"/>
          </p:nvSpPr>
          <p:spPr>
            <a:xfrm>
              <a:off x="5016960" y="1282748"/>
              <a:ext cx="1173600" cy="1173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157"/>
              <a:endParaRPr lang="nb-NO" sz="1865">
                <a:solidFill>
                  <a:prstClr val="white"/>
                </a:solidFill>
              </a:endParaRPr>
            </a:p>
          </p:txBody>
        </p:sp>
        <p:pic>
          <p:nvPicPr>
            <p:cNvPr id="107" name="boligsok"/>
            <p:cNvPicPr>
              <a:picLocks noChangeAspect="1"/>
            </p:cNvPicPr>
            <p:nvPr userDrawn="1"/>
          </p:nvPicPr>
          <p:blipFill>
            <a:blip r:embed="rId58" cstate="print">
              <a:extLst>
                <a:ext uri="{28A0092B-C50C-407E-A947-70E740481C1C}">
                  <a14:useLocalDpi xmlns:a14="http://schemas.microsoft.com/office/drawing/2010/main" val="0"/>
                </a:ext>
              </a:extLst>
            </a:blip>
            <a:stretch>
              <a:fillRect/>
            </a:stretch>
          </p:blipFill>
          <p:spPr>
            <a:xfrm>
              <a:off x="5016960" y="1282748"/>
              <a:ext cx="1173600" cy="1173600"/>
            </a:xfrm>
            <a:prstGeom prst="rect">
              <a:avLst/>
            </a:prstGeom>
          </p:spPr>
        </p:pic>
      </p:grpSp>
      <p:grpSp>
        <p:nvGrpSpPr>
          <p:cNvPr id="108" name="visning" hidden="1"/>
          <p:cNvGrpSpPr/>
          <p:nvPr/>
        </p:nvGrpSpPr>
        <p:grpSpPr>
          <a:xfrm>
            <a:off x="1992472" y="992360"/>
            <a:ext cx="586761" cy="586733"/>
            <a:chOff x="7080480" y="1282748"/>
            <a:chExt cx="1173600" cy="1173600"/>
          </a:xfrm>
        </p:grpSpPr>
        <p:sp>
          <p:nvSpPr>
            <p:cNvPr id="109" name="visning_hvit_sirkel"/>
            <p:cNvSpPr/>
            <p:nvPr userDrawn="1"/>
          </p:nvSpPr>
          <p:spPr>
            <a:xfrm>
              <a:off x="7080480" y="1282748"/>
              <a:ext cx="1173600" cy="1173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157"/>
              <a:endParaRPr lang="nb-NO" sz="1865">
                <a:solidFill>
                  <a:prstClr val="white"/>
                </a:solidFill>
              </a:endParaRPr>
            </a:p>
          </p:txBody>
        </p:sp>
        <p:pic>
          <p:nvPicPr>
            <p:cNvPr id="110" name="visning"/>
            <p:cNvPicPr>
              <a:picLocks noChangeAspect="1"/>
            </p:cNvPicPr>
            <p:nvPr userDrawn="1"/>
          </p:nvPicPr>
          <p:blipFill>
            <a:blip r:embed="rId59" cstate="print">
              <a:extLst>
                <a:ext uri="{28A0092B-C50C-407E-A947-70E740481C1C}">
                  <a14:useLocalDpi xmlns:a14="http://schemas.microsoft.com/office/drawing/2010/main" val="0"/>
                </a:ext>
              </a:extLst>
            </a:blip>
            <a:stretch>
              <a:fillRect/>
            </a:stretch>
          </p:blipFill>
          <p:spPr>
            <a:xfrm>
              <a:off x="7080480" y="1282748"/>
              <a:ext cx="1173600" cy="1173600"/>
            </a:xfrm>
            <a:prstGeom prst="rect">
              <a:avLst/>
            </a:prstGeom>
          </p:spPr>
        </p:pic>
      </p:grpSp>
      <p:sp>
        <p:nvSpPr>
          <p:cNvPr id="111" name="hvit_sirkel" hidden="1"/>
          <p:cNvSpPr/>
          <p:nvPr/>
        </p:nvSpPr>
        <p:spPr>
          <a:xfrm>
            <a:off x="1997837" y="997728"/>
            <a:ext cx="576027" cy="5759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5678" tIns="22839" rIns="45678" bIns="22839" rtlCol="0" anchor="ctr"/>
          <a:lstStyle/>
          <a:p>
            <a:pPr algn="ctr" defTabSz="913157"/>
            <a:endParaRPr lang="nb-NO" sz="1865">
              <a:solidFill>
                <a:prstClr val="white"/>
              </a:solidFill>
            </a:endParaRPr>
          </a:p>
        </p:txBody>
      </p:sp>
      <p:grpSp>
        <p:nvGrpSpPr>
          <p:cNvPr id="112" name="liste" hidden="1"/>
          <p:cNvGrpSpPr/>
          <p:nvPr/>
        </p:nvGrpSpPr>
        <p:grpSpPr>
          <a:xfrm>
            <a:off x="1997869" y="925728"/>
            <a:ext cx="575963" cy="575933"/>
            <a:chOff x="1763688" y="1203598"/>
            <a:chExt cx="1152000" cy="1152000"/>
          </a:xfrm>
        </p:grpSpPr>
        <p:sp>
          <p:nvSpPr>
            <p:cNvPr id="113" name="liste_hvit_sirkel"/>
            <p:cNvSpPr/>
            <p:nvPr userDrawn="1"/>
          </p:nvSpPr>
          <p:spPr>
            <a:xfrm>
              <a:off x="1763688" y="1203598"/>
              <a:ext cx="1152000" cy="11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157"/>
              <a:endParaRPr lang="nb-NO" sz="1865">
                <a:solidFill>
                  <a:prstClr val="white"/>
                </a:solidFill>
              </a:endParaRPr>
            </a:p>
          </p:txBody>
        </p:sp>
        <p:pic>
          <p:nvPicPr>
            <p:cNvPr id="114" name="liste"/>
            <p:cNvPicPr>
              <a:picLocks noChangeAspect="1"/>
            </p:cNvPicPr>
            <p:nvPr userDrawn="1"/>
          </p:nvPicPr>
          <p:blipFill>
            <a:blip r:embed="rId60" cstate="print">
              <a:extLst>
                <a:ext uri="{28A0092B-C50C-407E-A947-70E740481C1C}">
                  <a14:useLocalDpi xmlns:a14="http://schemas.microsoft.com/office/drawing/2010/main" val="0"/>
                </a:ext>
              </a:extLst>
            </a:blip>
            <a:stretch>
              <a:fillRect/>
            </a:stretch>
          </p:blipFill>
          <p:spPr>
            <a:xfrm>
              <a:off x="1763688" y="1203598"/>
              <a:ext cx="1152000" cy="1152000"/>
            </a:xfrm>
            <a:prstGeom prst="rect">
              <a:avLst/>
            </a:prstGeom>
          </p:spPr>
        </p:pic>
      </p:grpSp>
      <p:grpSp>
        <p:nvGrpSpPr>
          <p:cNvPr id="115" name="badekar" hidden="1"/>
          <p:cNvGrpSpPr/>
          <p:nvPr/>
        </p:nvGrpSpPr>
        <p:grpSpPr>
          <a:xfrm>
            <a:off x="1997869" y="997760"/>
            <a:ext cx="575963" cy="575933"/>
            <a:chOff x="2832260" y="2186498"/>
            <a:chExt cx="1152000" cy="1152000"/>
          </a:xfrm>
        </p:grpSpPr>
        <p:sp>
          <p:nvSpPr>
            <p:cNvPr id="116" name="badekar_hvit_sirkel"/>
            <p:cNvSpPr/>
            <p:nvPr userDrawn="1"/>
          </p:nvSpPr>
          <p:spPr>
            <a:xfrm>
              <a:off x="2832260" y="2186498"/>
              <a:ext cx="1152000" cy="11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157"/>
              <a:endParaRPr lang="nb-NO" sz="1865">
                <a:solidFill>
                  <a:prstClr val="white"/>
                </a:solidFill>
              </a:endParaRPr>
            </a:p>
          </p:txBody>
        </p:sp>
        <p:pic>
          <p:nvPicPr>
            <p:cNvPr id="117" name="badekar"/>
            <p:cNvPicPr>
              <a:picLocks noChangeAspect="1"/>
            </p:cNvPicPr>
            <p:nvPr userDrawn="1"/>
          </p:nvPicPr>
          <p:blipFill>
            <a:blip r:embed="rId61" cstate="print">
              <a:extLst>
                <a:ext uri="{28A0092B-C50C-407E-A947-70E740481C1C}">
                  <a14:useLocalDpi xmlns:a14="http://schemas.microsoft.com/office/drawing/2010/main" val="0"/>
                </a:ext>
              </a:extLst>
            </a:blip>
            <a:stretch>
              <a:fillRect/>
            </a:stretch>
          </p:blipFill>
          <p:spPr>
            <a:xfrm>
              <a:off x="2832260" y="2186498"/>
              <a:ext cx="1152000" cy="1152000"/>
            </a:xfrm>
            <a:prstGeom prst="rect">
              <a:avLst/>
            </a:prstGeom>
          </p:spPr>
        </p:pic>
      </p:grpSp>
      <p:grpSp>
        <p:nvGrpSpPr>
          <p:cNvPr id="118" name="fotoapparat" hidden="1"/>
          <p:cNvGrpSpPr/>
          <p:nvPr/>
        </p:nvGrpSpPr>
        <p:grpSpPr>
          <a:xfrm>
            <a:off x="1997869" y="997760"/>
            <a:ext cx="575963" cy="575933"/>
            <a:chOff x="886757" y="2238110"/>
            <a:chExt cx="1152000" cy="1152000"/>
          </a:xfrm>
        </p:grpSpPr>
        <p:sp>
          <p:nvSpPr>
            <p:cNvPr id="119" name="fotoapparat_hvit_sirkel"/>
            <p:cNvSpPr/>
            <p:nvPr userDrawn="1"/>
          </p:nvSpPr>
          <p:spPr>
            <a:xfrm>
              <a:off x="886757" y="2238110"/>
              <a:ext cx="1152000" cy="11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157"/>
              <a:endParaRPr lang="nb-NO" sz="1865">
                <a:solidFill>
                  <a:prstClr val="white"/>
                </a:solidFill>
              </a:endParaRPr>
            </a:p>
          </p:txBody>
        </p:sp>
        <p:pic>
          <p:nvPicPr>
            <p:cNvPr id="120" name="fotoapparat"/>
            <p:cNvPicPr>
              <a:picLocks noChangeAspect="1"/>
            </p:cNvPicPr>
            <p:nvPr userDrawn="1"/>
          </p:nvPicPr>
          <p:blipFill>
            <a:blip r:embed="rId62" cstate="print">
              <a:extLst>
                <a:ext uri="{28A0092B-C50C-407E-A947-70E740481C1C}">
                  <a14:useLocalDpi xmlns:a14="http://schemas.microsoft.com/office/drawing/2010/main" val="0"/>
                </a:ext>
              </a:extLst>
            </a:blip>
            <a:stretch>
              <a:fillRect/>
            </a:stretch>
          </p:blipFill>
          <p:spPr>
            <a:xfrm>
              <a:off x="886757" y="2238110"/>
              <a:ext cx="1152000" cy="1152000"/>
            </a:xfrm>
            <a:prstGeom prst="rect">
              <a:avLst/>
            </a:prstGeom>
          </p:spPr>
        </p:pic>
      </p:grpSp>
      <p:grpSp>
        <p:nvGrpSpPr>
          <p:cNvPr id="121" name="x" hidden="1"/>
          <p:cNvGrpSpPr/>
          <p:nvPr/>
        </p:nvGrpSpPr>
        <p:grpSpPr>
          <a:xfrm>
            <a:off x="1997869" y="997760"/>
            <a:ext cx="575963" cy="575933"/>
            <a:chOff x="914925" y="2697619"/>
            <a:chExt cx="1152000" cy="1152000"/>
          </a:xfrm>
        </p:grpSpPr>
        <p:sp>
          <p:nvSpPr>
            <p:cNvPr id="122" name="x_hvit_sirkel"/>
            <p:cNvSpPr/>
            <p:nvPr userDrawn="1"/>
          </p:nvSpPr>
          <p:spPr>
            <a:xfrm>
              <a:off x="914925" y="2697619"/>
              <a:ext cx="1152000" cy="11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157"/>
              <a:endParaRPr lang="nb-NO" sz="1865">
                <a:solidFill>
                  <a:prstClr val="white"/>
                </a:solidFill>
              </a:endParaRPr>
            </a:p>
          </p:txBody>
        </p:sp>
        <p:pic>
          <p:nvPicPr>
            <p:cNvPr id="123" name="x"/>
            <p:cNvPicPr>
              <a:picLocks noChangeAspect="1"/>
            </p:cNvPicPr>
            <p:nvPr userDrawn="1"/>
          </p:nvPicPr>
          <p:blipFill>
            <a:blip r:embed="rId63" cstate="print">
              <a:extLst>
                <a:ext uri="{28A0092B-C50C-407E-A947-70E740481C1C}">
                  <a14:useLocalDpi xmlns:a14="http://schemas.microsoft.com/office/drawing/2010/main" val="0"/>
                </a:ext>
              </a:extLst>
            </a:blip>
            <a:stretch>
              <a:fillRect/>
            </a:stretch>
          </p:blipFill>
          <p:spPr>
            <a:xfrm>
              <a:off x="914925" y="2697619"/>
              <a:ext cx="1152000" cy="1152000"/>
            </a:xfrm>
            <a:prstGeom prst="rect">
              <a:avLst/>
            </a:prstGeom>
          </p:spPr>
        </p:pic>
      </p:grpSp>
      <p:grpSp>
        <p:nvGrpSpPr>
          <p:cNvPr id="124" name="sokinfo" hidden="1"/>
          <p:cNvGrpSpPr/>
          <p:nvPr/>
        </p:nvGrpSpPr>
        <p:grpSpPr>
          <a:xfrm>
            <a:off x="1997869" y="997760"/>
            <a:ext cx="575963" cy="575933"/>
            <a:chOff x="4066652" y="2211582"/>
            <a:chExt cx="1152000" cy="1152000"/>
          </a:xfrm>
        </p:grpSpPr>
        <p:sp>
          <p:nvSpPr>
            <p:cNvPr id="125" name="sokinfo_hvit_sirkel"/>
            <p:cNvSpPr/>
            <p:nvPr userDrawn="1"/>
          </p:nvSpPr>
          <p:spPr>
            <a:xfrm>
              <a:off x="4066652" y="2211582"/>
              <a:ext cx="1152000" cy="11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157"/>
              <a:endParaRPr lang="nb-NO" sz="1865">
                <a:solidFill>
                  <a:prstClr val="white"/>
                </a:solidFill>
              </a:endParaRPr>
            </a:p>
          </p:txBody>
        </p:sp>
        <p:pic>
          <p:nvPicPr>
            <p:cNvPr id="126" name="sokinfo"/>
            <p:cNvPicPr>
              <a:picLocks noChangeAspect="1"/>
            </p:cNvPicPr>
            <p:nvPr userDrawn="1"/>
          </p:nvPicPr>
          <p:blipFill>
            <a:blip r:embed="rId64" cstate="print">
              <a:extLst>
                <a:ext uri="{28A0092B-C50C-407E-A947-70E740481C1C}">
                  <a14:useLocalDpi xmlns:a14="http://schemas.microsoft.com/office/drawing/2010/main" val="0"/>
                </a:ext>
              </a:extLst>
            </a:blip>
            <a:stretch>
              <a:fillRect/>
            </a:stretch>
          </p:blipFill>
          <p:spPr>
            <a:xfrm>
              <a:off x="4066652" y="2211582"/>
              <a:ext cx="1152000" cy="1152000"/>
            </a:xfrm>
            <a:prstGeom prst="rect">
              <a:avLst/>
            </a:prstGeom>
          </p:spPr>
        </p:pic>
      </p:grpSp>
      <p:grpSp>
        <p:nvGrpSpPr>
          <p:cNvPr id="127" name="hushjerte" hidden="1"/>
          <p:cNvGrpSpPr/>
          <p:nvPr/>
        </p:nvGrpSpPr>
        <p:grpSpPr>
          <a:xfrm>
            <a:off x="1997869" y="997760"/>
            <a:ext cx="575963" cy="575933"/>
            <a:chOff x="4027032" y="2862085"/>
            <a:chExt cx="1152000" cy="1152000"/>
          </a:xfrm>
        </p:grpSpPr>
        <p:sp>
          <p:nvSpPr>
            <p:cNvPr id="128" name="hushjerte_hvit_sirkel"/>
            <p:cNvSpPr/>
            <p:nvPr userDrawn="1"/>
          </p:nvSpPr>
          <p:spPr>
            <a:xfrm>
              <a:off x="4027032" y="2862085"/>
              <a:ext cx="1152000" cy="11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157"/>
              <a:endParaRPr lang="nb-NO" sz="1865">
                <a:solidFill>
                  <a:prstClr val="white"/>
                </a:solidFill>
              </a:endParaRPr>
            </a:p>
          </p:txBody>
        </p:sp>
        <p:pic>
          <p:nvPicPr>
            <p:cNvPr id="129" name="hushjerte"/>
            <p:cNvPicPr>
              <a:picLocks noChangeAspect="1"/>
            </p:cNvPicPr>
            <p:nvPr userDrawn="1"/>
          </p:nvPicPr>
          <p:blipFill>
            <a:blip r:embed="rId65" cstate="print">
              <a:extLst>
                <a:ext uri="{28A0092B-C50C-407E-A947-70E740481C1C}">
                  <a14:useLocalDpi xmlns:a14="http://schemas.microsoft.com/office/drawing/2010/main" val="0"/>
                </a:ext>
              </a:extLst>
            </a:blip>
            <a:stretch>
              <a:fillRect/>
            </a:stretch>
          </p:blipFill>
          <p:spPr>
            <a:xfrm>
              <a:off x="4027032" y="2862085"/>
              <a:ext cx="1152000" cy="1152000"/>
            </a:xfrm>
            <a:prstGeom prst="rect">
              <a:avLst/>
            </a:prstGeom>
          </p:spPr>
        </p:pic>
      </p:grpSp>
      <p:grpSp>
        <p:nvGrpSpPr>
          <p:cNvPr id="130" name="brev" hidden="1"/>
          <p:cNvGrpSpPr/>
          <p:nvPr/>
        </p:nvGrpSpPr>
        <p:grpSpPr>
          <a:xfrm>
            <a:off x="1997869" y="997760"/>
            <a:ext cx="575963" cy="575933"/>
            <a:chOff x="7403672" y="2200639"/>
            <a:chExt cx="1152000" cy="1152000"/>
          </a:xfrm>
        </p:grpSpPr>
        <p:sp>
          <p:nvSpPr>
            <p:cNvPr id="131" name="brev_hvit_sirkel"/>
            <p:cNvSpPr/>
            <p:nvPr userDrawn="1"/>
          </p:nvSpPr>
          <p:spPr>
            <a:xfrm>
              <a:off x="7403672" y="2200639"/>
              <a:ext cx="1152000" cy="11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157"/>
              <a:endParaRPr lang="nb-NO" sz="1865">
                <a:solidFill>
                  <a:prstClr val="white"/>
                </a:solidFill>
              </a:endParaRPr>
            </a:p>
          </p:txBody>
        </p:sp>
        <p:pic>
          <p:nvPicPr>
            <p:cNvPr id="132" name="brev"/>
            <p:cNvPicPr>
              <a:picLocks noChangeAspect="1"/>
            </p:cNvPicPr>
            <p:nvPr userDrawn="1"/>
          </p:nvPicPr>
          <p:blipFill>
            <a:blip r:embed="rId66" cstate="print">
              <a:extLst>
                <a:ext uri="{28A0092B-C50C-407E-A947-70E740481C1C}">
                  <a14:useLocalDpi xmlns:a14="http://schemas.microsoft.com/office/drawing/2010/main" val="0"/>
                </a:ext>
              </a:extLst>
            </a:blip>
            <a:stretch>
              <a:fillRect/>
            </a:stretch>
          </p:blipFill>
          <p:spPr>
            <a:xfrm>
              <a:off x="7403672" y="2200639"/>
              <a:ext cx="1152000" cy="1152000"/>
            </a:xfrm>
            <a:prstGeom prst="rect">
              <a:avLst/>
            </a:prstGeom>
          </p:spPr>
        </p:pic>
      </p:grpSp>
      <p:grpSp>
        <p:nvGrpSpPr>
          <p:cNvPr id="133" name="kleshenger" hidden="1"/>
          <p:cNvGrpSpPr/>
          <p:nvPr/>
        </p:nvGrpSpPr>
        <p:grpSpPr>
          <a:xfrm>
            <a:off x="1997869" y="997760"/>
            <a:ext cx="575963" cy="575933"/>
            <a:chOff x="4237684" y="2307969"/>
            <a:chExt cx="1152000" cy="1152000"/>
          </a:xfrm>
        </p:grpSpPr>
        <p:sp>
          <p:nvSpPr>
            <p:cNvPr id="134" name="kleshenger_hvit_sirkel"/>
            <p:cNvSpPr/>
            <p:nvPr userDrawn="1"/>
          </p:nvSpPr>
          <p:spPr>
            <a:xfrm>
              <a:off x="4237684" y="2307969"/>
              <a:ext cx="1152000" cy="11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157"/>
              <a:endParaRPr lang="nb-NO" sz="1865">
                <a:solidFill>
                  <a:prstClr val="white"/>
                </a:solidFill>
              </a:endParaRPr>
            </a:p>
          </p:txBody>
        </p:sp>
        <p:pic>
          <p:nvPicPr>
            <p:cNvPr id="135" name="kleshenger"/>
            <p:cNvPicPr>
              <a:picLocks noChangeAspect="1"/>
            </p:cNvPicPr>
            <p:nvPr userDrawn="1"/>
          </p:nvPicPr>
          <p:blipFill>
            <a:blip r:embed="rId67" cstate="print">
              <a:extLst>
                <a:ext uri="{28A0092B-C50C-407E-A947-70E740481C1C}">
                  <a14:useLocalDpi xmlns:a14="http://schemas.microsoft.com/office/drawing/2010/main" val="0"/>
                </a:ext>
              </a:extLst>
            </a:blip>
            <a:stretch>
              <a:fillRect/>
            </a:stretch>
          </p:blipFill>
          <p:spPr>
            <a:xfrm>
              <a:off x="4237684" y="2307969"/>
              <a:ext cx="1152000" cy="1152000"/>
            </a:xfrm>
            <a:prstGeom prst="rect">
              <a:avLst/>
            </a:prstGeom>
          </p:spPr>
        </p:pic>
      </p:grpSp>
      <p:grpSp>
        <p:nvGrpSpPr>
          <p:cNvPr id="136" name="facebook" hidden="1"/>
          <p:cNvGrpSpPr/>
          <p:nvPr/>
        </p:nvGrpSpPr>
        <p:grpSpPr>
          <a:xfrm>
            <a:off x="1997869" y="997760"/>
            <a:ext cx="575963" cy="575933"/>
            <a:chOff x="6419720" y="1607520"/>
            <a:chExt cx="1152000" cy="1152000"/>
          </a:xfrm>
        </p:grpSpPr>
        <p:sp>
          <p:nvSpPr>
            <p:cNvPr id="137" name="facebook_hvit_sirkel"/>
            <p:cNvSpPr/>
            <p:nvPr userDrawn="1"/>
          </p:nvSpPr>
          <p:spPr>
            <a:xfrm>
              <a:off x="6419720" y="1607520"/>
              <a:ext cx="1152000" cy="11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157"/>
              <a:endParaRPr lang="nb-NO" sz="1865">
                <a:solidFill>
                  <a:prstClr val="white"/>
                </a:solidFill>
              </a:endParaRPr>
            </a:p>
          </p:txBody>
        </p:sp>
        <p:pic>
          <p:nvPicPr>
            <p:cNvPr id="138" name="facebook"/>
            <p:cNvPicPr>
              <a:picLocks noChangeAspect="1"/>
            </p:cNvPicPr>
            <p:nvPr userDrawn="1"/>
          </p:nvPicPr>
          <p:blipFill>
            <a:blip r:embed="rId68" cstate="print">
              <a:extLst>
                <a:ext uri="{28A0092B-C50C-407E-A947-70E740481C1C}">
                  <a14:useLocalDpi xmlns:a14="http://schemas.microsoft.com/office/drawing/2010/main" val="0"/>
                </a:ext>
              </a:extLst>
            </a:blip>
            <a:stretch>
              <a:fillRect/>
            </a:stretch>
          </p:blipFill>
          <p:spPr>
            <a:xfrm>
              <a:off x="6419720" y="1607520"/>
              <a:ext cx="1152000" cy="1152000"/>
            </a:xfrm>
            <a:prstGeom prst="rect">
              <a:avLst/>
            </a:prstGeom>
          </p:spPr>
        </p:pic>
      </p:grpSp>
      <p:grpSp>
        <p:nvGrpSpPr>
          <p:cNvPr id="139" name="bok" hidden="1"/>
          <p:cNvGrpSpPr/>
          <p:nvPr/>
        </p:nvGrpSpPr>
        <p:grpSpPr>
          <a:xfrm>
            <a:off x="1997869" y="997760"/>
            <a:ext cx="575963" cy="575933"/>
            <a:chOff x="3701841" y="2487144"/>
            <a:chExt cx="1152000" cy="1152000"/>
          </a:xfrm>
        </p:grpSpPr>
        <p:sp>
          <p:nvSpPr>
            <p:cNvPr id="140" name="bok_hvit_sirkel"/>
            <p:cNvSpPr/>
            <p:nvPr userDrawn="1"/>
          </p:nvSpPr>
          <p:spPr>
            <a:xfrm>
              <a:off x="3701841" y="2487144"/>
              <a:ext cx="1152000" cy="11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157"/>
              <a:endParaRPr lang="nb-NO" sz="1865">
                <a:solidFill>
                  <a:prstClr val="white"/>
                </a:solidFill>
              </a:endParaRPr>
            </a:p>
          </p:txBody>
        </p:sp>
        <p:pic>
          <p:nvPicPr>
            <p:cNvPr id="141" name="bok"/>
            <p:cNvPicPr>
              <a:picLocks noChangeAspect="1"/>
            </p:cNvPicPr>
            <p:nvPr userDrawn="1"/>
          </p:nvPicPr>
          <p:blipFill>
            <a:blip r:embed="rId69" cstate="print">
              <a:extLst>
                <a:ext uri="{28A0092B-C50C-407E-A947-70E740481C1C}">
                  <a14:useLocalDpi xmlns:a14="http://schemas.microsoft.com/office/drawing/2010/main" val="0"/>
                </a:ext>
              </a:extLst>
            </a:blip>
            <a:stretch>
              <a:fillRect/>
            </a:stretch>
          </p:blipFill>
          <p:spPr>
            <a:xfrm>
              <a:off x="3701841" y="2487144"/>
              <a:ext cx="1152000" cy="1152000"/>
            </a:xfrm>
            <a:prstGeom prst="rect">
              <a:avLst/>
            </a:prstGeom>
          </p:spPr>
        </p:pic>
      </p:grpSp>
      <p:grpSp>
        <p:nvGrpSpPr>
          <p:cNvPr id="142" name="skriver" hidden="1"/>
          <p:cNvGrpSpPr/>
          <p:nvPr/>
        </p:nvGrpSpPr>
        <p:grpSpPr>
          <a:xfrm>
            <a:off x="1997869" y="997760"/>
            <a:ext cx="575963" cy="575933"/>
            <a:chOff x="4022380" y="2746102"/>
            <a:chExt cx="1152000" cy="1152000"/>
          </a:xfrm>
        </p:grpSpPr>
        <p:sp>
          <p:nvSpPr>
            <p:cNvPr id="143" name="skriver_hvit_sirkel"/>
            <p:cNvSpPr/>
            <p:nvPr userDrawn="1"/>
          </p:nvSpPr>
          <p:spPr>
            <a:xfrm>
              <a:off x="4022380" y="2746102"/>
              <a:ext cx="1152000" cy="11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157"/>
              <a:endParaRPr lang="nb-NO" sz="1865">
                <a:solidFill>
                  <a:prstClr val="white"/>
                </a:solidFill>
              </a:endParaRPr>
            </a:p>
          </p:txBody>
        </p:sp>
        <p:pic>
          <p:nvPicPr>
            <p:cNvPr id="144" name="skriver"/>
            <p:cNvPicPr>
              <a:picLocks noChangeAspect="1"/>
            </p:cNvPicPr>
            <p:nvPr userDrawn="1"/>
          </p:nvPicPr>
          <p:blipFill>
            <a:blip r:embed="rId70" cstate="print">
              <a:extLst>
                <a:ext uri="{28A0092B-C50C-407E-A947-70E740481C1C}">
                  <a14:useLocalDpi xmlns:a14="http://schemas.microsoft.com/office/drawing/2010/main" val="0"/>
                </a:ext>
              </a:extLst>
            </a:blip>
            <a:stretch>
              <a:fillRect/>
            </a:stretch>
          </p:blipFill>
          <p:spPr>
            <a:xfrm>
              <a:off x="4022380" y="2746102"/>
              <a:ext cx="1152000" cy="1152000"/>
            </a:xfrm>
            <a:prstGeom prst="rect">
              <a:avLst/>
            </a:prstGeom>
          </p:spPr>
        </p:pic>
      </p:grpSp>
      <p:grpSp>
        <p:nvGrpSpPr>
          <p:cNvPr id="145" name="info" hidden="1"/>
          <p:cNvGrpSpPr/>
          <p:nvPr/>
        </p:nvGrpSpPr>
        <p:grpSpPr>
          <a:xfrm>
            <a:off x="1997869" y="997760"/>
            <a:ext cx="575963" cy="575933"/>
            <a:chOff x="849849" y="2046176"/>
            <a:chExt cx="1152000" cy="1152000"/>
          </a:xfrm>
        </p:grpSpPr>
        <p:sp>
          <p:nvSpPr>
            <p:cNvPr id="146" name="info_hvit_sirkel"/>
            <p:cNvSpPr/>
            <p:nvPr userDrawn="1"/>
          </p:nvSpPr>
          <p:spPr>
            <a:xfrm>
              <a:off x="849849" y="2046176"/>
              <a:ext cx="1152000" cy="11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157"/>
              <a:endParaRPr lang="nb-NO" sz="1865">
                <a:solidFill>
                  <a:prstClr val="white"/>
                </a:solidFill>
              </a:endParaRPr>
            </a:p>
          </p:txBody>
        </p:sp>
        <p:pic>
          <p:nvPicPr>
            <p:cNvPr id="147" name="info"/>
            <p:cNvPicPr>
              <a:picLocks noChangeAspect="1"/>
            </p:cNvPicPr>
            <p:nvPr userDrawn="1"/>
          </p:nvPicPr>
          <p:blipFill>
            <a:blip r:embed="rId71" cstate="print">
              <a:extLst>
                <a:ext uri="{28A0092B-C50C-407E-A947-70E740481C1C}">
                  <a14:useLocalDpi xmlns:a14="http://schemas.microsoft.com/office/drawing/2010/main" val="0"/>
                </a:ext>
              </a:extLst>
            </a:blip>
            <a:stretch>
              <a:fillRect/>
            </a:stretch>
          </p:blipFill>
          <p:spPr>
            <a:xfrm>
              <a:off x="849849" y="2046176"/>
              <a:ext cx="1152000" cy="1152000"/>
            </a:xfrm>
            <a:prstGeom prst="rect">
              <a:avLst/>
            </a:prstGeom>
          </p:spPr>
        </p:pic>
      </p:grpSp>
      <p:grpSp>
        <p:nvGrpSpPr>
          <p:cNvPr id="148" name="firkantpil" hidden="1"/>
          <p:cNvGrpSpPr/>
          <p:nvPr/>
        </p:nvGrpSpPr>
        <p:grpSpPr>
          <a:xfrm>
            <a:off x="1997869" y="997760"/>
            <a:ext cx="575963" cy="575933"/>
            <a:chOff x="336848" y="686455"/>
            <a:chExt cx="1152000" cy="1152000"/>
          </a:xfrm>
        </p:grpSpPr>
        <p:sp>
          <p:nvSpPr>
            <p:cNvPr id="149" name="firkantpil_hvit_sirkel"/>
            <p:cNvSpPr/>
            <p:nvPr userDrawn="1"/>
          </p:nvSpPr>
          <p:spPr>
            <a:xfrm>
              <a:off x="336848" y="686455"/>
              <a:ext cx="1152000" cy="11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157"/>
              <a:endParaRPr lang="nb-NO" sz="1865">
                <a:solidFill>
                  <a:prstClr val="white"/>
                </a:solidFill>
              </a:endParaRPr>
            </a:p>
          </p:txBody>
        </p:sp>
        <p:pic>
          <p:nvPicPr>
            <p:cNvPr id="150" name="firkantpil"/>
            <p:cNvPicPr>
              <a:picLocks noChangeAspect="1"/>
            </p:cNvPicPr>
            <p:nvPr userDrawn="1"/>
          </p:nvPicPr>
          <p:blipFill>
            <a:blip r:embed="rId72" cstate="print">
              <a:extLst>
                <a:ext uri="{28A0092B-C50C-407E-A947-70E740481C1C}">
                  <a14:useLocalDpi xmlns:a14="http://schemas.microsoft.com/office/drawing/2010/main" val="0"/>
                </a:ext>
              </a:extLst>
            </a:blip>
            <a:stretch>
              <a:fillRect/>
            </a:stretch>
          </p:blipFill>
          <p:spPr>
            <a:xfrm>
              <a:off x="336848" y="686455"/>
              <a:ext cx="1152000" cy="1152000"/>
            </a:xfrm>
            <a:prstGeom prst="rect">
              <a:avLst/>
            </a:prstGeom>
          </p:spPr>
        </p:pic>
      </p:grpSp>
      <p:grpSp>
        <p:nvGrpSpPr>
          <p:cNvPr id="151" name="vinduer" hidden="1"/>
          <p:cNvGrpSpPr/>
          <p:nvPr/>
        </p:nvGrpSpPr>
        <p:grpSpPr>
          <a:xfrm>
            <a:off x="1997869" y="997760"/>
            <a:ext cx="575963" cy="575933"/>
            <a:chOff x="4370741" y="2188174"/>
            <a:chExt cx="1152000" cy="1152000"/>
          </a:xfrm>
        </p:grpSpPr>
        <p:sp>
          <p:nvSpPr>
            <p:cNvPr id="152" name="vinduer_hvit_sirkel"/>
            <p:cNvSpPr/>
            <p:nvPr userDrawn="1"/>
          </p:nvSpPr>
          <p:spPr>
            <a:xfrm>
              <a:off x="4370741" y="2188174"/>
              <a:ext cx="1152000" cy="11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157"/>
              <a:endParaRPr lang="nb-NO" sz="1865">
                <a:solidFill>
                  <a:prstClr val="white"/>
                </a:solidFill>
              </a:endParaRPr>
            </a:p>
          </p:txBody>
        </p:sp>
        <p:pic>
          <p:nvPicPr>
            <p:cNvPr id="153" name="vinduer"/>
            <p:cNvPicPr>
              <a:picLocks noChangeAspect="1"/>
            </p:cNvPicPr>
            <p:nvPr userDrawn="1"/>
          </p:nvPicPr>
          <p:blipFill>
            <a:blip r:embed="rId73" cstate="print">
              <a:extLst>
                <a:ext uri="{28A0092B-C50C-407E-A947-70E740481C1C}">
                  <a14:useLocalDpi xmlns:a14="http://schemas.microsoft.com/office/drawing/2010/main" val="0"/>
                </a:ext>
              </a:extLst>
            </a:blip>
            <a:stretch>
              <a:fillRect/>
            </a:stretch>
          </p:blipFill>
          <p:spPr>
            <a:xfrm>
              <a:off x="4370741" y="2188174"/>
              <a:ext cx="1152000" cy="1152000"/>
            </a:xfrm>
            <a:prstGeom prst="rect">
              <a:avLst/>
            </a:prstGeom>
          </p:spPr>
        </p:pic>
      </p:grpSp>
      <p:grpSp>
        <p:nvGrpSpPr>
          <p:cNvPr id="154" name="fotolinse" hidden="1"/>
          <p:cNvGrpSpPr/>
          <p:nvPr/>
        </p:nvGrpSpPr>
        <p:grpSpPr>
          <a:xfrm>
            <a:off x="1997869" y="997760"/>
            <a:ext cx="575963" cy="575933"/>
            <a:chOff x="4241426" y="3156086"/>
            <a:chExt cx="1152000" cy="1152000"/>
          </a:xfrm>
        </p:grpSpPr>
        <p:sp>
          <p:nvSpPr>
            <p:cNvPr id="155" name="fotolinse_hvit_sirkel"/>
            <p:cNvSpPr/>
            <p:nvPr userDrawn="1"/>
          </p:nvSpPr>
          <p:spPr>
            <a:xfrm>
              <a:off x="4241426" y="3156086"/>
              <a:ext cx="1152000" cy="11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157"/>
              <a:endParaRPr lang="nb-NO" sz="1865">
                <a:solidFill>
                  <a:prstClr val="white"/>
                </a:solidFill>
              </a:endParaRPr>
            </a:p>
          </p:txBody>
        </p:sp>
        <p:pic>
          <p:nvPicPr>
            <p:cNvPr id="156" name="fotolinse"/>
            <p:cNvPicPr>
              <a:picLocks noChangeAspect="1"/>
            </p:cNvPicPr>
            <p:nvPr userDrawn="1"/>
          </p:nvPicPr>
          <p:blipFill>
            <a:blip r:embed="rId74" cstate="print">
              <a:extLst>
                <a:ext uri="{28A0092B-C50C-407E-A947-70E740481C1C}">
                  <a14:useLocalDpi xmlns:a14="http://schemas.microsoft.com/office/drawing/2010/main" val="0"/>
                </a:ext>
              </a:extLst>
            </a:blip>
            <a:stretch>
              <a:fillRect/>
            </a:stretch>
          </p:blipFill>
          <p:spPr>
            <a:xfrm>
              <a:off x="4241426" y="3156086"/>
              <a:ext cx="1152000" cy="1152000"/>
            </a:xfrm>
            <a:prstGeom prst="rect">
              <a:avLst/>
            </a:prstGeom>
          </p:spPr>
        </p:pic>
      </p:grpSp>
      <p:grpSp>
        <p:nvGrpSpPr>
          <p:cNvPr id="157" name="hustre" hidden="1"/>
          <p:cNvGrpSpPr/>
          <p:nvPr/>
        </p:nvGrpSpPr>
        <p:grpSpPr>
          <a:xfrm>
            <a:off x="1997869" y="997760"/>
            <a:ext cx="575963" cy="575933"/>
            <a:chOff x="796779" y="2560824"/>
            <a:chExt cx="1152000" cy="1152000"/>
          </a:xfrm>
        </p:grpSpPr>
        <p:sp>
          <p:nvSpPr>
            <p:cNvPr id="158" name="hustre_hvit_sirkel"/>
            <p:cNvSpPr/>
            <p:nvPr userDrawn="1"/>
          </p:nvSpPr>
          <p:spPr>
            <a:xfrm>
              <a:off x="796779" y="2560824"/>
              <a:ext cx="1152000" cy="11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157"/>
              <a:endParaRPr lang="nb-NO" sz="1865">
                <a:solidFill>
                  <a:prstClr val="white"/>
                </a:solidFill>
              </a:endParaRPr>
            </a:p>
          </p:txBody>
        </p:sp>
        <p:pic>
          <p:nvPicPr>
            <p:cNvPr id="159" name="hustre"/>
            <p:cNvPicPr>
              <a:picLocks noChangeAspect="1"/>
            </p:cNvPicPr>
            <p:nvPr userDrawn="1"/>
          </p:nvPicPr>
          <p:blipFill>
            <a:blip r:embed="rId75" cstate="print">
              <a:extLst>
                <a:ext uri="{28A0092B-C50C-407E-A947-70E740481C1C}">
                  <a14:useLocalDpi xmlns:a14="http://schemas.microsoft.com/office/drawing/2010/main" val="0"/>
                </a:ext>
              </a:extLst>
            </a:blip>
            <a:stretch>
              <a:fillRect/>
            </a:stretch>
          </p:blipFill>
          <p:spPr>
            <a:xfrm>
              <a:off x="796779" y="2560824"/>
              <a:ext cx="1152000" cy="1152000"/>
            </a:xfrm>
            <a:prstGeom prst="rect">
              <a:avLst/>
            </a:prstGeom>
          </p:spPr>
        </p:pic>
      </p:grpSp>
      <p:grpSp>
        <p:nvGrpSpPr>
          <p:cNvPr id="160" name="husinfo" hidden="1"/>
          <p:cNvGrpSpPr/>
          <p:nvPr/>
        </p:nvGrpSpPr>
        <p:grpSpPr>
          <a:xfrm>
            <a:off x="1997869" y="997760"/>
            <a:ext cx="575963" cy="575933"/>
            <a:chOff x="537023" y="3151993"/>
            <a:chExt cx="1152000" cy="1152000"/>
          </a:xfrm>
        </p:grpSpPr>
        <p:sp>
          <p:nvSpPr>
            <p:cNvPr id="161" name="husinfo_hvit_sirkel"/>
            <p:cNvSpPr/>
            <p:nvPr userDrawn="1"/>
          </p:nvSpPr>
          <p:spPr>
            <a:xfrm>
              <a:off x="537023" y="3151993"/>
              <a:ext cx="1152000" cy="11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157"/>
              <a:endParaRPr lang="nb-NO" sz="1865">
                <a:solidFill>
                  <a:prstClr val="white"/>
                </a:solidFill>
              </a:endParaRPr>
            </a:p>
          </p:txBody>
        </p:sp>
        <p:pic>
          <p:nvPicPr>
            <p:cNvPr id="162" name="husinfo"/>
            <p:cNvPicPr>
              <a:picLocks noChangeAspect="1"/>
            </p:cNvPicPr>
            <p:nvPr userDrawn="1"/>
          </p:nvPicPr>
          <p:blipFill>
            <a:blip r:embed="rId76" cstate="print">
              <a:extLst>
                <a:ext uri="{28A0092B-C50C-407E-A947-70E740481C1C}">
                  <a14:useLocalDpi xmlns:a14="http://schemas.microsoft.com/office/drawing/2010/main" val="0"/>
                </a:ext>
              </a:extLst>
            </a:blip>
            <a:stretch>
              <a:fillRect/>
            </a:stretch>
          </p:blipFill>
          <p:spPr>
            <a:xfrm>
              <a:off x="537023" y="3151993"/>
              <a:ext cx="1152000" cy="1152000"/>
            </a:xfrm>
            <a:prstGeom prst="rect">
              <a:avLst/>
            </a:prstGeom>
          </p:spPr>
        </p:pic>
      </p:grpSp>
      <p:grpSp>
        <p:nvGrpSpPr>
          <p:cNvPr id="163" name="instagram" hidden="1"/>
          <p:cNvGrpSpPr/>
          <p:nvPr/>
        </p:nvGrpSpPr>
        <p:grpSpPr>
          <a:xfrm>
            <a:off x="1997869" y="997760"/>
            <a:ext cx="575963" cy="575933"/>
            <a:chOff x="572934" y="2588086"/>
            <a:chExt cx="1152000" cy="1152000"/>
          </a:xfrm>
        </p:grpSpPr>
        <p:sp>
          <p:nvSpPr>
            <p:cNvPr id="164" name="instagram_hvit_sirkel"/>
            <p:cNvSpPr/>
            <p:nvPr userDrawn="1"/>
          </p:nvSpPr>
          <p:spPr>
            <a:xfrm>
              <a:off x="572934" y="2588086"/>
              <a:ext cx="1152000" cy="11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157"/>
              <a:endParaRPr lang="nb-NO" sz="1865">
                <a:solidFill>
                  <a:prstClr val="white"/>
                </a:solidFill>
              </a:endParaRPr>
            </a:p>
          </p:txBody>
        </p:sp>
        <p:pic>
          <p:nvPicPr>
            <p:cNvPr id="165" name="instagram"/>
            <p:cNvPicPr>
              <a:picLocks noChangeAspect="1"/>
            </p:cNvPicPr>
            <p:nvPr userDrawn="1"/>
          </p:nvPicPr>
          <p:blipFill>
            <a:blip r:embed="rId77" cstate="print">
              <a:extLst>
                <a:ext uri="{28A0092B-C50C-407E-A947-70E740481C1C}">
                  <a14:useLocalDpi xmlns:a14="http://schemas.microsoft.com/office/drawing/2010/main" val="0"/>
                </a:ext>
              </a:extLst>
            </a:blip>
            <a:stretch>
              <a:fillRect/>
            </a:stretch>
          </p:blipFill>
          <p:spPr>
            <a:xfrm>
              <a:off x="572934" y="2588086"/>
              <a:ext cx="1152000" cy="1152000"/>
            </a:xfrm>
            <a:prstGeom prst="rect">
              <a:avLst/>
            </a:prstGeom>
          </p:spPr>
        </p:pic>
      </p:grpSp>
      <p:grpSp>
        <p:nvGrpSpPr>
          <p:cNvPr id="166" name="kart" hidden="1"/>
          <p:cNvGrpSpPr/>
          <p:nvPr/>
        </p:nvGrpSpPr>
        <p:grpSpPr>
          <a:xfrm>
            <a:off x="1997869" y="997760"/>
            <a:ext cx="575963" cy="575933"/>
            <a:chOff x="801075" y="2630073"/>
            <a:chExt cx="1152000" cy="1152000"/>
          </a:xfrm>
        </p:grpSpPr>
        <p:sp>
          <p:nvSpPr>
            <p:cNvPr id="167" name="kart_hvit_sirkel"/>
            <p:cNvSpPr/>
            <p:nvPr userDrawn="1"/>
          </p:nvSpPr>
          <p:spPr>
            <a:xfrm>
              <a:off x="801075" y="2630073"/>
              <a:ext cx="1152000" cy="11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157"/>
              <a:endParaRPr lang="nb-NO" sz="1865">
                <a:solidFill>
                  <a:prstClr val="white"/>
                </a:solidFill>
              </a:endParaRPr>
            </a:p>
          </p:txBody>
        </p:sp>
        <p:pic>
          <p:nvPicPr>
            <p:cNvPr id="168" name="kart"/>
            <p:cNvPicPr>
              <a:picLocks noChangeAspect="1"/>
            </p:cNvPicPr>
            <p:nvPr userDrawn="1"/>
          </p:nvPicPr>
          <p:blipFill>
            <a:blip r:embed="rId78" cstate="print">
              <a:extLst>
                <a:ext uri="{28A0092B-C50C-407E-A947-70E740481C1C}">
                  <a14:useLocalDpi xmlns:a14="http://schemas.microsoft.com/office/drawing/2010/main" val="0"/>
                </a:ext>
              </a:extLst>
            </a:blip>
            <a:stretch>
              <a:fillRect/>
            </a:stretch>
          </p:blipFill>
          <p:spPr>
            <a:xfrm>
              <a:off x="801075" y="2630073"/>
              <a:ext cx="1152000" cy="1152000"/>
            </a:xfrm>
            <a:prstGeom prst="rect">
              <a:avLst/>
            </a:prstGeom>
          </p:spPr>
        </p:pic>
      </p:grpSp>
      <p:grpSp>
        <p:nvGrpSpPr>
          <p:cNvPr id="169" name="kasserolle" hidden="1"/>
          <p:cNvGrpSpPr/>
          <p:nvPr/>
        </p:nvGrpSpPr>
        <p:grpSpPr>
          <a:xfrm>
            <a:off x="1997869" y="997760"/>
            <a:ext cx="575963" cy="575933"/>
            <a:chOff x="-26338" y="2973280"/>
            <a:chExt cx="1152000" cy="1152000"/>
          </a:xfrm>
        </p:grpSpPr>
        <p:sp>
          <p:nvSpPr>
            <p:cNvPr id="170" name="kasserolle_hvit_sirkel"/>
            <p:cNvSpPr/>
            <p:nvPr userDrawn="1"/>
          </p:nvSpPr>
          <p:spPr>
            <a:xfrm>
              <a:off x="-26338" y="2973280"/>
              <a:ext cx="1152000" cy="11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157"/>
              <a:endParaRPr lang="nb-NO" sz="1865">
                <a:solidFill>
                  <a:prstClr val="white"/>
                </a:solidFill>
              </a:endParaRPr>
            </a:p>
          </p:txBody>
        </p:sp>
        <p:pic>
          <p:nvPicPr>
            <p:cNvPr id="171" name="kasserolle"/>
            <p:cNvPicPr>
              <a:picLocks noChangeAspect="1"/>
            </p:cNvPicPr>
            <p:nvPr userDrawn="1"/>
          </p:nvPicPr>
          <p:blipFill>
            <a:blip r:embed="rId79" cstate="print">
              <a:extLst>
                <a:ext uri="{28A0092B-C50C-407E-A947-70E740481C1C}">
                  <a14:useLocalDpi xmlns:a14="http://schemas.microsoft.com/office/drawing/2010/main" val="0"/>
                </a:ext>
              </a:extLst>
            </a:blip>
            <a:stretch>
              <a:fillRect/>
            </a:stretch>
          </p:blipFill>
          <p:spPr>
            <a:xfrm>
              <a:off x="-26338" y="2973280"/>
              <a:ext cx="1152000" cy="1152000"/>
            </a:xfrm>
            <a:prstGeom prst="rect">
              <a:avLst/>
            </a:prstGeom>
          </p:spPr>
        </p:pic>
      </p:grpSp>
      <p:grpSp>
        <p:nvGrpSpPr>
          <p:cNvPr id="172" name="linkedin" hidden="1"/>
          <p:cNvGrpSpPr/>
          <p:nvPr/>
        </p:nvGrpSpPr>
        <p:grpSpPr>
          <a:xfrm>
            <a:off x="1997869" y="997760"/>
            <a:ext cx="575963" cy="575933"/>
            <a:chOff x="1243043" y="2477205"/>
            <a:chExt cx="1152000" cy="1152000"/>
          </a:xfrm>
        </p:grpSpPr>
        <p:sp>
          <p:nvSpPr>
            <p:cNvPr id="173" name="linkedin_hvit_sirkel"/>
            <p:cNvSpPr/>
            <p:nvPr userDrawn="1"/>
          </p:nvSpPr>
          <p:spPr>
            <a:xfrm>
              <a:off x="1243043" y="2477205"/>
              <a:ext cx="1152000" cy="11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157"/>
              <a:endParaRPr lang="nb-NO" sz="1865">
                <a:solidFill>
                  <a:prstClr val="white"/>
                </a:solidFill>
              </a:endParaRPr>
            </a:p>
          </p:txBody>
        </p:sp>
        <p:pic>
          <p:nvPicPr>
            <p:cNvPr id="174" name="linkedin"/>
            <p:cNvPicPr>
              <a:picLocks noChangeAspect="1"/>
            </p:cNvPicPr>
            <p:nvPr userDrawn="1"/>
          </p:nvPicPr>
          <p:blipFill>
            <a:blip r:embed="rId80" cstate="print">
              <a:extLst>
                <a:ext uri="{28A0092B-C50C-407E-A947-70E740481C1C}">
                  <a14:useLocalDpi xmlns:a14="http://schemas.microsoft.com/office/drawing/2010/main" val="0"/>
                </a:ext>
              </a:extLst>
            </a:blip>
            <a:stretch>
              <a:fillRect/>
            </a:stretch>
          </p:blipFill>
          <p:spPr>
            <a:xfrm>
              <a:off x="1243043" y="2477205"/>
              <a:ext cx="1152000" cy="1152000"/>
            </a:xfrm>
            <a:prstGeom prst="rect">
              <a:avLst/>
            </a:prstGeom>
          </p:spPr>
        </p:pic>
      </p:grpSp>
      <p:grpSp>
        <p:nvGrpSpPr>
          <p:cNvPr id="175" name="megafon" hidden="1"/>
          <p:cNvGrpSpPr/>
          <p:nvPr/>
        </p:nvGrpSpPr>
        <p:grpSpPr>
          <a:xfrm>
            <a:off x="1997869" y="997760"/>
            <a:ext cx="575963" cy="575933"/>
            <a:chOff x="638793" y="3878799"/>
            <a:chExt cx="1152000" cy="1152000"/>
          </a:xfrm>
        </p:grpSpPr>
        <p:sp>
          <p:nvSpPr>
            <p:cNvPr id="176" name="megafon_hvit_sirkel"/>
            <p:cNvSpPr/>
            <p:nvPr userDrawn="1"/>
          </p:nvSpPr>
          <p:spPr>
            <a:xfrm>
              <a:off x="638793" y="3878799"/>
              <a:ext cx="1152000" cy="11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157"/>
              <a:endParaRPr lang="nb-NO" sz="1865">
                <a:solidFill>
                  <a:prstClr val="white"/>
                </a:solidFill>
              </a:endParaRPr>
            </a:p>
          </p:txBody>
        </p:sp>
        <p:pic>
          <p:nvPicPr>
            <p:cNvPr id="177" name="megafon"/>
            <p:cNvPicPr>
              <a:picLocks noChangeAspect="1"/>
            </p:cNvPicPr>
            <p:nvPr userDrawn="1"/>
          </p:nvPicPr>
          <p:blipFill>
            <a:blip r:embed="rId81" cstate="print">
              <a:extLst>
                <a:ext uri="{28A0092B-C50C-407E-A947-70E740481C1C}">
                  <a14:useLocalDpi xmlns:a14="http://schemas.microsoft.com/office/drawing/2010/main" val="0"/>
                </a:ext>
              </a:extLst>
            </a:blip>
            <a:stretch>
              <a:fillRect/>
            </a:stretch>
          </p:blipFill>
          <p:spPr>
            <a:xfrm>
              <a:off x="638793" y="3878799"/>
              <a:ext cx="1152000" cy="1152000"/>
            </a:xfrm>
            <a:prstGeom prst="rect">
              <a:avLst/>
            </a:prstGeom>
          </p:spPr>
        </p:pic>
      </p:grpSp>
      <p:grpSp>
        <p:nvGrpSpPr>
          <p:cNvPr id="178" name="nabolag" hidden="1"/>
          <p:cNvGrpSpPr/>
          <p:nvPr/>
        </p:nvGrpSpPr>
        <p:grpSpPr>
          <a:xfrm>
            <a:off x="1997869" y="997760"/>
            <a:ext cx="575963" cy="575933"/>
            <a:chOff x="688735" y="2612488"/>
            <a:chExt cx="1152000" cy="1152000"/>
          </a:xfrm>
        </p:grpSpPr>
        <p:sp>
          <p:nvSpPr>
            <p:cNvPr id="179" name="nabolag_hvit_sirkel"/>
            <p:cNvSpPr/>
            <p:nvPr userDrawn="1"/>
          </p:nvSpPr>
          <p:spPr>
            <a:xfrm>
              <a:off x="688735" y="2612488"/>
              <a:ext cx="1152000" cy="11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157"/>
              <a:endParaRPr lang="nb-NO" sz="1865">
                <a:solidFill>
                  <a:prstClr val="white"/>
                </a:solidFill>
              </a:endParaRPr>
            </a:p>
          </p:txBody>
        </p:sp>
        <p:pic>
          <p:nvPicPr>
            <p:cNvPr id="180" name="nabolag"/>
            <p:cNvPicPr>
              <a:picLocks noChangeAspect="1"/>
            </p:cNvPicPr>
            <p:nvPr userDrawn="1"/>
          </p:nvPicPr>
          <p:blipFill>
            <a:blip r:embed="rId82" cstate="print">
              <a:extLst>
                <a:ext uri="{28A0092B-C50C-407E-A947-70E740481C1C}">
                  <a14:useLocalDpi xmlns:a14="http://schemas.microsoft.com/office/drawing/2010/main" val="0"/>
                </a:ext>
              </a:extLst>
            </a:blip>
            <a:stretch>
              <a:fillRect/>
            </a:stretch>
          </p:blipFill>
          <p:spPr>
            <a:xfrm>
              <a:off x="688735" y="2612488"/>
              <a:ext cx="1152000" cy="1152000"/>
            </a:xfrm>
            <a:prstGeom prst="rect">
              <a:avLst/>
            </a:prstGeom>
          </p:spPr>
        </p:pic>
      </p:grpSp>
      <p:grpSp>
        <p:nvGrpSpPr>
          <p:cNvPr id="181" name="blyant" hidden="1"/>
          <p:cNvGrpSpPr/>
          <p:nvPr/>
        </p:nvGrpSpPr>
        <p:grpSpPr>
          <a:xfrm>
            <a:off x="1997869" y="997760"/>
            <a:ext cx="575963" cy="575933"/>
            <a:chOff x="727381" y="2699229"/>
            <a:chExt cx="1152000" cy="1152000"/>
          </a:xfrm>
        </p:grpSpPr>
        <p:sp>
          <p:nvSpPr>
            <p:cNvPr id="182" name="blyant_hvit_sirkel"/>
            <p:cNvSpPr/>
            <p:nvPr userDrawn="1"/>
          </p:nvSpPr>
          <p:spPr>
            <a:xfrm>
              <a:off x="727381" y="2699229"/>
              <a:ext cx="1152000" cy="11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157"/>
              <a:endParaRPr lang="nb-NO" sz="1865">
                <a:solidFill>
                  <a:prstClr val="white"/>
                </a:solidFill>
              </a:endParaRPr>
            </a:p>
          </p:txBody>
        </p:sp>
        <p:pic>
          <p:nvPicPr>
            <p:cNvPr id="183" name="blyant"/>
            <p:cNvPicPr>
              <a:picLocks noChangeAspect="1"/>
            </p:cNvPicPr>
            <p:nvPr userDrawn="1"/>
          </p:nvPicPr>
          <p:blipFill>
            <a:blip r:embed="rId83" cstate="print">
              <a:extLst>
                <a:ext uri="{28A0092B-C50C-407E-A947-70E740481C1C}">
                  <a14:useLocalDpi xmlns:a14="http://schemas.microsoft.com/office/drawing/2010/main" val="0"/>
                </a:ext>
              </a:extLst>
            </a:blip>
            <a:stretch>
              <a:fillRect/>
            </a:stretch>
          </p:blipFill>
          <p:spPr>
            <a:xfrm>
              <a:off x="727381" y="2699229"/>
              <a:ext cx="1152000" cy="1152000"/>
            </a:xfrm>
            <a:prstGeom prst="rect">
              <a:avLst/>
            </a:prstGeom>
          </p:spPr>
        </p:pic>
      </p:grpSp>
      <p:grpSp>
        <p:nvGrpSpPr>
          <p:cNvPr id="184" name="planlosning" hidden="1"/>
          <p:cNvGrpSpPr/>
          <p:nvPr/>
        </p:nvGrpSpPr>
        <p:grpSpPr>
          <a:xfrm>
            <a:off x="1997869" y="997760"/>
            <a:ext cx="575963" cy="575933"/>
            <a:chOff x="639984" y="2307969"/>
            <a:chExt cx="1152000" cy="1152000"/>
          </a:xfrm>
        </p:grpSpPr>
        <p:sp>
          <p:nvSpPr>
            <p:cNvPr id="185" name="planlosning_hvit_sirkel"/>
            <p:cNvSpPr/>
            <p:nvPr userDrawn="1"/>
          </p:nvSpPr>
          <p:spPr>
            <a:xfrm>
              <a:off x="639984" y="2307969"/>
              <a:ext cx="1152000" cy="11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157"/>
              <a:endParaRPr lang="nb-NO" sz="1865">
                <a:solidFill>
                  <a:prstClr val="white"/>
                </a:solidFill>
              </a:endParaRPr>
            </a:p>
          </p:txBody>
        </p:sp>
        <p:pic>
          <p:nvPicPr>
            <p:cNvPr id="186" name="planlosning"/>
            <p:cNvPicPr>
              <a:picLocks noChangeAspect="1"/>
            </p:cNvPicPr>
            <p:nvPr userDrawn="1"/>
          </p:nvPicPr>
          <p:blipFill>
            <a:blip r:embed="rId84" cstate="print">
              <a:extLst>
                <a:ext uri="{28A0092B-C50C-407E-A947-70E740481C1C}">
                  <a14:useLocalDpi xmlns:a14="http://schemas.microsoft.com/office/drawing/2010/main" val="0"/>
                </a:ext>
              </a:extLst>
            </a:blip>
            <a:stretch>
              <a:fillRect/>
            </a:stretch>
          </p:blipFill>
          <p:spPr>
            <a:xfrm>
              <a:off x="639984" y="2307969"/>
              <a:ext cx="1152000" cy="1152000"/>
            </a:xfrm>
            <a:prstGeom prst="rect">
              <a:avLst/>
            </a:prstGeom>
          </p:spPr>
        </p:pic>
      </p:grpSp>
      <p:grpSp>
        <p:nvGrpSpPr>
          <p:cNvPr id="187" name="person" hidden="1"/>
          <p:cNvGrpSpPr/>
          <p:nvPr/>
        </p:nvGrpSpPr>
        <p:grpSpPr>
          <a:xfrm>
            <a:off x="1997869" y="997760"/>
            <a:ext cx="575963" cy="575933"/>
            <a:chOff x="2675344" y="3338498"/>
            <a:chExt cx="1152000" cy="1152000"/>
          </a:xfrm>
        </p:grpSpPr>
        <p:sp>
          <p:nvSpPr>
            <p:cNvPr id="188" name="person_hvit_sirkel"/>
            <p:cNvSpPr/>
            <p:nvPr userDrawn="1"/>
          </p:nvSpPr>
          <p:spPr>
            <a:xfrm>
              <a:off x="2675344" y="3338498"/>
              <a:ext cx="1152000" cy="11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157"/>
              <a:endParaRPr lang="nb-NO" sz="1865">
                <a:solidFill>
                  <a:prstClr val="white"/>
                </a:solidFill>
              </a:endParaRPr>
            </a:p>
          </p:txBody>
        </p:sp>
        <p:pic>
          <p:nvPicPr>
            <p:cNvPr id="189" name="person"/>
            <p:cNvPicPr>
              <a:picLocks noChangeAspect="1"/>
            </p:cNvPicPr>
            <p:nvPr userDrawn="1"/>
          </p:nvPicPr>
          <p:blipFill>
            <a:blip r:embed="rId85" cstate="print">
              <a:extLst>
                <a:ext uri="{28A0092B-C50C-407E-A947-70E740481C1C}">
                  <a14:useLocalDpi xmlns:a14="http://schemas.microsoft.com/office/drawing/2010/main" val="0"/>
                </a:ext>
              </a:extLst>
            </a:blip>
            <a:stretch>
              <a:fillRect/>
            </a:stretch>
          </p:blipFill>
          <p:spPr>
            <a:xfrm>
              <a:off x="2675344" y="3338498"/>
              <a:ext cx="1152000" cy="1152000"/>
            </a:xfrm>
            <a:prstGeom prst="rect">
              <a:avLst/>
            </a:prstGeom>
          </p:spPr>
        </p:pic>
      </p:grpSp>
      <p:grpSp>
        <p:nvGrpSpPr>
          <p:cNvPr id="190" name="kube" hidden="1"/>
          <p:cNvGrpSpPr/>
          <p:nvPr/>
        </p:nvGrpSpPr>
        <p:grpSpPr>
          <a:xfrm>
            <a:off x="1997869" y="997760"/>
            <a:ext cx="575963" cy="575933"/>
            <a:chOff x="736192" y="2353689"/>
            <a:chExt cx="1152000" cy="1152000"/>
          </a:xfrm>
        </p:grpSpPr>
        <p:sp>
          <p:nvSpPr>
            <p:cNvPr id="191" name="kube_hvit_sirkel"/>
            <p:cNvSpPr/>
            <p:nvPr userDrawn="1"/>
          </p:nvSpPr>
          <p:spPr>
            <a:xfrm>
              <a:off x="736192" y="2353689"/>
              <a:ext cx="1152000" cy="11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157"/>
              <a:endParaRPr lang="nb-NO" sz="1865">
                <a:solidFill>
                  <a:prstClr val="white"/>
                </a:solidFill>
              </a:endParaRPr>
            </a:p>
          </p:txBody>
        </p:sp>
        <p:pic>
          <p:nvPicPr>
            <p:cNvPr id="192" name="kube"/>
            <p:cNvPicPr>
              <a:picLocks noChangeAspect="1"/>
            </p:cNvPicPr>
            <p:nvPr userDrawn="1"/>
          </p:nvPicPr>
          <p:blipFill>
            <a:blip r:embed="rId86" cstate="print">
              <a:extLst>
                <a:ext uri="{28A0092B-C50C-407E-A947-70E740481C1C}">
                  <a14:useLocalDpi xmlns:a14="http://schemas.microsoft.com/office/drawing/2010/main" val="0"/>
                </a:ext>
              </a:extLst>
            </a:blip>
            <a:stretch>
              <a:fillRect/>
            </a:stretch>
          </p:blipFill>
          <p:spPr>
            <a:xfrm>
              <a:off x="736192" y="2353689"/>
              <a:ext cx="1152000" cy="1152000"/>
            </a:xfrm>
            <a:prstGeom prst="rect">
              <a:avLst/>
            </a:prstGeom>
          </p:spPr>
        </p:pic>
      </p:grpSp>
      <p:grpSp>
        <p:nvGrpSpPr>
          <p:cNvPr id="193" name="hussolgt" hidden="1"/>
          <p:cNvGrpSpPr/>
          <p:nvPr/>
        </p:nvGrpSpPr>
        <p:grpSpPr>
          <a:xfrm>
            <a:off x="1997869" y="997760"/>
            <a:ext cx="575963" cy="575933"/>
            <a:chOff x="3093763" y="1191752"/>
            <a:chExt cx="1152000" cy="1152000"/>
          </a:xfrm>
        </p:grpSpPr>
        <p:sp>
          <p:nvSpPr>
            <p:cNvPr id="194" name="hussolgt_hvit_sirkel"/>
            <p:cNvSpPr/>
            <p:nvPr userDrawn="1"/>
          </p:nvSpPr>
          <p:spPr>
            <a:xfrm>
              <a:off x="3093763" y="1191752"/>
              <a:ext cx="1152000" cy="11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157"/>
              <a:endParaRPr lang="nb-NO" sz="1865">
                <a:solidFill>
                  <a:prstClr val="white"/>
                </a:solidFill>
              </a:endParaRPr>
            </a:p>
          </p:txBody>
        </p:sp>
        <p:pic>
          <p:nvPicPr>
            <p:cNvPr id="195" name="hussolgt"/>
            <p:cNvPicPr>
              <a:picLocks noChangeAspect="1"/>
            </p:cNvPicPr>
            <p:nvPr userDrawn="1"/>
          </p:nvPicPr>
          <p:blipFill>
            <a:blip r:embed="rId87" cstate="print">
              <a:extLst>
                <a:ext uri="{28A0092B-C50C-407E-A947-70E740481C1C}">
                  <a14:useLocalDpi xmlns:a14="http://schemas.microsoft.com/office/drawing/2010/main" val="0"/>
                </a:ext>
              </a:extLst>
            </a:blip>
            <a:stretch>
              <a:fillRect/>
            </a:stretch>
          </p:blipFill>
          <p:spPr>
            <a:xfrm>
              <a:off x="3093763" y="1191752"/>
              <a:ext cx="1152000" cy="1152000"/>
            </a:xfrm>
            <a:prstGeom prst="rect">
              <a:avLst/>
            </a:prstGeom>
          </p:spPr>
        </p:pic>
      </p:grpSp>
      <p:grpSp>
        <p:nvGrpSpPr>
          <p:cNvPr id="196" name="vekkerklokke" hidden="1"/>
          <p:cNvGrpSpPr/>
          <p:nvPr/>
        </p:nvGrpSpPr>
        <p:grpSpPr>
          <a:xfrm>
            <a:off x="1997869" y="997760"/>
            <a:ext cx="575963" cy="575933"/>
            <a:chOff x="1022402" y="2651248"/>
            <a:chExt cx="1152000" cy="1152000"/>
          </a:xfrm>
        </p:grpSpPr>
        <p:sp>
          <p:nvSpPr>
            <p:cNvPr id="197" name="vekkerklokke_hvit_sirkel"/>
            <p:cNvSpPr/>
            <p:nvPr userDrawn="1"/>
          </p:nvSpPr>
          <p:spPr>
            <a:xfrm>
              <a:off x="1022402" y="2651248"/>
              <a:ext cx="1152000" cy="11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157"/>
              <a:endParaRPr lang="nb-NO" sz="1865">
                <a:solidFill>
                  <a:prstClr val="white"/>
                </a:solidFill>
              </a:endParaRPr>
            </a:p>
          </p:txBody>
        </p:sp>
        <p:pic>
          <p:nvPicPr>
            <p:cNvPr id="198" name="vekkerklokke"/>
            <p:cNvPicPr>
              <a:picLocks noChangeAspect="1"/>
            </p:cNvPicPr>
            <p:nvPr userDrawn="1"/>
          </p:nvPicPr>
          <p:blipFill>
            <a:blip r:embed="rId88" cstate="print">
              <a:extLst>
                <a:ext uri="{28A0092B-C50C-407E-A947-70E740481C1C}">
                  <a14:useLocalDpi xmlns:a14="http://schemas.microsoft.com/office/drawing/2010/main" val="0"/>
                </a:ext>
              </a:extLst>
            </a:blip>
            <a:stretch>
              <a:fillRect/>
            </a:stretch>
          </p:blipFill>
          <p:spPr>
            <a:xfrm>
              <a:off x="1022402" y="2651248"/>
              <a:ext cx="1152000" cy="1152000"/>
            </a:xfrm>
            <a:prstGeom prst="rect">
              <a:avLst/>
            </a:prstGeom>
          </p:spPr>
        </p:pic>
      </p:grpSp>
      <p:grpSp>
        <p:nvGrpSpPr>
          <p:cNvPr id="199" name="sofa" hidden="1"/>
          <p:cNvGrpSpPr/>
          <p:nvPr/>
        </p:nvGrpSpPr>
        <p:grpSpPr>
          <a:xfrm>
            <a:off x="1997869" y="997760"/>
            <a:ext cx="575963" cy="575933"/>
            <a:chOff x="164237" y="3574670"/>
            <a:chExt cx="1152000" cy="1152000"/>
          </a:xfrm>
        </p:grpSpPr>
        <p:sp>
          <p:nvSpPr>
            <p:cNvPr id="200" name="sofa_hvit_sirkel"/>
            <p:cNvSpPr/>
            <p:nvPr userDrawn="1"/>
          </p:nvSpPr>
          <p:spPr>
            <a:xfrm>
              <a:off x="164237" y="3574670"/>
              <a:ext cx="1152000" cy="11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157"/>
              <a:endParaRPr lang="nb-NO" sz="1865">
                <a:solidFill>
                  <a:prstClr val="white"/>
                </a:solidFill>
              </a:endParaRPr>
            </a:p>
          </p:txBody>
        </p:sp>
        <p:pic>
          <p:nvPicPr>
            <p:cNvPr id="201" name="sofa"/>
            <p:cNvPicPr>
              <a:picLocks noChangeAspect="1"/>
            </p:cNvPicPr>
            <p:nvPr userDrawn="1"/>
          </p:nvPicPr>
          <p:blipFill>
            <a:blip r:embed="rId89" cstate="print">
              <a:extLst>
                <a:ext uri="{28A0092B-C50C-407E-A947-70E740481C1C}">
                  <a14:useLocalDpi xmlns:a14="http://schemas.microsoft.com/office/drawing/2010/main" val="0"/>
                </a:ext>
              </a:extLst>
            </a:blip>
            <a:stretch>
              <a:fillRect/>
            </a:stretch>
          </p:blipFill>
          <p:spPr>
            <a:xfrm>
              <a:off x="164237" y="3574670"/>
              <a:ext cx="1152000" cy="1152000"/>
            </a:xfrm>
            <a:prstGeom prst="rect">
              <a:avLst/>
            </a:prstGeom>
          </p:spPr>
        </p:pic>
      </p:grpSp>
      <p:grpSp>
        <p:nvGrpSpPr>
          <p:cNvPr id="202" name="hustilsalgs" hidden="1"/>
          <p:cNvGrpSpPr/>
          <p:nvPr/>
        </p:nvGrpSpPr>
        <p:grpSpPr>
          <a:xfrm>
            <a:off x="1997869" y="997760"/>
            <a:ext cx="575963" cy="575933"/>
            <a:chOff x="1437661" y="3004110"/>
            <a:chExt cx="1152000" cy="1152000"/>
          </a:xfrm>
        </p:grpSpPr>
        <p:sp>
          <p:nvSpPr>
            <p:cNvPr id="203" name="hustilsalgs_hvit_sirkel"/>
            <p:cNvSpPr/>
            <p:nvPr userDrawn="1"/>
          </p:nvSpPr>
          <p:spPr>
            <a:xfrm>
              <a:off x="1437661" y="3004110"/>
              <a:ext cx="1152000" cy="11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157"/>
              <a:endParaRPr lang="nb-NO" sz="1865">
                <a:solidFill>
                  <a:prstClr val="white"/>
                </a:solidFill>
              </a:endParaRPr>
            </a:p>
          </p:txBody>
        </p:sp>
        <p:pic>
          <p:nvPicPr>
            <p:cNvPr id="204" name="hustilsalgs"/>
            <p:cNvPicPr>
              <a:picLocks noChangeAspect="1"/>
            </p:cNvPicPr>
            <p:nvPr userDrawn="1"/>
          </p:nvPicPr>
          <p:blipFill>
            <a:blip r:embed="rId90" cstate="print">
              <a:extLst>
                <a:ext uri="{28A0092B-C50C-407E-A947-70E740481C1C}">
                  <a14:useLocalDpi xmlns:a14="http://schemas.microsoft.com/office/drawing/2010/main" val="0"/>
                </a:ext>
              </a:extLst>
            </a:blip>
            <a:stretch>
              <a:fillRect/>
            </a:stretch>
          </p:blipFill>
          <p:spPr>
            <a:xfrm>
              <a:off x="1437661" y="3004110"/>
              <a:ext cx="1152000" cy="1152000"/>
            </a:xfrm>
            <a:prstGeom prst="rect">
              <a:avLst/>
            </a:prstGeom>
          </p:spPr>
        </p:pic>
      </p:grpSp>
      <p:grpSp>
        <p:nvGrpSpPr>
          <p:cNvPr id="205" name="blomst" hidden="1"/>
          <p:cNvGrpSpPr/>
          <p:nvPr/>
        </p:nvGrpSpPr>
        <p:grpSpPr>
          <a:xfrm>
            <a:off x="1997869" y="997760"/>
            <a:ext cx="575963" cy="575933"/>
            <a:chOff x="7877450" y="1261535"/>
            <a:chExt cx="1152000" cy="1152000"/>
          </a:xfrm>
        </p:grpSpPr>
        <p:sp>
          <p:nvSpPr>
            <p:cNvPr id="206" name="blomst_hvit_sirkel"/>
            <p:cNvSpPr/>
            <p:nvPr userDrawn="1"/>
          </p:nvSpPr>
          <p:spPr>
            <a:xfrm>
              <a:off x="7877450" y="1261535"/>
              <a:ext cx="1152000" cy="11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157"/>
              <a:endParaRPr lang="nb-NO" sz="1865">
                <a:solidFill>
                  <a:prstClr val="white"/>
                </a:solidFill>
              </a:endParaRPr>
            </a:p>
          </p:txBody>
        </p:sp>
        <p:pic>
          <p:nvPicPr>
            <p:cNvPr id="207" name="blomst"/>
            <p:cNvPicPr>
              <a:picLocks noChangeAspect="1"/>
            </p:cNvPicPr>
            <p:nvPr userDrawn="1"/>
          </p:nvPicPr>
          <p:blipFill>
            <a:blip r:embed="rId91" cstate="print">
              <a:extLst>
                <a:ext uri="{28A0092B-C50C-407E-A947-70E740481C1C}">
                  <a14:useLocalDpi xmlns:a14="http://schemas.microsoft.com/office/drawing/2010/main" val="0"/>
                </a:ext>
              </a:extLst>
            </a:blip>
            <a:stretch>
              <a:fillRect/>
            </a:stretch>
          </p:blipFill>
          <p:spPr>
            <a:xfrm>
              <a:off x="7877450" y="1261535"/>
              <a:ext cx="1152000" cy="1152000"/>
            </a:xfrm>
            <a:prstGeom prst="rect">
              <a:avLst/>
            </a:prstGeom>
          </p:spPr>
        </p:pic>
      </p:grpSp>
      <p:grpSp>
        <p:nvGrpSpPr>
          <p:cNvPr id="208" name="twitter" hidden="1"/>
          <p:cNvGrpSpPr/>
          <p:nvPr/>
        </p:nvGrpSpPr>
        <p:grpSpPr>
          <a:xfrm>
            <a:off x="1997869" y="997760"/>
            <a:ext cx="575963" cy="575933"/>
            <a:chOff x="1987425" y="3381465"/>
            <a:chExt cx="1152000" cy="1152000"/>
          </a:xfrm>
        </p:grpSpPr>
        <p:sp>
          <p:nvSpPr>
            <p:cNvPr id="209" name="twitter_hvit_sirkel"/>
            <p:cNvSpPr/>
            <p:nvPr userDrawn="1"/>
          </p:nvSpPr>
          <p:spPr>
            <a:xfrm>
              <a:off x="1987425" y="3381465"/>
              <a:ext cx="1152000" cy="11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157"/>
              <a:endParaRPr lang="nb-NO" sz="1865">
                <a:solidFill>
                  <a:prstClr val="white"/>
                </a:solidFill>
              </a:endParaRPr>
            </a:p>
          </p:txBody>
        </p:sp>
        <p:pic>
          <p:nvPicPr>
            <p:cNvPr id="210" name="twitter"/>
            <p:cNvPicPr>
              <a:picLocks noChangeAspect="1"/>
            </p:cNvPicPr>
            <p:nvPr userDrawn="1"/>
          </p:nvPicPr>
          <p:blipFill>
            <a:blip r:embed="rId92" cstate="print">
              <a:extLst>
                <a:ext uri="{28A0092B-C50C-407E-A947-70E740481C1C}">
                  <a14:useLocalDpi xmlns:a14="http://schemas.microsoft.com/office/drawing/2010/main" val="0"/>
                </a:ext>
              </a:extLst>
            </a:blip>
            <a:stretch>
              <a:fillRect/>
            </a:stretch>
          </p:blipFill>
          <p:spPr>
            <a:xfrm>
              <a:off x="1987425" y="3381465"/>
              <a:ext cx="1152000" cy="1152000"/>
            </a:xfrm>
            <a:prstGeom prst="rect">
              <a:avLst/>
            </a:prstGeom>
          </p:spPr>
        </p:pic>
      </p:grpSp>
      <p:grpSp>
        <p:nvGrpSpPr>
          <p:cNvPr id="211" name="tre" hidden="1"/>
          <p:cNvGrpSpPr/>
          <p:nvPr/>
        </p:nvGrpSpPr>
        <p:grpSpPr>
          <a:xfrm>
            <a:off x="1997869" y="997760"/>
            <a:ext cx="575963" cy="575933"/>
            <a:chOff x="2684849" y="207254"/>
            <a:chExt cx="1152000" cy="1152000"/>
          </a:xfrm>
        </p:grpSpPr>
        <p:sp>
          <p:nvSpPr>
            <p:cNvPr id="212" name="tre_hvit_sirkel"/>
            <p:cNvSpPr/>
            <p:nvPr userDrawn="1"/>
          </p:nvSpPr>
          <p:spPr>
            <a:xfrm>
              <a:off x="2684849" y="207254"/>
              <a:ext cx="1152000" cy="11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157"/>
              <a:endParaRPr lang="nb-NO" sz="1865">
                <a:solidFill>
                  <a:prstClr val="white"/>
                </a:solidFill>
              </a:endParaRPr>
            </a:p>
          </p:txBody>
        </p:sp>
        <p:pic>
          <p:nvPicPr>
            <p:cNvPr id="213" name="tre"/>
            <p:cNvPicPr>
              <a:picLocks noChangeAspect="1"/>
            </p:cNvPicPr>
            <p:nvPr userDrawn="1"/>
          </p:nvPicPr>
          <p:blipFill>
            <a:blip r:embed="rId93" cstate="print">
              <a:extLst>
                <a:ext uri="{28A0092B-C50C-407E-A947-70E740481C1C}">
                  <a14:useLocalDpi xmlns:a14="http://schemas.microsoft.com/office/drawing/2010/main" val="0"/>
                </a:ext>
              </a:extLst>
            </a:blip>
            <a:stretch>
              <a:fillRect/>
            </a:stretch>
          </p:blipFill>
          <p:spPr>
            <a:xfrm>
              <a:off x="2684849" y="207254"/>
              <a:ext cx="1152000" cy="1152000"/>
            </a:xfrm>
            <a:prstGeom prst="rect">
              <a:avLst/>
            </a:prstGeom>
          </p:spPr>
        </p:pic>
      </p:grpSp>
      <p:grpSp>
        <p:nvGrpSpPr>
          <p:cNvPr id="214" name="binders" hidden="1"/>
          <p:cNvGrpSpPr/>
          <p:nvPr/>
        </p:nvGrpSpPr>
        <p:grpSpPr>
          <a:xfrm>
            <a:off x="1997869" y="997760"/>
            <a:ext cx="575963" cy="575933"/>
            <a:chOff x="6152087" y="3892448"/>
            <a:chExt cx="1152000" cy="1152000"/>
          </a:xfrm>
        </p:grpSpPr>
        <p:sp>
          <p:nvSpPr>
            <p:cNvPr id="215" name="binders_hvit_sirkel"/>
            <p:cNvSpPr/>
            <p:nvPr userDrawn="1"/>
          </p:nvSpPr>
          <p:spPr>
            <a:xfrm>
              <a:off x="6152087" y="3892448"/>
              <a:ext cx="1152000" cy="11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157"/>
              <a:endParaRPr lang="nb-NO" sz="1865">
                <a:solidFill>
                  <a:prstClr val="white"/>
                </a:solidFill>
              </a:endParaRPr>
            </a:p>
          </p:txBody>
        </p:sp>
        <p:pic>
          <p:nvPicPr>
            <p:cNvPr id="216" name="binders"/>
            <p:cNvPicPr>
              <a:picLocks noChangeAspect="1"/>
            </p:cNvPicPr>
            <p:nvPr userDrawn="1"/>
          </p:nvPicPr>
          <p:blipFill>
            <a:blip r:embed="rId94" cstate="print">
              <a:extLst>
                <a:ext uri="{28A0092B-C50C-407E-A947-70E740481C1C}">
                  <a14:useLocalDpi xmlns:a14="http://schemas.microsoft.com/office/drawing/2010/main" val="0"/>
                </a:ext>
              </a:extLst>
            </a:blip>
            <a:stretch>
              <a:fillRect/>
            </a:stretch>
          </p:blipFill>
          <p:spPr>
            <a:xfrm>
              <a:off x="6152087" y="3892448"/>
              <a:ext cx="1152000" cy="1152000"/>
            </a:xfrm>
            <a:prstGeom prst="rect">
              <a:avLst/>
            </a:prstGeom>
          </p:spPr>
        </p:pic>
      </p:grpSp>
      <p:grpSp>
        <p:nvGrpSpPr>
          <p:cNvPr id="217" name="kr2" hidden="1"/>
          <p:cNvGrpSpPr/>
          <p:nvPr/>
        </p:nvGrpSpPr>
        <p:grpSpPr>
          <a:xfrm>
            <a:off x="1997869" y="997760"/>
            <a:ext cx="575963" cy="575933"/>
            <a:chOff x="3902874" y="114426"/>
            <a:chExt cx="1152000" cy="1152000"/>
          </a:xfrm>
        </p:grpSpPr>
        <p:sp>
          <p:nvSpPr>
            <p:cNvPr id="218" name="kr2_hvit_sirkel"/>
            <p:cNvSpPr/>
            <p:nvPr userDrawn="1"/>
          </p:nvSpPr>
          <p:spPr>
            <a:xfrm>
              <a:off x="3902874" y="114426"/>
              <a:ext cx="1152000" cy="11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157"/>
              <a:endParaRPr lang="nb-NO" sz="1865">
                <a:solidFill>
                  <a:prstClr val="white"/>
                </a:solidFill>
              </a:endParaRPr>
            </a:p>
          </p:txBody>
        </p:sp>
        <p:pic>
          <p:nvPicPr>
            <p:cNvPr id="219" name="kr2"/>
            <p:cNvPicPr>
              <a:picLocks noChangeAspect="1"/>
            </p:cNvPicPr>
            <p:nvPr userDrawn="1"/>
          </p:nvPicPr>
          <p:blipFill>
            <a:blip r:embed="rId95" cstate="print">
              <a:extLst>
                <a:ext uri="{28A0092B-C50C-407E-A947-70E740481C1C}">
                  <a14:useLocalDpi xmlns:a14="http://schemas.microsoft.com/office/drawing/2010/main" val="0"/>
                </a:ext>
              </a:extLst>
            </a:blip>
            <a:stretch>
              <a:fillRect/>
            </a:stretch>
          </p:blipFill>
          <p:spPr>
            <a:xfrm>
              <a:off x="3902874" y="114426"/>
              <a:ext cx="1152000" cy="1152000"/>
            </a:xfrm>
            <a:prstGeom prst="rect">
              <a:avLst/>
            </a:prstGeom>
          </p:spPr>
        </p:pic>
      </p:grpSp>
      <p:grpSp>
        <p:nvGrpSpPr>
          <p:cNvPr id="220" name="dor" hidden="1"/>
          <p:cNvGrpSpPr/>
          <p:nvPr/>
        </p:nvGrpSpPr>
        <p:grpSpPr>
          <a:xfrm>
            <a:off x="1997869" y="997760"/>
            <a:ext cx="575963" cy="575933"/>
            <a:chOff x="835560" y="2399834"/>
            <a:chExt cx="1152000" cy="1152000"/>
          </a:xfrm>
        </p:grpSpPr>
        <p:sp>
          <p:nvSpPr>
            <p:cNvPr id="221" name="dor_hvit_sirkel"/>
            <p:cNvSpPr/>
            <p:nvPr userDrawn="1"/>
          </p:nvSpPr>
          <p:spPr>
            <a:xfrm>
              <a:off x="835560" y="2399834"/>
              <a:ext cx="1152000" cy="11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157"/>
              <a:endParaRPr lang="nb-NO" sz="1865">
                <a:solidFill>
                  <a:prstClr val="white"/>
                </a:solidFill>
              </a:endParaRPr>
            </a:p>
          </p:txBody>
        </p:sp>
        <p:pic>
          <p:nvPicPr>
            <p:cNvPr id="222" name="dor"/>
            <p:cNvPicPr>
              <a:picLocks noChangeAspect="1"/>
            </p:cNvPicPr>
            <p:nvPr userDrawn="1"/>
          </p:nvPicPr>
          <p:blipFill>
            <a:blip r:embed="rId96" cstate="print">
              <a:extLst>
                <a:ext uri="{28A0092B-C50C-407E-A947-70E740481C1C}">
                  <a14:useLocalDpi xmlns:a14="http://schemas.microsoft.com/office/drawing/2010/main" val="0"/>
                </a:ext>
              </a:extLst>
            </a:blip>
            <a:stretch>
              <a:fillRect/>
            </a:stretch>
          </p:blipFill>
          <p:spPr>
            <a:xfrm>
              <a:off x="835560" y="2399834"/>
              <a:ext cx="1152000" cy="1152000"/>
            </a:xfrm>
            <a:prstGeom prst="rect">
              <a:avLst/>
            </a:prstGeom>
          </p:spPr>
        </p:pic>
      </p:grpSp>
      <p:grpSp>
        <p:nvGrpSpPr>
          <p:cNvPr id="223" name="youtube" hidden="1"/>
          <p:cNvGrpSpPr/>
          <p:nvPr/>
        </p:nvGrpSpPr>
        <p:grpSpPr>
          <a:xfrm>
            <a:off x="1997869" y="997760"/>
            <a:ext cx="575963" cy="575933"/>
            <a:chOff x="5504844" y="1707654"/>
            <a:chExt cx="1152000" cy="1152000"/>
          </a:xfrm>
        </p:grpSpPr>
        <p:sp>
          <p:nvSpPr>
            <p:cNvPr id="224" name="youtube_hvit_sirkel"/>
            <p:cNvSpPr/>
            <p:nvPr userDrawn="1"/>
          </p:nvSpPr>
          <p:spPr>
            <a:xfrm>
              <a:off x="5504844" y="1707654"/>
              <a:ext cx="1152000" cy="11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157"/>
              <a:endParaRPr lang="nb-NO" sz="1865">
                <a:solidFill>
                  <a:prstClr val="white"/>
                </a:solidFill>
              </a:endParaRPr>
            </a:p>
          </p:txBody>
        </p:sp>
        <p:pic>
          <p:nvPicPr>
            <p:cNvPr id="225" name="youtube"/>
            <p:cNvPicPr>
              <a:picLocks noChangeAspect="1"/>
            </p:cNvPicPr>
            <p:nvPr userDrawn="1"/>
          </p:nvPicPr>
          <p:blipFill>
            <a:blip r:embed="rId97" cstate="print">
              <a:extLst>
                <a:ext uri="{28A0092B-C50C-407E-A947-70E740481C1C}">
                  <a14:useLocalDpi xmlns:a14="http://schemas.microsoft.com/office/drawing/2010/main" val="0"/>
                </a:ext>
              </a:extLst>
            </a:blip>
            <a:stretch>
              <a:fillRect/>
            </a:stretch>
          </p:blipFill>
          <p:spPr>
            <a:xfrm>
              <a:off x="5504844" y="1707654"/>
              <a:ext cx="1152000" cy="1152000"/>
            </a:xfrm>
            <a:prstGeom prst="rect">
              <a:avLst/>
            </a:prstGeom>
          </p:spPr>
        </p:pic>
      </p:grpSp>
      <p:grpSp>
        <p:nvGrpSpPr>
          <p:cNvPr id="226" name="gravemaskin" hidden="1"/>
          <p:cNvGrpSpPr/>
          <p:nvPr/>
        </p:nvGrpSpPr>
        <p:grpSpPr>
          <a:xfrm>
            <a:off x="1997869" y="997760"/>
            <a:ext cx="575963" cy="575933"/>
            <a:chOff x="5240840" y="3774938"/>
            <a:chExt cx="1152000" cy="1152000"/>
          </a:xfrm>
        </p:grpSpPr>
        <p:sp>
          <p:nvSpPr>
            <p:cNvPr id="227" name="gravemaskin_hvit_sirkel"/>
            <p:cNvSpPr/>
            <p:nvPr userDrawn="1"/>
          </p:nvSpPr>
          <p:spPr>
            <a:xfrm>
              <a:off x="5240840" y="3774938"/>
              <a:ext cx="1152000" cy="11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157"/>
              <a:endParaRPr lang="nb-NO" sz="1865">
                <a:solidFill>
                  <a:prstClr val="white"/>
                </a:solidFill>
              </a:endParaRPr>
            </a:p>
          </p:txBody>
        </p:sp>
        <p:pic>
          <p:nvPicPr>
            <p:cNvPr id="228" name="gravemaskin"/>
            <p:cNvPicPr>
              <a:picLocks noChangeAspect="1"/>
            </p:cNvPicPr>
            <p:nvPr userDrawn="1"/>
          </p:nvPicPr>
          <p:blipFill>
            <a:blip r:embed="rId98" cstate="print">
              <a:extLst>
                <a:ext uri="{28A0092B-C50C-407E-A947-70E740481C1C}">
                  <a14:useLocalDpi xmlns:a14="http://schemas.microsoft.com/office/drawing/2010/main" val="0"/>
                </a:ext>
              </a:extLst>
            </a:blip>
            <a:stretch>
              <a:fillRect/>
            </a:stretch>
          </p:blipFill>
          <p:spPr>
            <a:xfrm>
              <a:off x="5240840" y="3774938"/>
              <a:ext cx="1152000" cy="1152000"/>
            </a:xfrm>
            <a:prstGeom prst="rect">
              <a:avLst/>
            </a:prstGeom>
          </p:spPr>
        </p:pic>
      </p:grpSp>
      <p:grpSp>
        <p:nvGrpSpPr>
          <p:cNvPr id="229" name="moped" hidden="1"/>
          <p:cNvGrpSpPr/>
          <p:nvPr/>
        </p:nvGrpSpPr>
        <p:grpSpPr>
          <a:xfrm>
            <a:off x="1997869" y="997760"/>
            <a:ext cx="575963" cy="575933"/>
            <a:chOff x="249750" y="2725189"/>
            <a:chExt cx="1152000" cy="1152000"/>
          </a:xfrm>
        </p:grpSpPr>
        <p:sp>
          <p:nvSpPr>
            <p:cNvPr id="230" name="moped_hvit_sirkel"/>
            <p:cNvSpPr/>
            <p:nvPr userDrawn="1"/>
          </p:nvSpPr>
          <p:spPr>
            <a:xfrm>
              <a:off x="249750" y="2725189"/>
              <a:ext cx="1152000" cy="11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157"/>
              <a:endParaRPr lang="nb-NO" sz="1865">
                <a:solidFill>
                  <a:prstClr val="white"/>
                </a:solidFill>
              </a:endParaRPr>
            </a:p>
          </p:txBody>
        </p:sp>
        <p:pic>
          <p:nvPicPr>
            <p:cNvPr id="231" name="moped"/>
            <p:cNvPicPr>
              <a:picLocks noChangeAspect="1"/>
            </p:cNvPicPr>
            <p:nvPr userDrawn="1"/>
          </p:nvPicPr>
          <p:blipFill>
            <a:blip r:embed="rId99" cstate="print">
              <a:extLst>
                <a:ext uri="{28A0092B-C50C-407E-A947-70E740481C1C}">
                  <a14:useLocalDpi xmlns:a14="http://schemas.microsoft.com/office/drawing/2010/main" val="0"/>
                </a:ext>
              </a:extLst>
            </a:blip>
            <a:stretch>
              <a:fillRect/>
            </a:stretch>
          </p:blipFill>
          <p:spPr>
            <a:xfrm>
              <a:off x="249750" y="2725189"/>
              <a:ext cx="1152000" cy="1152000"/>
            </a:xfrm>
            <a:prstGeom prst="rect">
              <a:avLst/>
            </a:prstGeom>
          </p:spPr>
        </p:pic>
      </p:grpSp>
      <p:grpSp>
        <p:nvGrpSpPr>
          <p:cNvPr id="232" name="baatLiten" hidden="1"/>
          <p:cNvGrpSpPr/>
          <p:nvPr/>
        </p:nvGrpSpPr>
        <p:grpSpPr>
          <a:xfrm>
            <a:off x="1997869" y="997760"/>
            <a:ext cx="575963" cy="575933"/>
            <a:chOff x="550251" y="2336104"/>
            <a:chExt cx="1152000" cy="1152000"/>
          </a:xfrm>
        </p:grpSpPr>
        <p:sp>
          <p:nvSpPr>
            <p:cNvPr id="233" name="baatLiten_hvit_sirkel"/>
            <p:cNvSpPr/>
            <p:nvPr userDrawn="1"/>
          </p:nvSpPr>
          <p:spPr>
            <a:xfrm>
              <a:off x="550251" y="2336104"/>
              <a:ext cx="1152000" cy="11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157"/>
              <a:endParaRPr lang="nb-NO" sz="1865">
                <a:solidFill>
                  <a:prstClr val="white"/>
                </a:solidFill>
              </a:endParaRPr>
            </a:p>
          </p:txBody>
        </p:sp>
        <p:pic>
          <p:nvPicPr>
            <p:cNvPr id="234" name="baatLiten"/>
            <p:cNvPicPr>
              <a:picLocks noChangeAspect="1"/>
            </p:cNvPicPr>
            <p:nvPr userDrawn="1"/>
          </p:nvPicPr>
          <p:blipFill>
            <a:blip r:embed="rId100" cstate="print">
              <a:extLst>
                <a:ext uri="{28A0092B-C50C-407E-A947-70E740481C1C}">
                  <a14:useLocalDpi xmlns:a14="http://schemas.microsoft.com/office/drawing/2010/main" val="0"/>
                </a:ext>
              </a:extLst>
            </a:blip>
            <a:stretch>
              <a:fillRect/>
            </a:stretch>
          </p:blipFill>
          <p:spPr>
            <a:xfrm>
              <a:off x="550251" y="2336104"/>
              <a:ext cx="1152000" cy="1152000"/>
            </a:xfrm>
            <a:prstGeom prst="rect">
              <a:avLst/>
            </a:prstGeom>
          </p:spPr>
        </p:pic>
      </p:grpSp>
      <p:grpSp>
        <p:nvGrpSpPr>
          <p:cNvPr id="235" name="baatstor" hidden="1"/>
          <p:cNvGrpSpPr/>
          <p:nvPr/>
        </p:nvGrpSpPr>
        <p:grpSpPr>
          <a:xfrm>
            <a:off x="1997869" y="997760"/>
            <a:ext cx="575963" cy="575933"/>
            <a:chOff x="2810989" y="3621307"/>
            <a:chExt cx="1152000" cy="1152000"/>
          </a:xfrm>
        </p:grpSpPr>
        <p:sp>
          <p:nvSpPr>
            <p:cNvPr id="236" name="baatstor_hvit_sirkel"/>
            <p:cNvSpPr/>
            <p:nvPr userDrawn="1"/>
          </p:nvSpPr>
          <p:spPr>
            <a:xfrm>
              <a:off x="2810989" y="3621307"/>
              <a:ext cx="1152000" cy="11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157"/>
              <a:endParaRPr lang="nb-NO" sz="1865">
                <a:solidFill>
                  <a:prstClr val="white"/>
                </a:solidFill>
              </a:endParaRPr>
            </a:p>
          </p:txBody>
        </p:sp>
        <p:pic>
          <p:nvPicPr>
            <p:cNvPr id="237" name="baatstor"/>
            <p:cNvPicPr>
              <a:picLocks noChangeAspect="1"/>
            </p:cNvPicPr>
            <p:nvPr userDrawn="1"/>
          </p:nvPicPr>
          <p:blipFill>
            <a:blip r:embed="rId101" cstate="print">
              <a:extLst>
                <a:ext uri="{28A0092B-C50C-407E-A947-70E740481C1C}">
                  <a14:useLocalDpi xmlns:a14="http://schemas.microsoft.com/office/drawing/2010/main" val="0"/>
                </a:ext>
              </a:extLst>
            </a:blip>
            <a:stretch>
              <a:fillRect/>
            </a:stretch>
          </p:blipFill>
          <p:spPr>
            <a:xfrm>
              <a:off x="2810989" y="3621307"/>
              <a:ext cx="1152000" cy="1152000"/>
            </a:xfrm>
            <a:prstGeom prst="rect">
              <a:avLst/>
            </a:prstGeom>
          </p:spPr>
        </p:pic>
      </p:grpSp>
      <p:grpSp>
        <p:nvGrpSpPr>
          <p:cNvPr id="238" name="kaffe" hidden="1"/>
          <p:cNvGrpSpPr/>
          <p:nvPr/>
        </p:nvGrpSpPr>
        <p:grpSpPr>
          <a:xfrm>
            <a:off x="1997869" y="997760"/>
            <a:ext cx="575963" cy="575933"/>
            <a:chOff x="5141046" y="61912"/>
            <a:chExt cx="1152000" cy="1152000"/>
          </a:xfrm>
        </p:grpSpPr>
        <p:sp>
          <p:nvSpPr>
            <p:cNvPr id="239" name="kaffekopp_hvit_sirkel"/>
            <p:cNvSpPr/>
            <p:nvPr userDrawn="1"/>
          </p:nvSpPr>
          <p:spPr>
            <a:xfrm>
              <a:off x="5141046" y="61912"/>
              <a:ext cx="1152000" cy="11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157"/>
              <a:endParaRPr lang="nb-NO" sz="1865">
                <a:solidFill>
                  <a:prstClr val="white"/>
                </a:solidFill>
              </a:endParaRPr>
            </a:p>
          </p:txBody>
        </p:sp>
        <p:pic>
          <p:nvPicPr>
            <p:cNvPr id="240" name="kaffekopp"/>
            <p:cNvPicPr>
              <a:picLocks noChangeAspect="1"/>
            </p:cNvPicPr>
            <p:nvPr userDrawn="1"/>
          </p:nvPicPr>
          <p:blipFill>
            <a:blip r:embed="rId102" cstate="print">
              <a:extLst>
                <a:ext uri="{28A0092B-C50C-407E-A947-70E740481C1C}">
                  <a14:useLocalDpi xmlns:a14="http://schemas.microsoft.com/office/drawing/2010/main" val="0"/>
                </a:ext>
              </a:extLst>
            </a:blip>
            <a:stretch>
              <a:fillRect/>
            </a:stretch>
          </p:blipFill>
          <p:spPr>
            <a:xfrm>
              <a:off x="5141046" y="61912"/>
              <a:ext cx="1152000" cy="1152000"/>
            </a:xfrm>
            <a:prstGeom prst="rect">
              <a:avLst/>
            </a:prstGeom>
          </p:spPr>
        </p:pic>
      </p:grpSp>
      <p:grpSp>
        <p:nvGrpSpPr>
          <p:cNvPr id="241" name="bobil" hidden="1"/>
          <p:cNvGrpSpPr/>
          <p:nvPr/>
        </p:nvGrpSpPr>
        <p:grpSpPr>
          <a:xfrm>
            <a:off x="1997869" y="997760"/>
            <a:ext cx="575963" cy="575933"/>
            <a:chOff x="174533" y="3621307"/>
            <a:chExt cx="1152000" cy="1152000"/>
          </a:xfrm>
        </p:grpSpPr>
        <p:sp>
          <p:nvSpPr>
            <p:cNvPr id="242" name="bobil_hvit_sirkel"/>
            <p:cNvSpPr/>
            <p:nvPr userDrawn="1"/>
          </p:nvSpPr>
          <p:spPr>
            <a:xfrm>
              <a:off x="174533" y="3621307"/>
              <a:ext cx="1152000" cy="11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157"/>
              <a:endParaRPr lang="nb-NO" sz="1865">
                <a:solidFill>
                  <a:prstClr val="white"/>
                </a:solidFill>
              </a:endParaRPr>
            </a:p>
          </p:txBody>
        </p:sp>
        <p:pic>
          <p:nvPicPr>
            <p:cNvPr id="243" name="bobil"/>
            <p:cNvPicPr>
              <a:picLocks noChangeAspect="1"/>
            </p:cNvPicPr>
            <p:nvPr userDrawn="1"/>
          </p:nvPicPr>
          <p:blipFill>
            <a:blip r:embed="rId103" cstate="print">
              <a:extLst>
                <a:ext uri="{28A0092B-C50C-407E-A947-70E740481C1C}">
                  <a14:useLocalDpi xmlns:a14="http://schemas.microsoft.com/office/drawing/2010/main" val="0"/>
                </a:ext>
              </a:extLst>
            </a:blip>
            <a:stretch>
              <a:fillRect/>
            </a:stretch>
          </p:blipFill>
          <p:spPr>
            <a:xfrm>
              <a:off x="174533" y="3621307"/>
              <a:ext cx="1152000" cy="1152000"/>
            </a:xfrm>
            <a:prstGeom prst="rect">
              <a:avLst/>
            </a:prstGeom>
          </p:spPr>
        </p:pic>
      </p:grpSp>
      <p:grpSp>
        <p:nvGrpSpPr>
          <p:cNvPr id="244" name="campingvogn" hidden="1"/>
          <p:cNvGrpSpPr/>
          <p:nvPr/>
        </p:nvGrpSpPr>
        <p:grpSpPr>
          <a:xfrm>
            <a:off x="1997869" y="997760"/>
            <a:ext cx="575963" cy="575933"/>
            <a:chOff x="1028665" y="267558"/>
            <a:chExt cx="1152000" cy="1152000"/>
          </a:xfrm>
        </p:grpSpPr>
        <p:sp>
          <p:nvSpPr>
            <p:cNvPr id="245" name="campingvogn_hvit_sirkel"/>
            <p:cNvSpPr/>
            <p:nvPr userDrawn="1"/>
          </p:nvSpPr>
          <p:spPr>
            <a:xfrm>
              <a:off x="1028665" y="267558"/>
              <a:ext cx="1152000" cy="11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157"/>
              <a:endParaRPr lang="nb-NO" sz="1865">
                <a:solidFill>
                  <a:prstClr val="white"/>
                </a:solidFill>
              </a:endParaRPr>
            </a:p>
          </p:txBody>
        </p:sp>
        <p:pic>
          <p:nvPicPr>
            <p:cNvPr id="246" name="campingvogn"/>
            <p:cNvPicPr>
              <a:picLocks noChangeAspect="1"/>
            </p:cNvPicPr>
            <p:nvPr userDrawn="1"/>
          </p:nvPicPr>
          <p:blipFill>
            <a:blip r:embed="rId104" cstate="print">
              <a:extLst>
                <a:ext uri="{28A0092B-C50C-407E-A947-70E740481C1C}">
                  <a14:useLocalDpi xmlns:a14="http://schemas.microsoft.com/office/drawing/2010/main" val="0"/>
                </a:ext>
              </a:extLst>
            </a:blip>
            <a:stretch>
              <a:fillRect/>
            </a:stretch>
          </p:blipFill>
          <p:spPr>
            <a:xfrm>
              <a:off x="1028665" y="267558"/>
              <a:ext cx="1152000" cy="1152000"/>
            </a:xfrm>
            <a:prstGeom prst="rect">
              <a:avLst/>
            </a:prstGeom>
          </p:spPr>
        </p:pic>
      </p:grpSp>
      <p:grpSp>
        <p:nvGrpSpPr>
          <p:cNvPr id="247" name="knivgaffel" hidden="1"/>
          <p:cNvGrpSpPr/>
          <p:nvPr/>
        </p:nvGrpSpPr>
        <p:grpSpPr>
          <a:xfrm>
            <a:off x="1997869" y="997760"/>
            <a:ext cx="575963" cy="575933"/>
            <a:chOff x="912848" y="2858969"/>
            <a:chExt cx="1152000" cy="1152000"/>
          </a:xfrm>
        </p:grpSpPr>
        <p:sp>
          <p:nvSpPr>
            <p:cNvPr id="248" name="knivgaffel_hvit_sirkel"/>
            <p:cNvSpPr/>
            <p:nvPr userDrawn="1"/>
          </p:nvSpPr>
          <p:spPr>
            <a:xfrm>
              <a:off x="912848" y="2858969"/>
              <a:ext cx="1152000" cy="11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157"/>
              <a:endParaRPr lang="nb-NO" sz="1865">
                <a:solidFill>
                  <a:prstClr val="white"/>
                </a:solidFill>
              </a:endParaRPr>
            </a:p>
          </p:txBody>
        </p:sp>
        <p:pic>
          <p:nvPicPr>
            <p:cNvPr id="249" name="knivgaffel"/>
            <p:cNvPicPr>
              <a:picLocks noChangeAspect="1"/>
            </p:cNvPicPr>
            <p:nvPr userDrawn="1"/>
          </p:nvPicPr>
          <p:blipFill>
            <a:blip r:embed="rId105" cstate="print">
              <a:extLst>
                <a:ext uri="{28A0092B-C50C-407E-A947-70E740481C1C}">
                  <a14:useLocalDpi xmlns:a14="http://schemas.microsoft.com/office/drawing/2010/main" val="0"/>
                </a:ext>
              </a:extLst>
            </a:blip>
            <a:stretch>
              <a:fillRect/>
            </a:stretch>
          </p:blipFill>
          <p:spPr>
            <a:xfrm>
              <a:off x="912848" y="2858969"/>
              <a:ext cx="1152000" cy="1152000"/>
            </a:xfrm>
            <a:prstGeom prst="rect">
              <a:avLst/>
            </a:prstGeom>
          </p:spPr>
        </p:pic>
      </p:grpSp>
      <p:grpSp>
        <p:nvGrpSpPr>
          <p:cNvPr id="250" name="mannmedslips" hidden="1"/>
          <p:cNvGrpSpPr/>
          <p:nvPr/>
        </p:nvGrpSpPr>
        <p:grpSpPr>
          <a:xfrm>
            <a:off x="1997869" y="997760"/>
            <a:ext cx="575963" cy="575933"/>
            <a:chOff x="177956" y="1059582"/>
            <a:chExt cx="1152000" cy="1152000"/>
          </a:xfrm>
        </p:grpSpPr>
        <p:sp>
          <p:nvSpPr>
            <p:cNvPr id="251" name="mannmedslips_hvit_sirkel"/>
            <p:cNvSpPr/>
            <p:nvPr userDrawn="1"/>
          </p:nvSpPr>
          <p:spPr>
            <a:xfrm>
              <a:off x="177956" y="1059582"/>
              <a:ext cx="1152000" cy="11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157"/>
              <a:endParaRPr lang="nb-NO" sz="1865">
                <a:solidFill>
                  <a:prstClr val="white"/>
                </a:solidFill>
              </a:endParaRPr>
            </a:p>
          </p:txBody>
        </p:sp>
        <p:pic>
          <p:nvPicPr>
            <p:cNvPr id="252" name="mannmedslips"/>
            <p:cNvPicPr>
              <a:picLocks noChangeAspect="1"/>
            </p:cNvPicPr>
            <p:nvPr userDrawn="1"/>
          </p:nvPicPr>
          <p:blipFill>
            <a:blip r:embed="rId106" cstate="print">
              <a:extLst>
                <a:ext uri="{28A0092B-C50C-407E-A947-70E740481C1C}">
                  <a14:useLocalDpi xmlns:a14="http://schemas.microsoft.com/office/drawing/2010/main" val="0"/>
                </a:ext>
              </a:extLst>
            </a:blip>
            <a:stretch>
              <a:fillRect/>
            </a:stretch>
          </p:blipFill>
          <p:spPr>
            <a:xfrm>
              <a:off x="177956" y="1059582"/>
              <a:ext cx="1152000" cy="1152000"/>
            </a:xfrm>
            <a:prstGeom prst="rect">
              <a:avLst/>
            </a:prstGeom>
          </p:spPr>
        </p:pic>
      </p:grpSp>
      <p:grpSp>
        <p:nvGrpSpPr>
          <p:cNvPr id="253" name="wifi" hidden="1"/>
          <p:cNvGrpSpPr/>
          <p:nvPr/>
        </p:nvGrpSpPr>
        <p:grpSpPr>
          <a:xfrm>
            <a:off x="1997869" y="997760"/>
            <a:ext cx="575963" cy="575933"/>
            <a:chOff x="3742406" y="3844742"/>
            <a:chExt cx="1152000" cy="1152000"/>
          </a:xfrm>
        </p:grpSpPr>
        <p:sp>
          <p:nvSpPr>
            <p:cNvPr id="254" name="wifi_hvit_sirkel"/>
            <p:cNvSpPr/>
            <p:nvPr userDrawn="1"/>
          </p:nvSpPr>
          <p:spPr>
            <a:xfrm>
              <a:off x="3742406" y="3844742"/>
              <a:ext cx="1152000" cy="11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157"/>
              <a:endParaRPr lang="nb-NO" sz="1865">
                <a:solidFill>
                  <a:prstClr val="white"/>
                </a:solidFill>
              </a:endParaRPr>
            </a:p>
          </p:txBody>
        </p:sp>
        <p:pic>
          <p:nvPicPr>
            <p:cNvPr id="255" name="wifi"/>
            <p:cNvPicPr>
              <a:picLocks noChangeAspect="1"/>
            </p:cNvPicPr>
            <p:nvPr userDrawn="1"/>
          </p:nvPicPr>
          <p:blipFill>
            <a:blip r:embed="rId107" cstate="print">
              <a:extLst>
                <a:ext uri="{28A0092B-C50C-407E-A947-70E740481C1C}">
                  <a14:useLocalDpi xmlns:a14="http://schemas.microsoft.com/office/drawing/2010/main" val="0"/>
                </a:ext>
              </a:extLst>
            </a:blip>
            <a:stretch>
              <a:fillRect/>
            </a:stretch>
          </p:blipFill>
          <p:spPr>
            <a:xfrm>
              <a:off x="3742406" y="3844742"/>
              <a:ext cx="1152000" cy="1152000"/>
            </a:xfrm>
            <a:prstGeom prst="rect">
              <a:avLst/>
            </a:prstGeom>
          </p:spPr>
        </p:pic>
      </p:grpSp>
      <p:grpSp>
        <p:nvGrpSpPr>
          <p:cNvPr id="256" name="timeglass" hidden="1"/>
          <p:cNvGrpSpPr/>
          <p:nvPr/>
        </p:nvGrpSpPr>
        <p:grpSpPr>
          <a:xfrm>
            <a:off x="1997869" y="997760"/>
            <a:ext cx="575963" cy="575933"/>
            <a:chOff x="6855658" y="529964"/>
            <a:chExt cx="1152000" cy="1152000"/>
          </a:xfrm>
        </p:grpSpPr>
        <p:sp>
          <p:nvSpPr>
            <p:cNvPr id="257" name="timeglass_hvit_sirkel"/>
            <p:cNvSpPr/>
            <p:nvPr userDrawn="1"/>
          </p:nvSpPr>
          <p:spPr>
            <a:xfrm>
              <a:off x="6855658" y="529964"/>
              <a:ext cx="1152000" cy="11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157"/>
              <a:endParaRPr lang="nb-NO" sz="1865">
                <a:solidFill>
                  <a:prstClr val="white"/>
                </a:solidFill>
              </a:endParaRPr>
            </a:p>
          </p:txBody>
        </p:sp>
        <p:pic>
          <p:nvPicPr>
            <p:cNvPr id="258" name="timeglass"/>
            <p:cNvPicPr>
              <a:picLocks noChangeAspect="1"/>
            </p:cNvPicPr>
            <p:nvPr userDrawn="1"/>
          </p:nvPicPr>
          <p:blipFill>
            <a:blip r:embed="rId108" cstate="print">
              <a:extLst>
                <a:ext uri="{28A0092B-C50C-407E-A947-70E740481C1C}">
                  <a14:useLocalDpi xmlns:a14="http://schemas.microsoft.com/office/drawing/2010/main" val="0"/>
                </a:ext>
              </a:extLst>
            </a:blip>
            <a:stretch>
              <a:fillRect/>
            </a:stretch>
          </p:blipFill>
          <p:spPr>
            <a:xfrm>
              <a:off x="6855658" y="529964"/>
              <a:ext cx="1152000" cy="1152000"/>
            </a:xfrm>
            <a:prstGeom prst="rect">
              <a:avLst/>
            </a:prstGeom>
          </p:spPr>
        </p:pic>
      </p:grpSp>
      <p:grpSp>
        <p:nvGrpSpPr>
          <p:cNvPr id="259" name="laptop" hidden="1"/>
          <p:cNvGrpSpPr/>
          <p:nvPr/>
        </p:nvGrpSpPr>
        <p:grpSpPr>
          <a:xfrm>
            <a:off x="1997869" y="997760"/>
            <a:ext cx="575963" cy="575933"/>
            <a:chOff x="1369992" y="3991500"/>
            <a:chExt cx="1152000" cy="1152000"/>
          </a:xfrm>
        </p:grpSpPr>
        <p:sp>
          <p:nvSpPr>
            <p:cNvPr id="260" name="laptop_hvit_sirkel"/>
            <p:cNvSpPr/>
            <p:nvPr userDrawn="1"/>
          </p:nvSpPr>
          <p:spPr>
            <a:xfrm>
              <a:off x="1369992" y="3991500"/>
              <a:ext cx="1152000" cy="11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157"/>
              <a:endParaRPr lang="nb-NO" sz="1865">
                <a:solidFill>
                  <a:prstClr val="white"/>
                </a:solidFill>
              </a:endParaRPr>
            </a:p>
          </p:txBody>
        </p:sp>
        <p:pic>
          <p:nvPicPr>
            <p:cNvPr id="261" name="laptop"/>
            <p:cNvPicPr>
              <a:picLocks noChangeAspect="1"/>
            </p:cNvPicPr>
            <p:nvPr userDrawn="1"/>
          </p:nvPicPr>
          <p:blipFill>
            <a:blip r:embed="rId109" cstate="print">
              <a:extLst>
                <a:ext uri="{28A0092B-C50C-407E-A947-70E740481C1C}">
                  <a14:useLocalDpi xmlns:a14="http://schemas.microsoft.com/office/drawing/2010/main" val="0"/>
                </a:ext>
              </a:extLst>
            </a:blip>
            <a:stretch>
              <a:fillRect/>
            </a:stretch>
          </p:blipFill>
          <p:spPr>
            <a:xfrm>
              <a:off x="1369992" y="3991500"/>
              <a:ext cx="1152000" cy="1152000"/>
            </a:xfrm>
            <a:prstGeom prst="rect">
              <a:avLst/>
            </a:prstGeom>
          </p:spPr>
        </p:pic>
      </p:grpSp>
      <p:grpSp>
        <p:nvGrpSpPr>
          <p:cNvPr id="262" name="lastebil" hidden="1"/>
          <p:cNvGrpSpPr/>
          <p:nvPr/>
        </p:nvGrpSpPr>
        <p:grpSpPr>
          <a:xfrm>
            <a:off x="1997869" y="997760"/>
            <a:ext cx="575963" cy="575933"/>
            <a:chOff x="7747242" y="433051"/>
            <a:chExt cx="1152000" cy="1152000"/>
          </a:xfrm>
        </p:grpSpPr>
        <p:sp>
          <p:nvSpPr>
            <p:cNvPr id="263" name="lastebil_hvit_sirkel"/>
            <p:cNvSpPr/>
            <p:nvPr userDrawn="1"/>
          </p:nvSpPr>
          <p:spPr>
            <a:xfrm>
              <a:off x="7747242" y="433051"/>
              <a:ext cx="1152000" cy="11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157"/>
              <a:endParaRPr lang="nb-NO" sz="1865">
                <a:solidFill>
                  <a:prstClr val="white"/>
                </a:solidFill>
              </a:endParaRPr>
            </a:p>
          </p:txBody>
        </p:sp>
        <p:pic>
          <p:nvPicPr>
            <p:cNvPr id="264" name="lastebil"/>
            <p:cNvPicPr>
              <a:picLocks noChangeAspect="1"/>
            </p:cNvPicPr>
            <p:nvPr userDrawn="1"/>
          </p:nvPicPr>
          <p:blipFill>
            <a:blip r:embed="rId110" cstate="print">
              <a:extLst>
                <a:ext uri="{28A0092B-C50C-407E-A947-70E740481C1C}">
                  <a14:useLocalDpi xmlns:a14="http://schemas.microsoft.com/office/drawing/2010/main" val="0"/>
                </a:ext>
              </a:extLst>
            </a:blip>
            <a:stretch>
              <a:fillRect/>
            </a:stretch>
          </p:blipFill>
          <p:spPr>
            <a:xfrm>
              <a:off x="7747242" y="433051"/>
              <a:ext cx="1152000" cy="1152000"/>
            </a:xfrm>
            <a:prstGeom prst="rect">
              <a:avLst/>
            </a:prstGeom>
          </p:spPr>
        </p:pic>
      </p:grpSp>
      <p:grpSp>
        <p:nvGrpSpPr>
          <p:cNvPr id="265" name="lampe" hidden="1"/>
          <p:cNvGrpSpPr/>
          <p:nvPr/>
        </p:nvGrpSpPr>
        <p:grpSpPr>
          <a:xfrm>
            <a:off x="1997869" y="997760"/>
            <a:ext cx="575963" cy="575933"/>
            <a:chOff x="-23783" y="339502"/>
            <a:chExt cx="1152000" cy="1152000"/>
          </a:xfrm>
        </p:grpSpPr>
        <p:sp>
          <p:nvSpPr>
            <p:cNvPr id="266" name="lampe_hvit_sirkel"/>
            <p:cNvSpPr/>
            <p:nvPr userDrawn="1"/>
          </p:nvSpPr>
          <p:spPr>
            <a:xfrm>
              <a:off x="-23783" y="339502"/>
              <a:ext cx="1152000" cy="11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157"/>
              <a:endParaRPr lang="nb-NO" sz="1865">
                <a:solidFill>
                  <a:prstClr val="white"/>
                </a:solidFill>
              </a:endParaRPr>
            </a:p>
          </p:txBody>
        </p:sp>
        <p:pic>
          <p:nvPicPr>
            <p:cNvPr id="267" name="lampe"/>
            <p:cNvPicPr>
              <a:picLocks noChangeAspect="1"/>
            </p:cNvPicPr>
            <p:nvPr userDrawn="1"/>
          </p:nvPicPr>
          <p:blipFill>
            <a:blip r:embed="rId111" cstate="print">
              <a:extLst>
                <a:ext uri="{28A0092B-C50C-407E-A947-70E740481C1C}">
                  <a14:useLocalDpi xmlns:a14="http://schemas.microsoft.com/office/drawing/2010/main" val="0"/>
                </a:ext>
              </a:extLst>
            </a:blip>
            <a:stretch>
              <a:fillRect/>
            </a:stretch>
          </p:blipFill>
          <p:spPr>
            <a:xfrm>
              <a:off x="-23783" y="339502"/>
              <a:ext cx="1152000" cy="1152000"/>
            </a:xfrm>
            <a:prstGeom prst="rect">
              <a:avLst/>
            </a:prstGeom>
          </p:spPr>
        </p:pic>
      </p:grpSp>
      <p:grpSp>
        <p:nvGrpSpPr>
          <p:cNvPr id="268" name="motorsykkel" hidden="1"/>
          <p:cNvGrpSpPr/>
          <p:nvPr/>
        </p:nvGrpSpPr>
        <p:grpSpPr>
          <a:xfrm>
            <a:off x="1997869" y="997760"/>
            <a:ext cx="575963" cy="575933"/>
            <a:chOff x="7217672" y="3316448"/>
            <a:chExt cx="1152000" cy="1152000"/>
          </a:xfrm>
        </p:grpSpPr>
        <p:sp>
          <p:nvSpPr>
            <p:cNvPr id="269" name="motorsykkel_hvit_sirkel"/>
            <p:cNvSpPr/>
            <p:nvPr userDrawn="1"/>
          </p:nvSpPr>
          <p:spPr>
            <a:xfrm>
              <a:off x="7217672" y="3316448"/>
              <a:ext cx="1152000" cy="11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157"/>
              <a:endParaRPr lang="nb-NO" sz="1865">
                <a:solidFill>
                  <a:prstClr val="white"/>
                </a:solidFill>
              </a:endParaRPr>
            </a:p>
          </p:txBody>
        </p:sp>
        <p:pic>
          <p:nvPicPr>
            <p:cNvPr id="270" name="motorsykkel"/>
            <p:cNvPicPr>
              <a:picLocks noChangeAspect="1"/>
            </p:cNvPicPr>
            <p:nvPr userDrawn="1"/>
          </p:nvPicPr>
          <p:blipFill>
            <a:blip r:embed="rId112" cstate="print">
              <a:extLst>
                <a:ext uri="{28A0092B-C50C-407E-A947-70E740481C1C}">
                  <a14:useLocalDpi xmlns:a14="http://schemas.microsoft.com/office/drawing/2010/main" val="0"/>
                </a:ext>
              </a:extLst>
            </a:blip>
            <a:stretch>
              <a:fillRect/>
            </a:stretch>
          </p:blipFill>
          <p:spPr>
            <a:xfrm>
              <a:off x="7217672" y="3316448"/>
              <a:ext cx="1152000" cy="1152000"/>
            </a:xfrm>
            <a:prstGeom prst="rect">
              <a:avLst/>
            </a:prstGeom>
          </p:spPr>
        </p:pic>
      </p:grpSp>
      <p:grpSp>
        <p:nvGrpSpPr>
          <p:cNvPr id="271" name="nokkelhull" hidden="1"/>
          <p:cNvGrpSpPr/>
          <p:nvPr/>
        </p:nvGrpSpPr>
        <p:grpSpPr>
          <a:xfrm>
            <a:off x="1997869" y="997760"/>
            <a:ext cx="575963" cy="575933"/>
            <a:chOff x="7334464" y="2478922"/>
            <a:chExt cx="1152000" cy="1152000"/>
          </a:xfrm>
        </p:grpSpPr>
        <p:sp>
          <p:nvSpPr>
            <p:cNvPr id="272" name="nokkelhull_hvit_sirkel"/>
            <p:cNvSpPr/>
            <p:nvPr userDrawn="1"/>
          </p:nvSpPr>
          <p:spPr>
            <a:xfrm>
              <a:off x="7334464" y="2478922"/>
              <a:ext cx="1152000" cy="11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157"/>
              <a:endParaRPr lang="nb-NO" sz="1865">
                <a:solidFill>
                  <a:prstClr val="white"/>
                </a:solidFill>
              </a:endParaRPr>
            </a:p>
          </p:txBody>
        </p:sp>
        <p:pic>
          <p:nvPicPr>
            <p:cNvPr id="273" name="nokkelhull"/>
            <p:cNvPicPr>
              <a:picLocks noChangeAspect="1"/>
            </p:cNvPicPr>
            <p:nvPr userDrawn="1"/>
          </p:nvPicPr>
          <p:blipFill>
            <a:blip r:embed="rId113" cstate="print">
              <a:extLst>
                <a:ext uri="{28A0092B-C50C-407E-A947-70E740481C1C}">
                  <a14:useLocalDpi xmlns:a14="http://schemas.microsoft.com/office/drawing/2010/main" val="0"/>
                </a:ext>
              </a:extLst>
            </a:blip>
            <a:stretch>
              <a:fillRect/>
            </a:stretch>
          </p:blipFill>
          <p:spPr>
            <a:xfrm>
              <a:off x="7334464" y="2478922"/>
              <a:ext cx="1152000" cy="1152000"/>
            </a:xfrm>
            <a:prstGeom prst="rect">
              <a:avLst/>
            </a:prstGeom>
          </p:spPr>
        </p:pic>
      </p:grpSp>
      <p:grpSp>
        <p:nvGrpSpPr>
          <p:cNvPr id="274" name="prosent" hidden="1"/>
          <p:cNvGrpSpPr/>
          <p:nvPr/>
        </p:nvGrpSpPr>
        <p:grpSpPr>
          <a:xfrm>
            <a:off x="1997869" y="997760"/>
            <a:ext cx="575963" cy="575933"/>
            <a:chOff x="1076833" y="3549363"/>
            <a:chExt cx="1152000" cy="1152000"/>
          </a:xfrm>
        </p:grpSpPr>
        <p:sp>
          <p:nvSpPr>
            <p:cNvPr id="275" name="prosent_hvit_sirkel"/>
            <p:cNvSpPr/>
            <p:nvPr userDrawn="1"/>
          </p:nvSpPr>
          <p:spPr>
            <a:xfrm>
              <a:off x="1076833" y="3549363"/>
              <a:ext cx="1152000" cy="11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157"/>
              <a:endParaRPr lang="nb-NO" sz="1865">
                <a:solidFill>
                  <a:prstClr val="white"/>
                </a:solidFill>
              </a:endParaRPr>
            </a:p>
          </p:txBody>
        </p:sp>
        <p:pic>
          <p:nvPicPr>
            <p:cNvPr id="276" name="prosent"/>
            <p:cNvPicPr>
              <a:picLocks noChangeAspect="1"/>
            </p:cNvPicPr>
            <p:nvPr userDrawn="1"/>
          </p:nvPicPr>
          <p:blipFill>
            <a:blip r:embed="rId114" cstate="print">
              <a:extLst>
                <a:ext uri="{28A0092B-C50C-407E-A947-70E740481C1C}">
                  <a14:useLocalDpi xmlns:a14="http://schemas.microsoft.com/office/drawing/2010/main" val="0"/>
                </a:ext>
              </a:extLst>
            </a:blip>
            <a:stretch>
              <a:fillRect/>
            </a:stretch>
          </p:blipFill>
          <p:spPr>
            <a:xfrm>
              <a:off x="1076833" y="3549363"/>
              <a:ext cx="1152000" cy="1152000"/>
            </a:xfrm>
            <a:prstGeom prst="rect">
              <a:avLst/>
            </a:prstGeom>
          </p:spPr>
        </p:pic>
      </p:grpSp>
      <p:grpSp>
        <p:nvGrpSpPr>
          <p:cNvPr id="277" name="skiftnokkel" hidden="1"/>
          <p:cNvGrpSpPr/>
          <p:nvPr/>
        </p:nvGrpSpPr>
        <p:grpSpPr>
          <a:xfrm>
            <a:off x="1997869" y="997760"/>
            <a:ext cx="575963" cy="575933"/>
            <a:chOff x="4500056" y="3538094"/>
            <a:chExt cx="1152000" cy="1152000"/>
          </a:xfrm>
        </p:grpSpPr>
        <p:sp>
          <p:nvSpPr>
            <p:cNvPr id="278" name="skiftnokkel_hvit_sirkel"/>
            <p:cNvSpPr/>
            <p:nvPr userDrawn="1"/>
          </p:nvSpPr>
          <p:spPr>
            <a:xfrm>
              <a:off x="4500056" y="3538094"/>
              <a:ext cx="1152000" cy="11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157"/>
              <a:endParaRPr lang="nb-NO" sz="1865">
                <a:solidFill>
                  <a:prstClr val="white"/>
                </a:solidFill>
              </a:endParaRPr>
            </a:p>
          </p:txBody>
        </p:sp>
        <p:pic>
          <p:nvPicPr>
            <p:cNvPr id="279" name="skiftnokkel"/>
            <p:cNvPicPr>
              <a:picLocks noChangeAspect="1"/>
            </p:cNvPicPr>
            <p:nvPr userDrawn="1"/>
          </p:nvPicPr>
          <p:blipFill>
            <a:blip r:embed="rId115" cstate="print">
              <a:extLst>
                <a:ext uri="{28A0092B-C50C-407E-A947-70E740481C1C}">
                  <a14:useLocalDpi xmlns:a14="http://schemas.microsoft.com/office/drawing/2010/main" val="0"/>
                </a:ext>
              </a:extLst>
            </a:blip>
            <a:stretch>
              <a:fillRect/>
            </a:stretch>
          </p:blipFill>
          <p:spPr>
            <a:xfrm>
              <a:off x="4500056" y="3538094"/>
              <a:ext cx="1152000" cy="1152000"/>
            </a:xfrm>
            <a:prstGeom prst="rect">
              <a:avLst/>
            </a:prstGeom>
          </p:spPr>
        </p:pic>
      </p:grpSp>
      <p:grpSp>
        <p:nvGrpSpPr>
          <p:cNvPr id="280" name="snoscooter" hidden="1"/>
          <p:cNvGrpSpPr/>
          <p:nvPr/>
        </p:nvGrpSpPr>
        <p:grpSpPr>
          <a:xfrm>
            <a:off x="1997869" y="997760"/>
            <a:ext cx="575963" cy="575933"/>
            <a:chOff x="549032" y="3006993"/>
            <a:chExt cx="1152000" cy="1152000"/>
          </a:xfrm>
        </p:grpSpPr>
        <p:sp>
          <p:nvSpPr>
            <p:cNvPr id="281" name="snoscooter_hvit_sirkel"/>
            <p:cNvSpPr/>
            <p:nvPr userDrawn="1"/>
          </p:nvSpPr>
          <p:spPr>
            <a:xfrm>
              <a:off x="549032" y="3006993"/>
              <a:ext cx="1152000" cy="11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157"/>
              <a:endParaRPr lang="nb-NO" sz="1865">
                <a:solidFill>
                  <a:prstClr val="white"/>
                </a:solidFill>
              </a:endParaRPr>
            </a:p>
          </p:txBody>
        </p:sp>
        <p:pic>
          <p:nvPicPr>
            <p:cNvPr id="282" name="snoscooter"/>
            <p:cNvPicPr>
              <a:picLocks noChangeAspect="1"/>
            </p:cNvPicPr>
            <p:nvPr userDrawn="1"/>
          </p:nvPicPr>
          <p:blipFill>
            <a:blip r:embed="rId116" cstate="print">
              <a:extLst>
                <a:ext uri="{28A0092B-C50C-407E-A947-70E740481C1C}">
                  <a14:useLocalDpi xmlns:a14="http://schemas.microsoft.com/office/drawing/2010/main" val="0"/>
                </a:ext>
              </a:extLst>
            </a:blip>
            <a:stretch>
              <a:fillRect/>
            </a:stretch>
          </p:blipFill>
          <p:spPr>
            <a:xfrm>
              <a:off x="549032" y="3006993"/>
              <a:ext cx="1152000" cy="1152000"/>
            </a:xfrm>
            <a:prstGeom prst="rect">
              <a:avLst/>
            </a:prstGeom>
          </p:spPr>
        </p:pic>
      </p:grpSp>
      <p:grpSp>
        <p:nvGrpSpPr>
          <p:cNvPr id="283" name="studenthatt" hidden="1"/>
          <p:cNvGrpSpPr/>
          <p:nvPr/>
        </p:nvGrpSpPr>
        <p:grpSpPr>
          <a:xfrm>
            <a:off x="1997869" y="997760"/>
            <a:ext cx="575963" cy="575933"/>
            <a:chOff x="4283968" y="2694914"/>
            <a:chExt cx="1152000" cy="1152000"/>
          </a:xfrm>
        </p:grpSpPr>
        <p:sp>
          <p:nvSpPr>
            <p:cNvPr id="284" name="studenthatt_hvit_sirkel"/>
            <p:cNvSpPr/>
            <p:nvPr userDrawn="1"/>
          </p:nvSpPr>
          <p:spPr>
            <a:xfrm>
              <a:off x="4283968" y="2694914"/>
              <a:ext cx="1152000" cy="11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157"/>
              <a:endParaRPr lang="nb-NO" sz="1865">
                <a:solidFill>
                  <a:prstClr val="white"/>
                </a:solidFill>
              </a:endParaRPr>
            </a:p>
          </p:txBody>
        </p:sp>
        <p:pic>
          <p:nvPicPr>
            <p:cNvPr id="285" name="studenthatt"/>
            <p:cNvPicPr>
              <a:picLocks noChangeAspect="1"/>
            </p:cNvPicPr>
            <p:nvPr userDrawn="1"/>
          </p:nvPicPr>
          <p:blipFill>
            <a:blip r:embed="rId117" cstate="print">
              <a:extLst>
                <a:ext uri="{28A0092B-C50C-407E-A947-70E740481C1C}">
                  <a14:useLocalDpi xmlns:a14="http://schemas.microsoft.com/office/drawing/2010/main" val="0"/>
                </a:ext>
              </a:extLst>
            </a:blip>
            <a:stretch>
              <a:fillRect/>
            </a:stretch>
          </p:blipFill>
          <p:spPr>
            <a:xfrm>
              <a:off x="4283968" y="2694914"/>
              <a:ext cx="1152000" cy="1152000"/>
            </a:xfrm>
            <a:prstGeom prst="rect">
              <a:avLst/>
            </a:prstGeom>
          </p:spPr>
        </p:pic>
      </p:grpSp>
      <p:grpSp>
        <p:nvGrpSpPr>
          <p:cNvPr id="286" name="traktor" hidden="1"/>
          <p:cNvGrpSpPr/>
          <p:nvPr/>
        </p:nvGrpSpPr>
        <p:grpSpPr>
          <a:xfrm>
            <a:off x="1997869" y="997760"/>
            <a:ext cx="575963" cy="575933"/>
            <a:chOff x="5900888" y="3054922"/>
            <a:chExt cx="1152000" cy="1152000"/>
          </a:xfrm>
        </p:grpSpPr>
        <p:sp>
          <p:nvSpPr>
            <p:cNvPr id="287" name="traktor_hvit_sirkel"/>
            <p:cNvSpPr/>
            <p:nvPr userDrawn="1"/>
          </p:nvSpPr>
          <p:spPr>
            <a:xfrm>
              <a:off x="5900888" y="3054922"/>
              <a:ext cx="1152000" cy="11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157"/>
              <a:endParaRPr lang="nb-NO" sz="1865">
                <a:solidFill>
                  <a:prstClr val="white"/>
                </a:solidFill>
              </a:endParaRPr>
            </a:p>
          </p:txBody>
        </p:sp>
        <p:pic>
          <p:nvPicPr>
            <p:cNvPr id="288" name="traktor"/>
            <p:cNvPicPr>
              <a:picLocks noChangeAspect="1"/>
            </p:cNvPicPr>
            <p:nvPr userDrawn="1"/>
          </p:nvPicPr>
          <p:blipFill>
            <a:blip r:embed="rId118" cstate="print">
              <a:extLst>
                <a:ext uri="{28A0092B-C50C-407E-A947-70E740481C1C}">
                  <a14:useLocalDpi xmlns:a14="http://schemas.microsoft.com/office/drawing/2010/main" val="0"/>
                </a:ext>
              </a:extLst>
            </a:blip>
            <a:stretch>
              <a:fillRect/>
            </a:stretch>
          </p:blipFill>
          <p:spPr>
            <a:xfrm>
              <a:off x="5900888" y="3054922"/>
              <a:ext cx="1152000" cy="1152000"/>
            </a:xfrm>
            <a:prstGeom prst="rect">
              <a:avLst/>
            </a:prstGeom>
          </p:spPr>
        </p:pic>
      </p:grpSp>
      <p:grpSp>
        <p:nvGrpSpPr>
          <p:cNvPr id="289" name="truck" hidden="1"/>
          <p:cNvGrpSpPr/>
          <p:nvPr/>
        </p:nvGrpSpPr>
        <p:grpSpPr>
          <a:xfrm>
            <a:off x="1997869" y="997760"/>
            <a:ext cx="575963" cy="575933"/>
            <a:chOff x="6725720" y="1779598"/>
            <a:chExt cx="1152000" cy="1152000"/>
          </a:xfrm>
        </p:grpSpPr>
        <p:sp>
          <p:nvSpPr>
            <p:cNvPr id="290" name="truck_hvit_sirkel"/>
            <p:cNvSpPr/>
            <p:nvPr userDrawn="1"/>
          </p:nvSpPr>
          <p:spPr>
            <a:xfrm>
              <a:off x="6725720" y="1779598"/>
              <a:ext cx="1152000" cy="11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157"/>
              <a:endParaRPr lang="nb-NO" sz="1865">
                <a:solidFill>
                  <a:prstClr val="white"/>
                </a:solidFill>
              </a:endParaRPr>
            </a:p>
          </p:txBody>
        </p:sp>
        <p:pic>
          <p:nvPicPr>
            <p:cNvPr id="291" name="truck"/>
            <p:cNvPicPr>
              <a:picLocks noChangeAspect="1"/>
            </p:cNvPicPr>
            <p:nvPr userDrawn="1"/>
          </p:nvPicPr>
          <p:blipFill>
            <a:blip r:embed="rId119" cstate="print">
              <a:extLst>
                <a:ext uri="{28A0092B-C50C-407E-A947-70E740481C1C}">
                  <a14:useLocalDpi xmlns:a14="http://schemas.microsoft.com/office/drawing/2010/main" val="0"/>
                </a:ext>
              </a:extLst>
            </a:blip>
            <a:stretch>
              <a:fillRect/>
            </a:stretch>
          </p:blipFill>
          <p:spPr>
            <a:xfrm>
              <a:off x="6725720" y="1779598"/>
              <a:ext cx="1152000" cy="1152000"/>
            </a:xfrm>
            <a:prstGeom prst="rect">
              <a:avLst/>
            </a:prstGeom>
          </p:spPr>
        </p:pic>
      </p:grpSp>
      <p:grpSp>
        <p:nvGrpSpPr>
          <p:cNvPr id="292" name="varebil" hidden="1"/>
          <p:cNvGrpSpPr/>
          <p:nvPr/>
        </p:nvGrpSpPr>
        <p:grpSpPr>
          <a:xfrm>
            <a:off x="1997869" y="997760"/>
            <a:ext cx="575963" cy="575933"/>
            <a:chOff x="5076056" y="2334906"/>
            <a:chExt cx="1152000" cy="1152000"/>
          </a:xfrm>
        </p:grpSpPr>
        <p:sp>
          <p:nvSpPr>
            <p:cNvPr id="293" name="varebil_hvit_sirkel"/>
            <p:cNvSpPr/>
            <p:nvPr userDrawn="1"/>
          </p:nvSpPr>
          <p:spPr>
            <a:xfrm>
              <a:off x="5076056" y="2334906"/>
              <a:ext cx="1152000" cy="11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157"/>
              <a:endParaRPr lang="nb-NO" sz="1865">
                <a:solidFill>
                  <a:prstClr val="white"/>
                </a:solidFill>
              </a:endParaRPr>
            </a:p>
          </p:txBody>
        </p:sp>
        <p:pic>
          <p:nvPicPr>
            <p:cNvPr id="294" name="varebil"/>
            <p:cNvPicPr>
              <a:picLocks noChangeAspect="1"/>
            </p:cNvPicPr>
            <p:nvPr userDrawn="1"/>
          </p:nvPicPr>
          <p:blipFill>
            <a:blip r:embed="rId120" cstate="print">
              <a:extLst>
                <a:ext uri="{28A0092B-C50C-407E-A947-70E740481C1C}">
                  <a14:useLocalDpi xmlns:a14="http://schemas.microsoft.com/office/drawing/2010/main" val="0"/>
                </a:ext>
              </a:extLst>
            </a:blip>
            <a:stretch>
              <a:fillRect/>
            </a:stretch>
          </p:blipFill>
          <p:spPr>
            <a:xfrm>
              <a:off x="5076056" y="2334906"/>
              <a:ext cx="1152000" cy="1152000"/>
            </a:xfrm>
            <a:prstGeom prst="rect">
              <a:avLst/>
            </a:prstGeom>
          </p:spPr>
        </p:pic>
      </p:grpSp>
      <p:grpSp>
        <p:nvGrpSpPr>
          <p:cNvPr id="295" name="skjold" hidden="1"/>
          <p:cNvGrpSpPr/>
          <p:nvPr/>
        </p:nvGrpSpPr>
        <p:grpSpPr>
          <a:xfrm>
            <a:off x="1997869" y="997760"/>
            <a:ext cx="575963" cy="575933"/>
            <a:chOff x="5868144" y="1059582"/>
            <a:chExt cx="1152000" cy="1152000"/>
          </a:xfrm>
        </p:grpSpPr>
        <p:sp>
          <p:nvSpPr>
            <p:cNvPr id="296" name="skjold_hvit_sirkel"/>
            <p:cNvSpPr/>
            <p:nvPr userDrawn="1"/>
          </p:nvSpPr>
          <p:spPr>
            <a:xfrm>
              <a:off x="5868144" y="1059582"/>
              <a:ext cx="1152000" cy="11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157"/>
              <a:endParaRPr lang="nb-NO" sz="1865">
                <a:solidFill>
                  <a:prstClr val="white"/>
                </a:solidFill>
              </a:endParaRPr>
            </a:p>
          </p:txBody>
        </p:sp>
        <p:pic>
          <p:nvPicPr>
            <p:cNvPr id="297" name="skjold"/>
            <p:cNvPicPr>
              <a:picLocks noChangeAspect="1"/>
            </p:cNvPicPr>
            <p:nvPr userDrawn="1"/>
          </p:nvPicPr>
          <p:blipFill>
            <a:blip r:embed="rId121" cstate="print">
              <a:extLst>
                <a:ext uri="{28A0092B-C50C-407E-A947-70E740481C1C}">
                  <a14:useLocalDpi xmlns:a14="http://schemas.microsoft.com/office/drawing/2010/main" val="0"/>
                </a:ext>
              </a:extLst>
            </a:blip>
            <a:stretch>
              <a:fillRect/>
            </a:stretch>
          </p:blipFill>
          <p:spPr>
            <a:xfrm>
              <a:off x="5868144" y="1059582"/>
              <a:ext cx="1152000" cy="1152000"/>
            </a:xfrm>
            <a:prstGeom prst="rect">
              <a:avLst/>
            </a:prstGeom>
          </p:spPr>
        </p:pic>
      </p:grpSp>
      <p:pic>
        <p:nvPicPr>
          <p:cNvPr id="302" name="Bilde 301"/>
          <p:cNvPicPr>
            <a:picLocks noChangeAspect="1"/>
          </p:cNvPicPr>
          <p:nvPr userDrawn="1"/>
        </p:nvPicPr>
        <p:blipFill>
          <a:blip r:embed="rId122">
            <a:extLst>
              <a:ext uri="{28A0092B-C50C-407E-A947-70E740481C1C}">
                <a14:useLocalDpi xmlns:a14="http://schemas.microsoft.com/office/drawing/2010/main" val="0"/>
              </a:ext>
            </a:extLst>
          </a:blip>
          <a:stretch>
            <a:fillRect/>
          </a:stretch>
        </p:blipFill>
        <p:spPr>
          <a:xfrm>
            <a:off x="27611297" y="16762712"/>
            <a:ext cx="4902820" cy="1510484"/>
          </a:xfrm>
          <a:prstGeom prst="rect">
            <a:avLst/>
          </a:prstGeom>
        </p:spPr>
      </p:pic>
      <p:pic>
        <p:nvPicPr>
          <p:cNvPr id="304" name="Bilde 303"/>
          <p:cNvPicPr>
            <a:picLocks noChangeAspect="1"/>
          </p:cNvPicPr>
          <p:nvPr userDrawn="1"/>
        </p:nvPicPr>
        <p:blipFill>
          <a:blip r:embed="rId122">
            <a:extLst>
              <a:ext uri="{28A0092B-C50C-407E-A947-70E740481C1C}">
                <a14:useLocalDpi xmlns:a14="http://schemas.microsoft.com/office/drawing/2010/main" val="0"/>
              </a:ext>
            </a:extLst>
          </a:blip>
          <a:stretch>
            <a:fillRect/>
          </a:stretch>
        </p:blipFill>
        <p:spPr>
          <a:xfrm>
            <a:off x="10346944" y="6282558"/>
            <a:ext cx="1845056" cy="568434"/>
          </a:xfrm>
          <a:prstGeom prst="rect">
            <a:avLst/>
          </a:prstGeom>
        </p:spPr>
      </p:pic>
    </p:spTree>
    <p:extLst>
      <p:ext uri="{BB962C8B-B14F-4D97-AF65-F5344CB8AC3E}">
        <p14:creationId xmlns:p14="http://schemas.microsoft.com/office/powerpoint/2010/main" val="23401041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Lst>
  <p:timing>
    <p:tnLst>
      <p:par>
        <p:cTn id="1" dur="indefinite" restart="never" nodeType="tmRoot"/>
      </p:par>
    </p:tnLst>
  </p:timing>
  <p:hf sldNum="0" hdr="0" ftr="0" dt="0"/>
  <p:txStyles>
    <p:titleStyle>
      <a:lvl1pPr algn="l" defTabSz="456603" rtl="0" eaLnBrk="1" latinLnBrk="0" hangingPunct="1">
        <a:lnSpc>
          <a:spcPct val="80000"/>
        </a:lnSpc>
        <a:spcBef>
          <a:spcPct val="0"/>
        </a:spcBef>
        <a:buNone/>
        <a:defRPr sz="5994" b="1" kern="1200">
          <a:solidFill>
            <a:schemeClr val="tx1"/>
          </a:solidFill>
          <a:latin typeface="+mj-lt"/>
          <a:ea typeface="+mj-ea"/>
          <a:cs typeface="+mj-cs"/>
        </a:defRPr>
      </a:lvl1pPr>
    </p:titleStyle>
    <p:bodyStyle>
      <a:lvl1pPr marL="233784" indent="-233784" algn="l" defTabSz="456603" rtl="0" eaLnBrk="1" latinLnBrk="0" hangingPunct="1">
        <a:lnSpc>
          <a:spcPct val="100000"/>
        </a:lnSpc>
        <a:spcBef>
          <a:spcPts val="0"/>
        </a:spcBef>
        <a:buClrTx/>
        <a:buFont typeface="Arial" panose="020B0604020202020204" pitchFamily="34" charset="0"/>
        <a:buChar char="•"/>
        <a:defRPr sz="3197" kern="1200">
          <a:solidFill>
            <a:schemeClr val="accent2"/>
          </a:solidFill>
          <a:latin typeface="+mn-lt"/>
          <a:ea typeface="+mn-ea"/>
          <a:cs typeface="+mn-cs"/>
        </a:defRPr>
      </a:lvl1pPr>
      <a:lvl2pPr marL="403645" indent="-107851" algn="l" defTabSz="456603" rtl="0" eaLnBrk="1" latinLnBrk="0" hangingPunct="1">
        <a:lnSpc>
          <a:spcPct val="100000"/>
        </a:lnSpc>
        <a:spcBef>
          <a:spcPts val="0"/>
        </a:spcBef>
        <a:buClrTx/>
        <a:buFont typeface="Calibri" panose="020F0502020204030204" pitchFamily="34" charset="0"/>
        <a:buChar char="‐"/>
        <a:defRPr sz="3064" kern="1200">
          <a:solidFill>
            <a:schemeClr val="accent2"/>
          </a:solidFill>
          <a:latin typeface="+mn-lt"/>
          <a:ea typeface="+mn-ea"/>
          <a:cs typeface="+mn-cs"/>
        </a:defRPr>
      </a:lvl2pPr>
      <a:lvl3pPr marL="584454" indent="-107851" algn="l" defTabSz="456603" rtl="0" eaLnBrk="1" latinLnBrk="0" hangingPunct="1">
        <a:lnSpc>
          <a:spcPct val="100000"/>
        </a:lnSpc>
        <a:spcBef>
          <a:spcPts val="0"/>
        </a:spcBef>
        <a:buClrTx/>
        <a:buFont typeface="Calibri" panose="020F0502020204030204" pitchFamily="34" charset="0"/>
        <a:buChar char="‐"/>
        <a:defRPr sz="2664" kern="1200">
          <a:solidFill>
            <a:schemeClr val="accent2"/>
          </a:solidFill>
          <a:latin typeface="+mn-lt"/>
          <a:ea typeface="+mn-ea"/>
          <a:cs typeface="+mn-cs"/>
        </a:defRPr>
      </a:lvl3pPr>
      <a:lvl4pPr marL="807290" indent="-107851" algn="l" defTabSz="456603" rtl="0" eaLnBrk="1" latinLnBrk="0" hangingPunct="1">
        <a:lnSpc>
          <a:spcPct val="100000"/>
        </a:lnSpc>
        <a:spcBef>
          <a:spcPts val="0"/>
        </a:spcBef>
        <a:buClrTx/>
        <a:buFont typeface="Calibri" panose="020F0502020204030204" pitchFamily="34" charset="0"/>
        <a:buChar char="‐"/>
        <a:defRPr sz="2398" kern="1200">
          <a:solidFill>
            <a:schemeClr val="accent2"/>
          </a:solidFill>
          <a:latin typeface="+mn-lt"/>
          <a:ea typeface="+mn-ea"/>
          <a:cs typeface="+mn-cs"/>
        </a:defRPr>
      </a:lvl4pPr>
      <a:lvl5pPr marL="1030128" indent="-107851" algn="l" defTabSz="456603" rtl="0" eaLnBrk="1" latinLnBrk="0" hangingPunct="1">
        <a:lnSpc>
          <a:spcPct val="100000"/>
        </a:lnSpc>
        <a:spcBef>
          <a:spcPts val="0"/>
        </a:spcBef>
        <a:buClrTx/>
        <a:buFont typeface="Calibri" panose="020F0502020204030204" pitchFamily="34" charset="0"/>
        <a:buChar char="‐"/>
        <a:defRPr sz="2265" kern="1200">
          <a:solidFill>
            <a:schemeClr val="accent2"/>
          </a:solidFill>
          <a:latin typeface="+mn-lt"/>
          <a:ea typeface="+mn-ea"/>
          <a:cs typeface="+mn-cs"/>
        </a:defRPr>
      </a:lvl5pPr>
      <a:lvl6pPr marL="1255656" indent="-114150" algn="l" defTabSz="456603" rtl="0" eaLnBrk="1" latinLnBrk="0" hangingPunct="1">
        <a:lnSpc>
          <a:spcPct val="90000"/>
        </a:lnSpc>
        <a:spcBef>
          <a:spcPts val="250"/>
        </a:spcBef>
        <a:buFont typeface="Arial" panose="020B0604020202020204" pitchFamily="34" charset="0"/>
        <a:buChar char="•"/>
        <a:defRPr sz="932" kern="1200">
          <a:solidFill>
            <a:schemeClr val="tx1"/>
          </a:solidFill>
          <a:latin typeface="+mn-lt"/>
          <a:ea typeface="+mn-ea"/>
          <a:cs typeface="+mn-cs"/>
        </a:defRPr>
      </a:lvl6pPr>
      <a:lvl7pPr marL="1483958" indent="-114150" algn="l" defTabSz="456603" rtl="0" eaLnBrk="1" latinLnBrk="0" hangingPunct="1">
        <a:lnSpc>
          <a:spcPct val="90000"/>
        </a:lnSpc>
        <a:spcBef>
          <a:spcPts val="250"/>
        </a:spcBef>
        <a:buFont typeface="Arial" panose="020B0604020202020204" pitchFamily="34" charset="0"/>
        <a:buChar char="•"/>
        <a:defRPr sz="932" kern="1200">
          <a:solidFill>
            <a:schemeClr val="tx1"/>
          </a:solidFill>
          <a:latin typeface="+mn-lt"/>
          <a:ea typeface="+mn-ea"/>
          <a:cs typeface="+mn-cs"/>
        </a:defRPr>
      </a:lvl7pPr>
      <a:lvl8pPr marL="1712256" indent="-114150" algn="l" defTabSz="456603" rtl="0" eaLnBrk="1" latinLnBrk="0" hangingPunct="1">
        <a:lnSpc>
          <a:spcPct val="90000"/>
        </a:lnSpc>
        <a:spcBef>
          <a:spcPts val="250"/>
        </a:spcBef>
        <a:buFont typeface="Arial" panose="020B0604020202020204" pitchFamily="34" charset="0"/>
        <a:buChar char="•"/>
        <a:defRPr sz="932" kern="1200">
          <a:solidFill>
            <a:schemeClr val="tx1"/>
          </a:solidFill>
          <a:latin typeface="+mn-lt"/>
          <a:ea typeface="+mn-ea"/>
          <a:cs typeface="+mn-cs"/>
        </a:defRPr>
      </a:lvl8pPr>
      <a:lvl9pPr marL="1940558" indent="-114150" algn="l" defTabSz="456603" rtl="0" eaLnBrk="1" latinLnBrk="0" hangingPunct="1">
        <a:lnSpc>
          <a:spcPct val="90000"/>
        </a:lnSpc>
        <a:spcBef>
          <a:spcPts val="250"/>
        </a:spcBef>
        <a:buFont typeface="Arial" panose="020B0604020202020204" pitchFamily="34" charset="0"/>
        <a:buChar char="•"/>
        <a:defRPr sz="932" kern="1200">
          <a:solidFill>
            <a:schemeClr val="tx1"/>
          </a:solidFill>
          <a:latin typeface="+mn-lt"/>
          <a:ea typeface="+mn-ea"/>
          <a:cs typeface="+mn-cs"/>
        </a:defRPr>
      </a:lvl9pPr>
    </p:bodyStyle>
    <p:otherStyle>
      <a:defPPr>
        <a:defRPr lang="nb-NO"/>
      </a:defPPr>
      <a:lvl1pPr marL="0" algn="l" defTabSz="456603" rtl="0" eaLnBrk="1" latinLnBrk="0" hangingPunct="1">
        <a:defRPr sz="932" kern="1200">
          <a:solidFill>
            <a:schemeClr val="tx1"/>
          </a:solidFill>
          <a:latin typeface="+mn-lt"/>
          <a:ea typeface="+mn-ea"/>
          <a:cs typeface="+mn-cs"/>
        </a:defRPr>
      </a:lvl1pPr>
      <a:lvl2pPr marL="228302" algn="l" defTabSz="456603" rtl="0" eaLnBrk="1" latinLnBrk="0" hangingPunct="1">
        <a:defRPr sz="932" kern="1200">
          <a:solidFill>
            <a:schemeClr val="tx1"/>
          </a:solidFill>
          <a:latin typeface="+mn-lt"/>
          <a:ea typeface="+mn-ea"/>
          <a:cs typeface="+mn-cs"/>
        </a:defRPr>
      </a:lvl2pPr>
      <a:lvl3pPr marL="456603" algn="l" defTabSz="456603" rtl="0" eaLnBrk="1" latinLnBrk="0" hangingPunct="1">
        <a:defRPr sz="932" kern="1200">
          <a:solidFill>
            <a:schemeClr val="tx1"/>
          </a:solidFill>
          <a:latin typeface="+mn-lt"/>
          <a:ea typeface="+mn-ea"/>
          <a:cs typeface="+mn-cs"/>
        </a:defRPr>
      </a:lvl3pPr>
      <a:lvl4pPr marL="684905" algn="l" defTabSz="456603" rtl="0" eaLnBrk="1" latinLnBrk="0" hangingPunct="1">
        <a:defRPr sz="932" kern="1200">
          <a:solidFill>
            <a:schemeClr val="tx1"/>
          </a:solidFill>
          <a:latin typeface="+mn-lt"/>
          <a:ea typeface="+mn-ea"/>
          <a:cs typeface="+mn-cs"/>
        </a:defRPr>
      </a:lvl4pPr>
      <a:lvl5pPr marL="913203" algn="l" defTabSz="456603" rtl="0" eaLnBrk="1" latinLnBrk="0" hangingPunct="1">
        <a:defRPr sz="932" kern="1200">
          <a:solidFill>
            <a:schemeClr val="tx1"/>
          </a:solidFill>
          <a:latin typeface="+mn-lt"/>
          <a:ea typeface="+mn-ea"/>
          <a:cs typeface="+mn-cs"/>
        </a:defRPr>
      </a:lvl5pPr>
      <a:lvl6pPr marL="1141504" algn="l" defTabSz="456603" rtl="0" eaLnBrk="1" latinLnBrk="0" hangingPunct="1">
        <a:defRPr sz="932" kern="1200">
          <a:solidFill>
            <a:schemeClr val="tx1"/>
          </a:solidFill>
          <a:latin typeface="+mn-lt"/>
          <a:ea typeface="+mn-ea"/>
          <a:cs typeface="+mn-cs"/>
        </a:defRPr>
      </a:lvl6pPr>
      <a:lvl7pPr marL="1369806" algn="l" defTabSz="456603" rtl="0" eaLnBrk="1" latinLnBrk="0" hangingPunct="1">
        <a:defRPr sz="932" kern="1200">
          <a:solidFill>
            <a:schemeClr val="tx1"/>
          </a:solidFill>
          <a:latin typeface="+mn-lt"/>
          <a:ea typeface="+mn-ea"/>
          <a:cs typeface="+mn-cs"/>
        </a:defRPr>
      </a:lvl7pPr>
      <a:lvl8pPr marL="1598107" algn="l" defTabSz="456603" rtl="0" eaLnBrk="1" latinLnBrk="0" hangingPunct="1">
        <a:defRPr sz="932" kern="1200">
          <a:solidFill>
            <a:schemeClr val="tx1"/>
          </a:solidFill>
          <a:latin typeface="+mn-lt"/>
          <a:ea typeface="+mn-ea"/>
          <a:cs typeface="+mn-cs"/>
        </a:defRPr>
      </a:lvl8pPr>
      <a:lvl9pPr marL="1826409" algn="l" defTabSz="456603" rtl="0" eaLnBrk="1" latinLnBrk="0" hangingPunct="1">
        <a:defRPr sz="93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jpeg"/><Relationship Id="rId1" Type="http://schemas.openxmlformats.org/officeDocument/2006/relationships/slideLayout" Target="../slideLayouts/slideLayout25.xml"/><Relationship Id="rId4" Type="http://schemas.openxmlformats.org/officeDocument/2006/relationships/image" Target="../media/image105.png"/></Relationships>
</file>

<file path=ppt/slides/_rels/slide1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image" Target="../media/image117.jpeg"/><Relationship Id="rId1" Type="http://schemas.openxmlformats.org/officeDocument/2006/relationships/slideLayout" Target="../slideLayouts/slideLayout24.xml"/><Relationship Id="rId5" Type="http://schemas.openxmlformats.org/officeDocument/2006/relationships/image" Target="../media/image119.png"/><Relationship Id="rId4" Type="http://schemas.openxmlformats.org/officeDocument/2006/relationships/image" Target="../media/image101.png"/></Relationships>
</file>

<file path=ppt/slides/_rels/slide1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24.xml"/><Relationship Id="rId5" Type="http://schemas.openxmlformats.org/officeDocument/2006/relationships/image" Target="../media/image119.png"/><Relationship Id="rId4" Type="http://schemas.openxmlformats.org/officeDocument/2006/relationships/image" Target="../media/image101.png"/></Relationships>
</file>

<file path=ppt/slides/_rels/slide1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image" Target="../media/image123.tmp"/><Relationship Id="rId1" Type="http://schemas.openxmlformats.org/officeDocument/2006/relationships/slideLayout" Target="../slideLayouts/slideLayout17.xml"/><Relationship Id="rId4" Type="http://schemas.openxmlformats.org/officeDocument/2006/relationships/image" Target="../media/image124.jpeg"/></Relationships>
</file>

<file path=ppt/slides/_rels/slide22.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26.jp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108.tmp"/><Relationship Id="rId2" Type="http://schemas.openxmlformats.org/officeDocument/2006/relationships/image" Target="../media/image107.tmp"/><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09.tmp"/><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112.tmp"/><Relationship Id="rId2" Type="http://schemas.openxmlformats.org/officeDocument/2006/relationships/image" Target="../media/image111.tmp"/><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114.tmp"/><Relationship Id="rId2" Type="http://schemas.openxmlformats.org/officeDocument/2006/relationships/image" Target="../media/image113.tmp"/><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115.tmp"/><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lassholder for bilde 13"/>
          <p:cNvPicPr>
            <a:picLocks noGrp="1" noChangeAspect="1"/>
          </p:cNvPicPr>
          <p:nvPr>
            <p:ph type="pic" sz="quarter" idx="13"/>
          </p:nvPr>
        </p:nvPicPr>
        <p:blipFill rotWithShape="1">
          <a:blip r:embed="rId2" cstate="print">
            <a:extLst>
              <a:ext uri="{28A0092B-C50C-407E-A947-70E740481C1C}">
                <a14:useLocalDpi xmlns:a14="http://schemas.microsoft.com/office/drawing/2010/main" val="0"/>
              </a:ext>
            </a:extLst>
          </a:blip>
          <a:srcRect t="4530" b="11102"/>
          <a:stretch/>
        </p:blipFill>
        <p:spPr/>
      </p:pic>
      <p:sp>
        <p:nvSpPr>
          <p:cNvPr id="7" name="Tittel 4"/>
          <p:cNvSpPr txBox="1">
            <a:spLocks/>
          </p:cNvSpPr>
          <p:nvPr/>
        </p:nvSpPr>
        <p:spPr>
          <a:xfrm>
            <a:off x="-32510" y="803800"/>
            <a:ext cx="12257020" cy="1009088"/>
          </a:xfrm>
          <a:prstGeom prst="rect">
            <a:avLst/>
          </a:prstGeom>
          <a:effectLst/>
        </p:spPr>
        <p:txBody>
          <a:bodyPr vert="horz" wrap="square" lIns="0" tIns="0" rIns="0" bIns="0" rtlCol="0" anchor="t" anchorCtr="0">
            <a:normAutofit fontScale="85000" lnSpcReduction="20000"/>
          </a:bodyPr>
          <a:lstStyle>
            <a:lvl1pPr algn="l" defTabSz="342769" rtl="0" eaLnBrk="1" latinLnBrk="0" hangingPunct="1">
              <a:lnSpc>
                <a:spcPct val="80000"/>
              </a:lnSpc>
              <a:spcBef>
                <a:spcPct val="0"/>
              </a:spcBef>
              <a:buNone/>
              <a:defRPr sz="4700" b="1" kern="1200">
                <a:solidFill>
                  <a:schemeClr val="bg1"/>
                </a:solidFill>
                <a:latin typeface="+mj-lt"/>
                <a:ea typeface="+mj-ea"/>
                <a:cs typeface="+mj-cs"/>
              </a:defRPr>
            </a:lvl1pPr>
          </a:lstStyle>
          <a:p>
            <a:pPr algn="ctr"/>
            <a:r>
              <a:rPr lang="nb-NO" sz="4900" dirty="0" smtClean="0">
                <a:effectLst>
                  <a:outerShdw blurRad="50800" dist="50800" dir="5400000" algn="ctr" rotWithShape="0">
                    <a:srgbClr val="000000">
                      <a:alpha val="20000"/>
                    </a:srgbClr>
                  </a:outerShdw>
                </a:effectLst>
              </a:rPr>
              <a:t>Rekordhøye forventninger for oljebedriftene</a:t>
            </a:r>
          </a:p>
          <a:p>
            <a:pPr algn="ctr"/>
            <a:endParaRPr lang="nb-NO" sz="3200" b="0" dirty="0" smtClean="0">
              <a:effectLst>
                <a:outerShdw blurRad="50800" dist="50800" dir="5400000" algn="ctr" rotWithShape="0">
                  <a:srgbClr val="000000">
                    <a:alpha val="20000"/>
                  </a:srgbClr>
                </a:outerShdw>
              </a:effectLst>
            </a:endParaRPr>
          </a:p>
          <a:p>
            <a:pPr algn="ctr"/>
            <a:r>
              <a:rPr lang="nb-NO" sz="3500" b="0" dirty="0" smtClean="0">
                <a:effectLst>
                  <a:outerShdw blurRad="50800" dist="50800" dir="5400000" algn="ctr" rotWithShape="0">
                    <a:srgbClr val="000000">
                      <a:alpha val="20000"/>
                    </a:srgbClr>
                  </a:outerShdw>
                </a:effectLst>
              </a:rPr>
              <a:t>Oppturen skyter fart – og kan bli overraskende sterk</a:t>
            </a:r>
            <a:endParaRPr lang="nb-NO" sz="3500" b="0" dirty="0">
              <a:effectLst>
                <a:outerShdw blurRad="50800" dist="50800" dir="5400000" algn="ctr" rotWithShape="0">
                  <a:srgbClr val="000000">
                    <a:alpha val="20000"/>
                  </a:srgbClr>
                </a:outerShdw>
              </a:effectLst>
            </a:endParaRPr>
          </a:p>
        </p:txBody>
      </p:sp>
      <p:sp>
        <p:nvSpPr>
          <p:cNvPr id="13" name="Plassholder for tekst 8"/>
          <p:cNvSpPr txBox="1">
            <a:spLocks/>
          </p:cNvSpPr>
          <p:nvPr/>
        </p:nvSpPr>
        <p:spPr>
          <a:xfrm>
            <a:off x="10152871" y="6122261"/>
            <a:ext cx="1819052" cy="521939"/>
          </a:xfrm>
          <a:prstGeom prst="rect">
            <a:avLst/>
          </a:prstGeom>
          <a:blipFill dpi="0" rotWithShape="1">
            <a:blip r:embed="rId3"/>
            <a:srcRect/>
            <a:stretch>
              <a:fillRect/>
            </a:stretch>
          </a:blipFill>
        </p:spPr>
        <p:txBody>
          <a:bodyPr vert="horz" lIns="0" tIns="0" rIns="0" bIns="0" rtlCol="0" anchor="t" anchorCtr="0">
            <a:normAutofit/>
          </a:bodyPr>
          <a:lstStyle>
            <a:lvl1pPr marL="233784" indent="-233784" algn="l" defTabSz="456603" rtl="0" eaLnBrk="1" latinLnBrk="0" hangingPunct="1">
              <a:lnSpc>
                <a:spcPct val="100000"/>
              </a:lnSpc>
              <a:spcBef>
                <a:spcPts val="0"/>
              </a:spcBef>
              <a:buClrTx/>
              <a:buFont typeface="Arial" panose="020B0604020202020204" pitchFamily="34" charset="0"/>
              <a:buChar char="•"/>
              <a:defRPr sz="100" kern="1200">
                <a:solidFill>
                  <a:srgbClr val="000000"/>
                </a:solidFill>
                <a:latin typeface="+mn-lt"/>
                <a:ea typeface="+mn-ea"/>
                <a:cs typeface="+mn-cs"/>
              </a:defRPr>
            </a:lvl1pPr>
            <a:lvl2pPr marL="403645" indent="-107851" algn="l" defTabSz="456603" rtl="0" eaLnBrk="1" latinLnBrk="0" hangingPunct="1">
              <a:lnSpc>
                <a:spcPct val="100000"/>
              </a:lnSpc>
              <a:spcBef>
                <a:spcPts val="0"/>
              </a:spcBef>
              <a:buClrTx/>
              <a:buFont typeface="Calibri" panose="020F0502020204030204" pitchFamily="34" charset="0"/>
              <a:buChar char="‐"/>
              <a:defRPr sz="100" kern="1200">
                <a:solidFill>
                  <a:srgbClr val="000000"/>
                </a:solidFill>
                <a:latin typeface="+mn-lt"/>
                <a:ea typeface="+mn-ea"/>
                <a:cs typeface="+mn-cs"/>
              </a:defRPr>
            </a:lvl2pPr>
            <a:lvl3pPr marL="584454" indent="-107851" algn="l" defTabSz="456603" rtl="0" eaLnBrk="1" latinLnBrk="0" hangingPunct="1">
              <a:lnSpc>
                <a:spcPct val="100000"/>
              </a:lnSpc>
              <a:spcBef>
                <a:spcPts val="0"/>
              </a:spcBef>
              <a:buClrTx/>
              <a:buFont typeface="Calibri" panose="020F0502020204030204" pitchFamily="34" charset="0"/>
              <a:buChar char="‐"/>
              <a:defRPr sz="100" kern="1200">
                <a:solidFill>
                  <a:srgbClr val="000000"/>
                </a:solidFill>
                <a:latin typeface="+mn-lt"/>
                <a:ea typeface="+mn-ea"/>
                <a:cs typeface="+mn-cs"/>
              </a:defRPr>
            </a:lvl3pPr>
            <a:lvl4pPr marL="807290" indent="-107851" algn="l" defTabSz="456603" rtl="0" eaLnBrk="1" latinLnBrk="0" hangingPunct="1">
              <a:lnSpc>
                <a:spcPct val="100000"/>
              </a:lnSpc>
              <a:spcBef>
                <a:spcPts val="0"/>
              </a:spcBef>
              <a:buClrTx/>
              <a:buFont typeface="Calibri" panose="020F0502020204030204" pitchFamily="34" charset="0"/>
              <a:buChar char="‐"/>
              <a:defRPr sz="100" kern="1200">
                <a:solidFill>
                  <a:srgbClr val="000000"/>
                </a:solidFill>
                <a:latin typeface="+mn-lt"/>
                <a:ea typeface="+mn-ea"/>
                <a:cs typeface="+mn-cs"/>
              </a:defRPr>
            </a:lvl4pPr>
            <a:lvl5pPr marL="1030128" indent="-107851" algn="l" defTabSz="456603" rtl="0" eaLnBrk="1" latinLnBrk="0" hangingPunct="1">
              <a:lnSpc>
                <a:spcPct val="100000"/>
              </a:lnSpc>
              <a:spcBef>
                <a:spcPts val="0"/>
              </a:spcBef>
              <a:buClrTx/>
              <a:buFont typeface="Calibri" panose="020F0502020204030204" pitchFamily="34" charset="0"/>
              <a:buChar char="‐"/>
              <a:defRPr sz="100" kern="1200">
                <a:solidFill>
                  <a:srgbClr val="000000"/>
                </a:solidFill>
                <a:latin typeface="+mn-lt"/>
                <a:ea typeface="+mn-ea"/>
                <a:cs typeface="+mn-cs"/>
              </a:defRPr>
            </a:lvl5pPr>
            <a:lvl6pPr marL="1255656" indent="-114150" algn="l" defTabSz="456603" rtl="0" eaLnBrk="1" latinLnBrk="0" hangingPunct="1">
              <a:lnSpc>
                <a:spcPct val="90000"/>
              </a:lnSpc>
              <a:spcBef>
                <a:spcPts val="250"/>
              </a:spcBef>
              <a:buFont typeface="Arial" panose="020B0604020202020204" pitchFamily="34" charset="0"/>
              <a:buChar char="•"/>
              <a:defRPr sz="932" kern="1200">
                <a:solidFill>
                  <a:schemeClr val="tx1"/>
                </a:solidFill>
                <a:latin typeface="+mn-lt"/>
                <a:ea typeface="+mn-ea"/>
                <a:cs typeface="+mn-cs"/>
              </a:defRPr>
            </a:lvl6pPr>
            <a:lvl7pPr marL="1483958" indent="-114150" algn="l" defTabSz="456603" rtl="0" eaLnBrk="1" latinLnBrk="0" hangingPunct="1">
              <a:lnSpc>
                <a:spcPct val="90000"/>
              </a:lnSpc>
              <a:spcBef>
                <a:spcPts val="250"/>
              </a:spcBef>
              <a:buFont typeface="Arial" panose="020B0604020202020204" pitchFamily="34" charset="0"/>
              <a:buChar char="•"/>
              <a:defRPr sz="932" kern="1200">
                <a:solidFill>
                  <a:schemeClr val="tx1"/>
                </a:solidFill>
                <a:latin typeface="+mn-lt"/>
                <a:ea typeface="+mn-ea"/>
                <a:cs typeface="+mn-cs"/>
              </a:defRPr>
            </a:lvl7pPr>
            <a:lvl8pPr marL="1712256" indent="-114150" algn="l" defTabSz="456603" rtl="0" eaLnBrk="1" latinLnBrk="0" hangingPunct="1">
              <a:lnSpc>
                <a:spcPct val="90000"/>
              </a:lnSpc>
              <a:spcBef>
                <a:spcPts val="250"/>
              </a:spcBef>
              <a:buFont typeface="Arial" panose="020B0604020202020204" pitchFamily="34" charset="0"/>
              <a:buChar char="•"/>
              <a:defRPr sz="932" kern="1200">
                <a:solidFill>
                  <a:schemeClr val="tx1"/>
                </a:solidFill>
                <a:latin typeface="+mn-lt"/>
                <a:ea typeface="+mn-ea"/>
                <a:cs typeface="+mn-cs"/>
              </a:defRPr>
            </a:lvl8pPr>
            <a:lvl9pPr marL="1940558" indent="-114150" algn="l" defTabSz="456603" rtl="0" eaLnBrk="1" latinLnBrk="0" hangingPunct="1">
              <a:lnSpc>
                <a:spcPct val="90000"/>
              </a:lnSpc>
              <a:spcBef>
                <a:spcPts val="250"/>
              </a:spcBef>
              <a:buFont typeface="Arial" panose="020B0604020202020204" pitchFamily="34" charset="0"/>
              <a:buChar char="•"/>
              <a:defRPr sz="932" kern="1200">
                <a:solidFill>
                  <a:schemeClr val="tx1"/>
                </a:solidFill>
                <a:latin typeface="+mn-lt"/>
                <a:ea typeface="+mn-ea"/>
                <a:cs typeface="+mn-cs"/>
              </a:defRPr>
            </a:lvl9pPr>
          </a:lstStyle>
          <a:p>
            <a:endParaRPr lang="nb-NO" dirty="0"/>
          </a:p>
        </p:txBody>
      </p:sp>
      <p:pic>
        <p:nvPicPr>
          <p:cNvPr id="10" name="Bild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6708" y="4992996"/>
            <a:ext cx="4243622" cy="1578664"/>
          </a:xfrm>
          <a:prstGeom prst="rect">
            <a:avLst/>
          </a:prstGeom>
        </p:spPr>
      </p:pic>
    </p:spTree>
    <p:extLst>
      <p:ext uri="{BB962C8B-B14F-4D97-AF65-F5344CB8AC3E}">
        <p14:creationId xmlns:p14="http://schemas.microsoft.com/office/powerpoint/2010/main" val="2878572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4" name="Rett linje 33"/>
          <p:cNvCxnSpPr/>
          <p:nvPr/>
        </p:nvCxnSpPr>
        <p:spPr>
          <a:xfrm>
            <a:off x="636998" y="2337267"/>
            <a:ext cx="11110502" cy="0"/>
          </a:xfrm>
          <a:prstGeom prst="line">
            <a:avLst/>
          </a:prstGeom>
          <a:ln w="15875" cmpd="sng">
            <a:solidFill>
              <a:srgbClr val="494949"/>
            </a:solidFill>
          </a:ln>
        </p:spPr>
        <p:style>
          <a:lnRef idx="2">
            <a:schemeClr val="accent1"/>
          </a:lnRef>
          <a:fillRef idx="0">
            <a:schemeClr val="accent1"/>
          </a:fillRef>
          <a:effectRef idx="1">
            <a:schemeClr val="accent1"/>
          </a:effectRef>
          <a:fontRef idx="minor">
            <a:schemeClr val="tx1"/>
          </a:fontRef>
        </p:style>
      </p:cxnSp>
      <p:graphicFrame>
        <p:nvGraphicFramePr>
          <p:cNvPr id="35" name="Diagram 34"/>
          <p:cNvGraphicFramePr/>
          <p:nvPr>
            <p:extLst>
              <p:ext uri="{D42A27DB-BD31-4B8C-83A1-F6EECF244321}">
                <p14:modId xmlns:p14="http://schemas.microsoft.com/office/powerpoint/2010/main" val="983877122"/>
              </p:ext>
            </p:extLst>
          </p:nvPr>
        </p:nvGraphicFramePr>
        <p:xfrm>
          <a:off x="5639" y="288777"/>
          <a:ext cx="12180722" cy="4717461"/>
        </p:xfrm>
        <a:graphic>
          <a:graphicData uri="http://schemas.openxmlformats.org/drawingml/2006/chart">
            <c:chart xmlns:c="http://schemas.openxmlformats.org/drawingml/2006/chart" xmlns:r="http://schemas.openxmlformats.org/officeDocument/2006/relationships" r:id="rId3"/>
          </a:graphicData>
        </a:graphic>
      </p:graphicFrame>
      <p:sp>
        <p:nvSpPr>
          <p:cNvPr id="36" name="Rektangel 35"/>
          <p:cNvSpPr/>
          <p:nvPr/>
        </p:nvSpPr>
        <p:spPr>
          <a:xfrm>
            <a:off x="5640" y="5105312"/>
            <a:ext cx="12254865" cy="17526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398"/>
          </a:p>
        </p:txBody>
      </p:sp>
      <p:sp>
        <p:nvSpPr>
          <p:cNvPr id="37" name="TekstSylinder 36"/>
          <p:cNvSpPr txBox="1"/>
          <p:nvPr/>
        </p:nvSpPr>
        <p:spPr>
          <a:xfrm>
            <a:off x="167437" y="4842219"/>
            <a:ext cx="3276646" cy="164019"/>
          </a:xfrm>
          <a:prstGeom prst="rect">
            <a:avLst/>
          </a:prstGeom>
          <a:noFill/>
        </p:spPr>
        <p:txBody>
          <a:bodyPr wrap="square" lIns="0" tIns="0" rIns="0" bIns="0" rtlCol="0">
            <a:spAutoFit/>
          </a:bodyPr>
          <a:lstStyle/>
          <a:p>
            <a:pPr>
              <a:defRPr/>
            </a:pPr>
            <a:r>
              <a:rPr lang="nb-NO" sz="1066" dirty="0">
                <a:solidFill>
                  <a:srgbClr val="626262"/>
                </a:solidFill>
              </a:rPr>
              <a:t>* Andel av omsetningen som er knyttet til oljevirksomhet</a:t>
            </a:r>
          </a:p>
        </p:txBody>
      </p:sp>
      <p:sp>
        <p:nvSpPr>
          <p:cNvPr id="40" name="Ellipse 39"/>
          <p:cNvSpPr>
            <a:spLocks noChangeAspect="1"/>
          </p:cNvSpPr>
          <p:nvPr/>
        </p:nvSpPr>
        <p:spPr>
          <a:xfrm>
            <a:off x="377848" y="5453343"/>
            <a:ext cx="1055704" cy="105662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lnSpc>
                <a:spcPts val="5328"/>
              </a:lnSpc>
            </a:pPr>
            <a:r>
              <a:rPr lang="en-US" sz="5328" b="1" dirty="0" smtClean="0"/>
              <a:t>2</a:t>
            </a:r>
            <a:endParaRPr lang="en-US" sz="5328" b="1" dirty="0"/>
          </a:p>
        </p:txBody>
      </p:sp>
      <p:sp>
        <p:nvSpPr>
          <p:cNvPr id="8" name="Rektangel 7"/>
          <p:cNvSpPr/>
          <p:nvPr/>
        </p:nvSpPr>
        <p:spPr>
          <a:xfrm>
            <a:off x="1805760" y="5381496"/>
            <a:ext cx="10002577" cy="1200329"/>
          </a:xfrm>
          <a:prstGeom prst="rect">
            <a:avLst/>
          </a:prstGeom>
        </p:spPr>
        <p:txBody>
          <a:bodyPr wrap="square" anchor="ctr">
            <a:spAutoFit/>
          </a:bodyPr>
          <a:lstStyle/>
          <a:p>
            <a:r>
              <a:rPr lang="nb-NO" sz="4000" b="1" dirty="0">
                <a:solidFill>
                  <a:schemeClr val="bg1"/>
                </a:solidFill>
              </a:rPr>
              <a:t>Oljeeksponerte bedrifter mest positive</a:t>
            </a:r>
          </a:p>
          <a:p>
            <a:r>
              <a:rPr lang="nb-NO" sz="3200" dirty="0" smtClean="0">
                <a:solidFill>
                  <a:schemeClr val="bg1"/>
                </a:solidFill>
              </a:rPr>
              <a:t>– oljeoppgang, endringskraft </a:t>
            </a:r>
            <a:r>
              <a:rPr lang="nb-NO" sz="3200" dirty="0">
                <a:solidFill>
                  <a:schemeClr val="bg1"/>
                </a:solidFill>
              </a:rPr>
              <a:t>og </a:t>
            </a:r>
            <a:r>
              <a:rPr lang="nb-NO" sz="3200" dirty="0" smtClean="0">
                <a:solidFill>
                  <a:schemeClr val="bg1"/>
                </a:solidFill>
              </a:rPr>
              <a:t>nye markeder</a:t>
            </a:r>
            <a:endParaRPr lang="nb-NO" sz="3200" dirty="0">
              <a:solidFill>
                <a:schemeClr val="bg1"/>
              </a:solidFill>
            </a:endParaRPr>
          </a:p>
        </p:txBody>
      </p:sp>
      <p:sp>
        <p:nvSpPr>
          <p:cNvPr id="9" name="TekstSylinder 8"/>
          <p:cNvSpPr txBox="1"/>
          <p:nvPr/>
        </p:nvSpPr>
        <p:spPr>
          <a:xfrm>
            <a:off x="377848" y="288777"/>
            <a:ext cx="9428780" cy="676980"/>
          </a:xfrm>
          <a:prstGeom prst="rect">
            <a:avLst/>
          </a:prstGeom>
          <a:noFill/>
        </p:spPr>
        <p:txBody>
          <a:bodyPr wrap="square" rtlCol="0">
            <a:spAutoFit/>
          </a:bodyPr>
          <a:lstStyle/>
          <a:p>
            <a:r>
              <a:rPr lang="nb-NO" sz="2200" b="1" dirty="0">
                <a:solidFill>
                  <a:srgbClr val="494949"/>
                </a:solidFill>
              </a:rPr>
              <a:t>Forventningen blant bedriftene etter </a:t>
            </a:r>
            <a:r>
              <a:rPr lang="nb-NO" sz="2200" b="1" dirty="0" smtClean="0">
                <a:solidFill>
                  <a:srgbClr val="494949"/>
                </a:solidFill>
              </a:rPr>
              <a:t>oljeeksponering</a:t>
            </a:r>
          </a:p>
          <a:p>
            <a:r>
              <a:rPr lang="nb-NO" sz="1599" dirty="0" smtClean="0">
                <a:solidFill>
                  <a:srgbClr val="494949"/>
                </a:solidFill>
              </a:rPr>
              <a:t>Andel bedrifter (i % som venter oppgang)</a:t>
            </a:r>
            <a:endParaRPr lang="nb-NO" sz="2931" b="1" dirty="0">
              <a:solidFill>
                <a:srgbClr val="494949"/>
              </a:solidFill>
            </a:endParaRPr>
          </a:p>
        </p:txBody>
      </p:sp>
    </p:spTree>
    <p:extLst>
      <p:ext uri="{BB962C8B-B14F-4D97-AF65-F5344CB8AC3E}">
        <p14:creationId xmlns:p14="http://schemas.microsoft.com/office/powerpoint/2010/main" val="2932203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rotWithShape="1">
          <a:blip r:embed="rId2" cstate="print">
            <a:extLst>
              <a:ext uri="{28A0092B-C50C-407E-A947-70E740481C1C}">
                <a14:useLocalDpi xmlns:a14="http://schemas.microsoft.com/office/drawing/2010/main" val="0"/>
              </a:ext>
            </a:extLst>
          </a:blip>
          <a:srcRect l="14629" r="8877"/>
          <a:stretch/>
        </p:blipFill>
        <p:spPr>
          <a:xfrm>
            <a:off x="-1232" y="0"/>
            <a:ext cx="7868882" cy="6858000"/>
          </a:xfrm>
          <a:prstGeom prst="rect">
            <a:avLst/>
          </a:prstGeom>
        </p:spPr>
      </p:pic>
      <p:pic>
        <p:nvPicPr>
          <p:cNvPr id="3" name="Bilde 2"/>
          <p:cNvPicPr>
            <a:picLocks noChangeAspect="1"/>
          </p:cNvPicPr>
          <p:nvPr/>
        </p:nvPicPr>
        <p:blipFill rotWithShape="1">
          <a:blip r:embed="rId3">
            <a:extLst>
              <a:ext uri="{28A0092B-C50C-407E-A947-70E740481C1C}">
                <a14:useLocalDpi xmlns:a14="http://schemas.microsoft.com/office/drawing/2010/main" val="0"/>
              </a:ext>
            </a:extLst>
          </a:blip>
          <a:srcRect l="48140" t="275" r="19766" b="275"/>
          <a:stretch/>
        </p:blipFill>
        <p:spPr>
          <a:xfrm>
            <a:off x="7839075" y="-9524"/>
            <a:ext cx="4438650" cy="6877048"/>
          </a:xfrm>
          <a:prstGeom prst="rect">
            <a:avLst/>
          </a:prstGeom>
        </p:spPr>
      </p:pic>
      <p:sp>
        <p:nvSpPr>
          <p:cNvPr id="12" name="Plassholder for tekst 4"/>
          <p:cNvSpPr txBox="1">
            <a:spLocks/>
          </p:cNvSpPr>
          <p:nvPr/>
        </p:nvSpPr>
        <p:spPr>
          <a:xfrm>
            <a:off x="5813936" y="2707746"/>
            <a:ext cx="3237196" cy="3240031"/>
          </a:xfrm>
          <a:prstGeom prst="rect">
            <a:avLst/>
          </a:prstGeom>
          <a:blipFill>
            <a:blip r:embed="rId4"/>
            <a:stretch>
              <a:fillRect/>
            </a:stretch>
          </a:blipFill>
        </p:spPr>
        <p:txBody>
          <a:bodyPr vert="horz" lIns="256500" tIns="391500" rIns="256500" bIns="391500" rtlCol="0" anchor="ctr" anchorCtr="1">
            <a:noAutofit/>
          </a:bodyPr>
          <a:lstStyle>
            <a:lvl1pPr marL="0" indent="0" algn="ctr" defTabSz="456603" rtl="0" eaLnBrk="1" latinLnBrk="0" hangingPunct="1">
              <a:lnSpc>
                <a:spcPct val="100000"/>
              </a:lnSpc>
              <a:spcBef>
                <a:spcPts val="0"/>
              </a:spcBef>
              <a:buClrTx/>
              <a:buFont typeface="Arial" panose="020B0604020202020204" pitchFamily="34" charset="0"/>
              <a:buNone/>
              <a:defRPr sz="4929" b="1" kern="1200">
                <a:solidFill>
                  <a:schemeClr val="bg1"/>
                </a:solidFill>
                <a:latin typeface="+mn-lt"/>
                <a:ea typeface="+mn-ea"/>
                <a:cs typeface="+mn-cs"/>
              </a:defRPr>
            </a:lvl1pPr>
            <a:lvl2pPr marL="403645" indent="-107851" algn="l" defTabSz="456603" rtl="0" eaLnBrk="1" latinLnBrk="0" hangingPunct="1">
              <a:lnSpc>
                <a:spcPct val="100000"/>
              </a:lnSpc>
              <a:spcBef>
                <a:spcPts val="0"/>
              </a:spcBef>
              <a:buClrTx/>
              <a:buFont typeface="Calibri" panose="020F0502020204030204" pitchFamily="34" charset="0"/>
              <a:buChar char="‐"/>
              <a:defRPr sz="3064" kern="1200">
                <a:solidFill>
                  <a:schemeClr val="accent2"/>
                </a:solidFill>
                <a:latin typeface="+mn-lt"/>
                <a:ea typeface="+mn-ea"/>
                <a:cs typeface="+mn-cs"/>
              </a:defRPr>
            </a:lvl2pPr>
            <a:lvl3pPr marL="584454" indent="-107851" algn="l" defTabSz="456603" rtl="0" eaLnBrk="1" latinLnBrk="0" hangingPunct="1">
              <a:lnSpc>
                <a:spcPct val="100000"/>
              </a:lnSpc>
              <a:spcBef>
                <a:spcPts val="0"/>
              </a:spcBef>
              <a:buClrTx/>
              <a:buFont typeface="Calibri" panose="020F0502020204030204" pitchFamily="34" charset="0"/>
              <a:buChar char="‐"/>
              <a:defRPr sz="2664" kern="1200">
                <a:solidFill>
                  <a:schemeClr val="accent2"/>
                </a:solidFill>
                <a:latin typeface="+mn-lt"/>
                <a:ea typeface="+mn-ea"/>
                <a:cs typeface="+mn-cs"/>
              </a:defRPr>
            </a:lvl3pPr>
            <a:lvl4pPr marL="807290" indent="-107851" algn="l" defTabSz="456603" rtl="0" eaLnBrk="1" latinLnBrk="0" hangingPunct="1">
              <a:lnSpc>
                <a:spcPct val="100000"/>
              </a:lnSpc>
              <a:spcBef>
                <a:spcPts val="0"/>
              </a:spcBef>
              <a:buClrTx/>
              <a:buFont typeface="Calibri" panose="020F0502020204030204" pitchFamily="34" charset="0"/>
              <a:buChar char="‐"/>
              <a:defRPr sz="2398" kern="1200">
                <a:solidFill>
                  <a:schemeClr val="accent2"/>
                </a:solidFill>
                <a:latin typeface="+mn-lt"/>
                <a:ea typeface="+mn-ea"/>
                <a:cs typeface="+mn-cs"/>
              </a:defRPr>
            </a:lvl4pPr>
            <a:lvl5pPr marL="1030128" indent="-107851" algn="l" defTabSz="456603" rtl="0" eaLnBrk="1" latinLnBrk="0" hangingPunct="1">
              <a:lnSpc>
                <a:spcPct val="100000"/>
              </a:lnSpc>
              <a:spcBef>
                <a:spcPts val="0"/>
              </a:spcBef>
              <a:buClrTx/>
              <a:buFont typeface="Calibri" panose="020F0502020204030204" pitchFamily="34" charset="0"/>
              <a:buChar char="‐"/>
              <a:defRPr sz="2265" kern="1200">
                <a:solidFill>
                  <a:schemeClr val="accent2"/>
                </a:solidFill>
                <a:latin typeface="+mn-lt"/>
                <a:ea typeface="+mn-ea"/>
                <a:cs typeface="+mn-cs"/>
              </a:defRPr>
            </a:lvl5pPr>
            <a:lvl6pPr marL="1255656" indent="-114150" algn="l" defTabSz="456603" rtl="0" eaLnBrk="1" latinLnBrk="0" hangingPunct="1">
              <a:lnSpc>
                <a:spcPct val="90000"/>
              </a:lnSpc>
              <a:spcBef>
                <a:spcPts val="250"/>
              </a:spcBef>
              <a:buFont typeface="Arial" panose="020B0604020202020204" pitchFamily="34" charset="0"/>
              <a:buChar char="•"/>
              <a:defRPr sz="932" kern="1200">
                <a:solidFill>
                  <a:schemeClr val="tx1"/>
                </a:solidFill>
                <a:latin typeface="+mn-lt"/>
                <a:ea typeface="+mn-ea"/>
                <a:cs typeface="+mn-cs"/>
              </a:defRPr>
            </a:lvl6pPr>
            <a:lvl7pPr marL="1483958" indent="-114150" algn="l" defTabSz="456603" rtl="0" eaLnBrk="1" latinLnBrk="0" hangingPunct="1">
              <a:lnSpc>
                <a:spcPct val="90000"/>
              </a:lnSpc>
              <a:spcBef>
                <a:spcPts val="250"/>
              </a:spcBef>
              <a:buFont typeface="Arial" panose="020B0604020202020204" pitchFamily="34" charset="0"/>
              <a:buChar char="•"/>
              <a:defRPr sz="932" kern="1200">
                <a:solidFill>
                  <a:schemeClr val="tx1"/>
                </a:solidFill>
                <a:latin typeface="+mn-lt"/>
                <a:ea typeface="+mn-ea"/>
                <a:cs typeface="+mn-cs"/>
              </a:defRPr>
            </a:lvl7pPr>
            <a:lvl8pPr marL="1712256" indent="-114150" algn="l" defTabSz="456603" rtl="0" eaLnBrk="1" latinLnBrk="0" hangingPunct="1">
              <a:lnSpc>
                <a:spcPct val="90000"/>
              </a:lnSpc>
              <a:spcBef>
                <a:spcPts val="250"/>
              </a:spcBef>
              <a:buFont typeface="Arial" panose="020B0604020202020204" pitchFamily="34" charset="0"/>
              <a:buChar char="•"/>
              <a:defRPr sz="932" kern="1200">
                <a:solidFill>
                  <a:schemeClr val="tx1"/>
                </a:solidFill>
                <a:latin typeface="+mn-lt"/>
                <a:ea typeface="+mn-ea"/>
                <a:cs typeface="+mn-cs"/>
              </a:defRPr>
            </a:lvl8pPr>
            <a:lvl9pPr marL="1940558" indent="-114150" algn="l" defTabSz="456603" rtl="0" eaLnBrk="1" latinLnBrk="0" hangingPunct="1">
              <a:lnSpc>
                <a:spcPct val="90000"/>
              </a:lnSpc>
              <a:spcBef>
                <a:spcPts val="250"/>
              </a:spcBef>
              <a:buFont typeface="Arial" panose="020B0604020202020204" pitchFamily="34" charset="0"/>
              <a:buChar char="•"/>
              <a:defRPr sz="932" kern="1200">
                <a:solidFill>
                  <a:schemeClr val="tx1"/>
                </a:solidFill>
                <a:latin typeface="+mn-lt"/>
                <a:ea typeface="+mn-ea"/>
                <a:cs typeface="+mn-cs"/>
              </a:defRPr>
            </a:lvl9pPr>
          </a:lstStyle>
          <a:p>
            <a:r>
              <a:rPr lang="nb-NO" sz="3000" dirty="0" smtClean="0"/>
              <a:t>– </a:t>
            </a:r>
            <a:r>
              <a:rPr lang="nb-NO" sz="3000" dirty="0"/>
              <a:t>SER VELDIG LOVENDE UT</a:t>
            </a:r>
            <a:r>
              <a:rPr lang="nb-NO" sz="4600" dirty="0" smtClean="0"/>
              <a:t/>
            </a:r>
            <a:br>
              <a:rPr lang="nb-NO" sz="4600" dirty="0" smtClean="0"/>
            </a:br>
            <a:endParaRPr lang="nb-NO" sz="1500" dirty="0" smtClean="0"/>
          </a:p>
          <a:p>
            <a:r>
              <a:rPr lang="nb-NO" sz="1500" dirty="0"/>
              <a:t>Luis </a:t>
            </a:r>
            <a:r>
              <a:rPr lang="nb-NO" sz="1500" dirty="0" err="1"/>
              <a:t>Araujo</a:t>
            </a:r>
            <a:r>
              <a:rPr lang="nb-NO" sz="1500" dirty="0"/>
              <a:t>,</a:t>
            </a:r>
            <a:r>
              <a:rPr lang="nb-NO" sz="1500" dirty="0" smtClean="0"/>
              <a:t/>
            </a:r>
            <a:br>
              <a:rPr lang="nb-NO" sz="1500" dirty="0" smtClean="0"/>
            </a:br>
            <a:r>
              <a:rPr lang="nb-NO" sz="1500" dirty="0" smtClean="0"/>
              <a:t>Administrerende </a:t>
            </a:r>
            <a:r>
              <a:rPr lang="nb-NO" sz="1500" dirty="0"/>
              <a:t>direktør </a:t>
            </a:r>
            <a:br>
              <a:rPr lang="nb-NO" sz="1500" dirty="0"/>
            </a:br>
            <a:r>
              <a:rPr lang="nb-NO" sz="1500" dirty="0"/>
              <a:t>Aker </a:t>
            </a:r>
            <a:r>
              <a:rPr lang="nb-NO" sz="1500" dirty="0" smtClean="0"/>
              <a:t>Solutions</a:t>
            </a:r>
            <a:endParaRPr lang="nb-NO" sz="1500" b="0" dirty="0"/>
          </a:p>
        </p:txBody>
      </p:sp>
      <p:pic>
        <p:nvPicPr>
          <p:cNvPr id="6" name="Bild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34613" y="6206405"/>
            <a:ext cx="1839287" cy="527773"/>
          </a:xfrm>
          <a:prstGeom prst="rect">
            <a:avLst/>
          </a:prstGeom>
        </p:spPr>
      </p:pic>
    </p:spTree>
    <p:extLst>
      <p:ext uri="{BB962C8B-B14F-4D97-AF65-F5344CB8AC3E}">
        <p14:creationId xmlns:p14="http://schemas.microsoft.com/office/powerpoint/2010/main" val="2625138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Rett linje 9"/>
          <p:cNvCxnSpPr/>
          <p:nvPr/>
        </p:nvCxnSpPr>
        <p:spPr>
          <a:xfrm>
            <a:off x="606175" y="2743984"/>
            <a:ext cx="11137187" cy="22399"/>
          </a:xfrm>
          <a:prstGeom prst="line">
            <a:avLst/>
          </a:prstGeom>
          <a:ln w="15875" cmpd="sng">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graphicFrame>
        <p:nvGraphicFramePr>
          <p:cNvPr id="9" name="Diagram 8"/>
          <p:cNvGraphicFramePr/>
          <p:nvPr>
            <p:extLst>
              <p:ext uri="{D42A27DB-BD31-4B8C-83A1-F6EECF244321}">
                <p14:modId xmlns:p14="http://schemas.microsoft.com/office/powerpoint/2010/main" val="4121240121"/>
              </p:ext>
            </p:extLst>
          </p:nvPr>
        </p:nvGraphicFramePr>
        <p:xfrm>
          <a:off x="0" y="118877"/>
          <a:ext cx="12180722" cy="4997026"/>
        </p:xfrm>
        <a:graphic>
          <a:graphicData uri="http://schemas.openxmlformats.org/drawingml/2006/chart">
            <c:chart xmlns:c="http://schemas.openxmlformats.org/drawingml/2006/chart" xmlns:r="http://schemas.openxmlformats.org/officeDocument/2006/relationships" r:id="rId3"/>
          </a:graphicData>
        </a:graphic>
      </p:graphicFrame>
      <p:sp>
        <p:nvSpPr>
          <p:cNvPr id="16" name="Rektangel 15"/>
          <p:cNvSpPr/>
          <p:nvPr/>
        </p:nvSpPr>
        <p:spPr>
          <a:xfrm>
            <a:off x="5640" y="5105312"/>
            <a:ext cx="12254865" cy="17526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398"/>
          </a:p>
        </p:txBody>
      </p:sp>
      <p:sp>
        <p:nvSpPr>
          <p:cNvPr id="21" name="Ellipse 20"/>
          <p:cNvSpPr>
            <a:spLocks noChangeAspect="1"/>
          </p:cNvSpPr>
          <p:nvPr/>
        </p:nvSpPr>
        <p:spPr>
          <a:xfrm>
            <a:off x="377848" y="5453343"/>
            <a:ext cx="1055704" cy="105662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lnSpc>
                <a:spcPts val="5328"/>
              </a:lnSpc>
            </a:pPr>
            <a:r>
              <a:rPr lang="en-US" sz="5328" b="1" dirty="0" smtClean="0"/>
              <a:t>2a</a:t>
            </a:r>
            <a:endParaRPr lang="en-US" sz="5328" b="1" dirty="0"/>
          </a:p>
        </p:txBody>
      </p:sp>
      <p:sp>
        <p:nvSpPr>
          <p:cNvPr id="23" name="TekstSylinder 22"/>
          <p:cNvSpPr txBox="1"/>
          <p:nvPr/>
        </p:nvSpPr>
        <p:spPr>
          <a:xfrm>
            <a:off x="377848" y="288777"/>
            <a:ext cx="9428780" cy="430887"/>
          </a:xfrm>
          <a:prstGeom prst="rect">
            <a:avLst/>
          </a:prstGeom>
          <a:noFill/>
        </p:spPr>
        <p:txBody>
          <a:bodyPr wrap="square" rtlCol="0">
            <a:spAutoFit/>
          </a:bodyPr>
          <a:lstStyle/>
          <a:p>
            <a:r>
              <a:rPr lang="nb-NO" sz="2200" b="1" dirty="0">
                <a:solidFill>
                  <a:srgbClr val="494949"/>
                </a:solidFill>
              </a:rPr>
              <a:t>Bedrifter med over 1/3 av omsetning mot olje og gass</a:t>
            </a:r>
            <a:endParaRPr lang="nb-NO" sz="2931" b="1" dirty="0">
              <a:solidFill>
                <a:srgbClr val="494949"/>
              </a:solidFill>
            </a:endParaRPr>
          </a:p>
        </p:txBody>
      </p:sp>
      <p:sp>
        <p:nvSpPr>
          <p:cNvPr id="12" name="Rektangel 11"/>
          <p:cNvSpPr/>
          <p:nvPr/>
        </p:nvSpPr>
        <p:spPr>
          <a:xfrm>
            <a:off x="1805760" y="5689273"/>
            <a:ext cx="10261914" cy="584775"/>
          </a:xfrm>
          <a:prstGeom prst="rect">
            <a:avLst/>
          </a:prstGeom>
        </p:spPr>
        <p:txBody>
          <a:bodyPr wrap="square" anchor="ctr">
            <a:spAutoFit/>
          </a:bodyPr>
          <a:lstStyle/>
          <a:p>
            <a:r>
              <a:rPr lang="nb-NO" sz="3200" b="1" dirty="0" smtClean="0">
                <a:solidFill>
                  <a:schemeClr val="bg1"/>
                </a:solidFill>
              </a:rPr>
              <a:t>Høy vekst </a:t>
            </a:r>
            <a:r>
              <a:rPr lang="nb-NO" sz="3200" b="1" dirty="0">
                <a:solidFill>
                  <a:schemeClr val="bg1"/>
                </a:solidFill>
              </a:rPr>
              <a:t>i omsetning, ansatte, lønnsomhet </a:t>
            </a:r>
            <a:r>
              <a:rPr lang="nb-NO" sz="3200" b="1" dirty="0" smtClean="0">
                <a:solidFill>
                  <a:schemeClr val="bg1"/>
                </a:solidFill>
              </a:rPr>
              <a:t>og ordrer</a:t>
            </a:r>
            <a:endParaRPr lang="nb-NO" sz="3200" b="1" dirty="0">
              <a:solidFill>
                <a:schemeClr val="bg1"/>
              </a:solidFill>
            </a:endParaRPr>
          </a:p>
        </p:txBody>
      </p:sp>
    </p:spTree>
    <p:extLst>
      <p:ext uri="{BB962C8B-B14F-4D97-AF65-F5344CB8AC3E}">
        <p14:creationId xmlns:p14="http://schemas.microsoft.com/office/powerpoint/2010/main" val="3281320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p:cNvPicPr>
            <a:picLocks noChangeAspect="1"/>
          </p:cNvPicPr>
          <p:nvPr/>
        </p:nvPicPr>
        <p:blipFill rotWithShape="1">
          <a:blip r:embed="rId2" cstate="print">
            <a:extLst>
              <a:ext uri="{28A0092B-C50C-407E-A947-70E740481C1C}">
                <a14:useLocalDpi xmlns:a14="http://schemas.microsoft.com/office/drawing/2010/main" val="0"/>
              </a:ext>
            </a:extLst>
          </a:blip>
          <a:srcRect r="19869"/>
          <a:stretch/>
        </p:blipFill>
        <p:spPr>
          <a:xfrm>
            <a:off x="3954593" y="0"/>
            <a:ext cx="8256457" cy="6858000"/>
          </a:xfrm>
          <a:prstGeom prst="rect">
            <a:avLst/>
          </a:prstGeom>
        </p:spPr>
      </p:pic>
      <p:pic>
        <p:nvPicPr>
          <p:cNvPr id="9" name="Bilde 8"/>
          <p:cNvPicPr>
            <a:picLocks noChangeAspect="1"/>
          </p:cNvPicPr>
          <p:nvPr/>
        </p:nvPicPr>
        <p:blipFill rotWithShape="1">
          <a:blip r:embed="rId3" cstate="print">
            <a:extLst>
              <a:ext uri="{28A0092B-C50C-407E-A947-70E740481C1C}">
                <a14:useLocalDpi xmlns:a14="http://schemas.microsoft.com/office/drawing/2010/main" val="0"/>
              </a:ext>
            </a:extLst>
          </a:blip>
          <a:srcRect l="30794" r="32857"/>
          <a:stretch/>
        </p:blipFill>
        <p:spPr>
          <a:xfrm>
            <a:off x="0" y="0"/>
            <a:ext cx="4362450" cy="6858000"/>
          </a:xfrm>
          <a:prstGeom prst="rect">
            <a:avLst/>
          </a:prstGeom>
        </p:spPr>
      </p:pic>
      <p:sp>
        <p:nvSpPr>
          <p:cNvPr id="12" name="Plassholder for tekst 4"/>
          <p:cNvSpPr txBox="1">
            <a:spLocks/>
          </p:cNvSpPr>
          <p:nvPr/>
        </p:nvSpPr>
        <p:spPr>
          <a:xfrm>
            <a:off x="2764667" y="473570"/>
            <a:ext cx="3237196" cy="3240031"/>
          </a:xfrm>
          <a:prstGeom prst="rect">
            <a:avLst/>
          </a:prstGeom>
          <a:blipFill>
            <a:blip r:embed="rId4"/>
            <a:stretch>
              <a:fillRect/>
            </a:stretch>
          </a:blipFill>
        </p:spPr>
        <p:txBody>
          <a:bodyPr vert="horz" lIns="256500" tIns="391500" rIns="256500" bIns="391500" rtlCol="0" anchor="ctr" anchorCtr="0">
            <a:normAutofit fontScale="32500" lnSpcReduction="20000"/>
          </a:bodyPr>
          <a:lstStyle>
            <a:lvl1pPr marL="0" indent="0" algn="ctr" defTabSz="456603" rtl="0" eaLnBrk="1" latinLnBrk="0" hangingPunct="1">
              <a:lnSpc>
                <a:spcPct val="100000"/>
              </a:lnSpc>
              <a:spcBef>
                <a:spcPts val="0"/>
              </a:spcBef>
              <a:buClrTx/>
              <a:buFont typeface="Arial" panose="020B0604020202020204" pitchFamily="34" charset="0"/>
              <a:buNone/>
              <a:defRPr sz="4929" b="1" kern="1200">
                <a:solidFill>
                  <a:schemeClr val="bg1"/>
                </a:solidFill>
                <a:latin typeface="+mn-lt"/>
                <a:ea typeface="+mn-ea"/>
                <a:cs typeface="+mn-cs"/>
              </a:defRPr>
            </a:lvl1pPr>
            <a:lvl2pPr marL="403645" indent="-107851" algn="l" defTabSz="456603" rtl="0" eaLnBrk="1" latinLnBrk="0" hangingPunct="1">
              <a:lnSpc>
                <a:spcPct val="100000"/>
              </a:lnSpc>
              <a:spcBef>
                <a:spcPts val="0"/>
              </a:spcBef>
              <a:buClrTx/>
              <a:buFont typeface="Calibri" panose="020F0502020204030204" pitchFamily="34" charset="0"/>
              <a:buChar char="‐"/>
              <a:defRPr sz="3064" kern="1200">
                <a:solidFill>
                  <a:schemeClr val="accent2"/>
                </a:solidFill>
                <a:latin typeface="+mn-lt"/>
                <a:ea typeface="+mn-ea"/>
                <a:cs typeface="+mn-cs"/>
              </a:defRPr>
            </a:lvl2pPr>
            <a:lvl3pPr marL="584454" indent="-107851" algn="l" defTabSz="456603" rtl="0" eaLnBrk="1" latinLnBrk="0" hangingPunct="1">
              <a:lnSpc>
                <a:spcPct val="100000"/>
              </a:lnSpc>
              <a:spcBef>
                <a:spcPts val="0"/>
              </a:spcBef>
              <a:buClrTx/>
              <a:buFont typeface="Calibri" panose="020F0502020204030204" pitchFamily="34" charset="0"/>
              <a:buChar char="‐"/>
              <a:defRPr sz="2664" kern="1200">
                <a:solidFill>
                  <a:schemeClr val="accent2"/>
                </a:solidFill>
                <a:latin typeface="+mn-lt"/>
                <a:ea typeface="+mn-ea"/>
                <a:cs typeface="+mn-cs"/>
              </a:defRPr>
            </a:lvl3pPr>
            <a:lvl4pPr marL="807290" indent="-107851" algn="l" defTabSz="456603" rtl="0" eaLnBrk="1" latinLnBrk="0" hangingPunct="1">
              <a:lnSpc>
                <a:spcPct val="100000"/>
              </a:lnSpc>
              <a:spcBef>
                <a:spcPts val="0"/>
              </a:spcBef>
              <a:buClrTx/>
              <a:buFont typeface="Calibri" panose="020F0502020204030204" pitchFamily="34" charset="0"/>
              <a:buChar char="‐"/>
              <a:defRPr sz="2398" kern="1200">
                <a:solidFill>
                  <a:schemeClr val="accent2"/>
                </a:solidFill>
                <a:latin typeface="+mn-lt"/>
                <a:ea typeface="+mn-ea"/>
                <a:cs typeface="+mn-cs"/>
              </a:defRPr>
            </a:lvl4pPr>
            <a:lvl5pPr marL="1030128" indent="-107851" algn="l" defTabSz="456603" rtl="0" eaLnBrk="1" latinLnBrk="0" hangingPunct="1">
              <a:lnSpc>
                <a:spcPct val="100000"/>
              </a:lnSpc>
              <a:spcBef>
                <a:spcPts val="0"/>
              </a:spcBef>
              <a:buClrTx/>
              <a:buFont typeface="Calibri" panose="020F0502020204030204" pitchFamily="34" charset="0"/>
              <a:buChar char="‐"/>
              <a:defRPr sz="2265" kern="1200">
                <a:solidFill>
                  <a:schemeClr val="accent2"/>
                </a:solidFill>
                <a:latin typeface="+mn-lt"/>
                <a:ea typeface="+mn-ea"/>
                <a:cs typeface="+mn-cs"/>
              </a:defRPr>
            </a:lvl5pPr>
            <a:lvl6pPr marL="1255656" indent="-114150" algn="l" defTabSz="456603" rtl="0" eaLnBrk="1" latinLnBrk="0" hangingPunct="1">
              <a:lnSpc>
                <a:spcPct val="90000"/>
              </a:lnSpc>
              <a:spcBef>
                <a:spcPts val="250"/>
              </a:spcBef>
              <a:buFont typeface="Arial" panose="020B0604020202020204" pitchFamily="34" charset="0"/>
              <a:buChar char="•"/>
              <a:defRPr sz="932" kern="1200">
                <a:solidFill>
                  <a:schemeClr val="tx1"/>
                </a:solidFill>
                <a:latin typeface="+mn-lt"/>
                <a:ea typeface="+mn-ea"/>
                <a:cs typeface="+mn-cs"/>
              </a:defRPr>
            </a:lvl6pPr>
            <a:lvl7pPr marL="1483958" indent="-114150" algn="l" defTabSz="456603" rtl="0" eaLnBrk="1" latinLnBrk="0" hangingPunct="1">
              <a:lnSpc>
                <a:spcPct val="90000"/>
              </a:lnSpc>
              <a:spcBef>
                <a:spcPts val="250"/>
              </a:spcBef>
              <a:buFont typeface="Arial" panose="020B0604020202020204" pitchFamily="34" charset="0"/>
              <a:buChar char="•"/>
              <a:defRPr sz="932" kern="1200">
                <a:solidFill>
                  <a:schemeClr val="tx1"/>
                </a:solidFill>
                <a:latin typeface="+mn-lt"/>
                <a:ea typeface="+mn-ea"/>
                <a:cs typeface="+mn-cs"/>
              </a:defRPr>
            </a:lvl7pPr>
            <a:lvl8pPr marL="1712256" indent="-114150" algn="l" defTabSz="456603" rtl="0" eaLnBrk="1" latinLnBrk="0" hangingPunct="1">
              <a:lnSpc>
                <a:spcPct val="90000"/>
              </a:lnSpc>
              <a:spcBef>
                <a:spcPts val="250"/>
              </a:spcBef>
              <a:buFont typeface="Arial" panose="020B0604020202020204" pitchFamily="34" charset="0"/>
              <a:buChar char="•"/>
              <a:defRPr sz="932" kern="1200">
                <a:solidFill>
                  <a:schemeClr val="tx1"/>
                </a:solidFill>
                <a:latin typeface="+mn-lt"/>
                <a:ea typeface="+mn-ea"/>
                <a:cs typeface="+mn-cs"/>
              </a:defRPr>
            </a:lvl8pPr>
            <a:lvl9pPr marL="1940558" indent="-114150" algn="l" defTabSz="456603" rtl="0" eaLnBrk="1" latinLnBrk="0" hangingPunct="1">
              <a:lnSpc>
                <a:spcPct val="90000"/>
              </a:lnSpc>
              <a:spcBef>
                <a:spcPts val="250"/>
              </a:spcBef>
              <a:buFont typeface="Arial" panose="020B0604020202020204" pitchFamily="34" charset="0"/>
              <a:buChar char="•"/>
              <a:defRPr sz="932" kern="1200">
                <a:solidFill>
                  <a:schemeClr val="tx1"/>
                </a:solidFill>
                <a:latin typeface="+mn-lt"/>
                <a:ea typeface="+mn-ea"/>
                <a:cs typeface="+mn-cs"/>
              </a:defRPr>
            </a:lvl9pPr>
          </a:lstStyle>
          <a:p>
            <a:r>
              <a:rPr lang="nb-NO" sz="8900" dirty="0" smtClean="0"/>
              <a:t>TUNNEL-GIGANTENE </a:t>
            </a:r>
            <a:br>
              <a:rPr lang="nb-NO" sz="8900" dirty="0" smtClean="0"/>
            </a:br>
            <a:r>
              <a:rPr lang="nb-NO" sz="8900" dirty="0" smtClean="0"/>
              <a:t>GIR STORE</a:t>
            </a:r>
            <a:br>
              <a:rPr lang="nb-NO" sz="8900" dirty="0" smtClean="0"/>
            </a:br>
            <a:r>
              <a:rPr lang="nb-NO" sz="8900" dirty="0" smtClean="0"/>
              <a:t>RINGVIRKNINGER</a:t>
            </a:r>
            <a:r>
              <a:rPr lang="nb-NO" sz="4600" dirty="0" smtClean="0"/>
              <a:t/>
            </a:r>
            <a:br>
              <a:rPr lang="nb-NO" sz="4600" dirty="0" smtClean="0"/>
            </a:br>
            <a:endParaRPr lang="nb-NO" sz="4600" dirty="0" smtClean="0"/>
          </a:p>
          <a:p>
            <a:r>
              <a:rPr lang="nb-NO" sz="4600" dirty="0" err="1"/>
              <a:t>Ryfast</a:t>
            </a:r>
            <a:endParaRPr lang="nb-NO" sz="3400" b="0" dirty="0"/>
          </a:p>
        </p:txBody>
      </p:sp>
      <p:pic>
        <p:nvPicPr>
          <p:cNvPr id="6" name="Bild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34613" y="6206405"/>
            <a:ext cx="1839287" cy="527773"/>
          </a:xfrm>
          <a:prstGeom prst="rect">
            <a:avLst/>
          </a:prstGeom>
        </p:spPr>
      </p:pic>
    </p:spTree>
    <p:extLst>
      <p:ext uri="{BB962C8B-B14F-4D97-AF65-F5344CB8AC3E}">
        <p14:creationId xmlns:p14="http://schemas.microsoft.com/office/powerpoint/2010/main" val="667209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Rett linje 8"/>
          <p:cNvCxnSpPr/>
          <p:nvPr/>
        </p:nvCxnSpPr>
        <p:spPr>
          <a:xfrm>
            <a:off x="742315" y="2616118"/>
            <a:ext cx="10995660" cy="0"/>
          </a:xfrm>
          <a:prstGeom prst="line">
            <a:avLst/>
          </a:prstGeom>
          <a:ln w="15875" cmpd="sng">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graphicFrame>
        <p:nvGraphicFramePr>
          <p:cNvPr id="10" name="Diagram 9"/>
          <p:cNvGraphicFramePr/>
          <p:nvPr>
            <p:extLst>
              <p:ext uri="{D42A27DB-BD31-4B8C-83A1-F6EECF244321}">
                <p14:modId xmlns:p14="http://schemas.microsoft.com/office/powerpoint/2010/main" val="1110499826"/>
              </p:ext>
            </p:extLst>
          </p:nvPr>
        </p:nvGraphicFramePr>
        <p:xfrm>
          <a:off x="159657" y="8487"/>
          <a:ext cx="12021065" cy="5105312"/>
        </p:xfrm>
        <a:graphic>
          <a:graphicData uri="http://schemas.openxmlformats.org/drawingml/2006/chart">
            <c:chart xmlns:c="http://schemas.openxmlformats.org/drawingml/2006/chart" xmlns:r="http://schemas.openxmlformats.org/officeDocument/2006/relationships" r:id="rId3"/>
          </a:graphicData>
        </a:graphic>
      </p:graphicFrame>
      <p:sp>
        <p:nvSpPr>
          <p:cNvPr id="13" name="Rektangel 12"/>
          <p:cNvSpPr/>
          <p:nvPr/>
        </p:nvSpPr>
        <p:spPr>
          <a:xfrm>
            <a:off x="5640" y="5105312"/>
            <a:ext cx="12254865" cy="17526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398"/>
          </a:p>
        </p:txBody>
      </p:sp>
      <p:sp>
        <p:nvSpPr>
          <p:cNvPr id="21" name="Ellipse 20"/>
          <p:cNvSpPr>
            <a:spLocks noChangeAspect="1"/>
          </p:cNvSpPr>
          <p:nvPr/>
        </p:nvSpPr>
        <p:spPr>
          <a:xfrm>
            <a:off x="377848" y="5453343"/>
            <a:ext cx="1055704" cy="105662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lnSpc>
                <a:spcPts val="5328"/>
              </a:lnSpc>
            </a:pPr>
            <a:r>
              <a:rPr lang="en-US" sz="5328" b="1" dirty="0" smtClean="0"/>
              <a:t>2b</a:t>
            </a:r>
            <a:endParaRPr lang="en-US" sz="5328" b="1" dirty="0"/>
          </a:p>
        </p:txBody>
      </p:sp>
      <p:sp>
        <p:nvSpPr>
          <p:cNvPr id="7" name="Rektangel 6"/>
          <p:cNvSpPr/>
          <p:nvPr/>
        </p:nvSpPr>
        <p:spPr>
          <a:xfrm>
            <a:off x="1805760" y="5396885"/>
            <a:ext cx="10374962" cy="1169551"/>
          </a:xfrm>
          <a:prstGeom prst="rect">
            <a:avLst/>
          </a:prstGeom>
        </p:spPr>
        <p:txBody>
          <a:bodyPr wrap="square" anchor="ctr">
            <a:spAutoFit/>
          </a:bodyPr>
          <a:lstStyle/>
          <a:p>
            <a:r>
              <a:rPr lang="nb-NO" sz="3800" b="1" dirty="0" smtClean="0">
                <a:solidFill>
                  <a:schemeClr val="bg1"/>
                </a:solidFill>
              </a:rPr>
              <a:t>Betydelig </a:t>
            </a:r>
            <a:r>
              <a:rPr lang="nb-NO" sz="3800" b="1" dirty="0">
                <a:solidFill>
                  <a:schemeClr val="bg1"/>
                </a:solidFill>
              </a:rPr>
              <a:t>oppsving </a:t>
            </a:r>
            <a:r>
              <a:rPr lang="nb-NO" sz="3800" b="1" dirty="0" smtClean="0">
                <a:solidFill>
                  <a:schemeClr val="bg1"/>
                </a:solidFill>
              </a:rPr>
              <a:t>– høyest i olje og </a:t>
            </a:r>
            <a:r>
              <a:rPr lang="nb-NO" sz="3800" b="1" dirty="0">
                <a:solidFill>
                  <a:schemeClr val="bg1"/>
                </a:solidFill>
              </a:rPr>
              <a:t>bygg/anlegg</a:t>
            </a:r>
          </a:p>
          <a:p>
            <a:r>
              <a:rPr lang="nb-NO" sz="3200" dirty="0" smtClean="0">
                <a:solidFill>
                  <a:schemeClr val="bg1"/>
                </a:solidFill>
              </a:rPr>
              <a:t>– </a:t>
            </a:r>
            <a:r>
              <a:rPr lang="nb-NO" sz="3200" dirty="0">
                <a:solidFill>
                  <a:schemeClr val="bg1"/>
                </a:solidFill>
              </a:rPr>
              <a:t>oljeoppgang, </a:t>
            </a:r>
            <a:r>
              <a:rPr lang="nb-NO" sz="3200" dirty="0" smtClean="0">
                <a:solidFill>
                  <a:schemeClr val="bg1"/>
                </a:solidFill>
              </a:rPr>
              <a:t>oljepenger, lav rente, lav kronekurs &amp; bra ute </a:t>
            </a:r>
            <a:endParaRPr lang="nb-NO" sz="3200" dirty="0">
              <a:solidFill>
                <a:schemeClr val="bg1"/>
              </a:solidFill>
            </a:endParaRPr>
          </a:p>
        </p:txBody>
      </p:sp>
    </p:spTree>
    <p:extLst>
      <p:ext uri="{BB962C8B-B14F-4D97-AF65-F5344CB8AC3E}">
        <p14:creationId xmlns:p14="http://schemas.microsoft.com/office/powerpoint/2010/main" val="172884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Rett linje 8"/>
          <p:cNvCxnSpPr/>
          <p:nvPr/>
        </p:nvCxnSpPr>
        <p:spPr>
          <a:xfrm>
            <a:off x="742315" y="2616118"/>
            <a:ext cx="10995660" cy="0"/>
          </a:xfrm>
          <a:prstGeom prst="line">
            <a:avLst/>
          </a:prstGeom>
          <a:ln w="15875" cmpd="sng">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graphicFrame>
        <p:nvGraphicFramePr>
          <p:cNvPr id="10" name="Diagram 9"/>
          <p:cNvGraphicFramePr/>
          <p:nvPr>
            <p:extLst/>
          </p:nvPr>
        </p:nvGraphicFramePr>
        <p:xfrm>
          <a:off x="159657" y="8487"/>
          <a:ext cx="12021065" cy="5105312"/>
        </p:xfrm>
        <a:graphic>
          <a:graphicData uri="http://schemas.openxmlformats.org/drawingml/2006/chart">
            <c:chart xmlns:c="http://schemas.openxmlformats.org/drawingml/2006/chart" xmlns:r="http://schemas.openxmlformats.org/officeDocument/2006/relationships" r:id="rId3"/>
          </a:graphicData>
        </a:graphic>
      </p:graphicFrame>
      <p:sp>
        <p:nvSpPr>
          <p:cNvPr id="13" name="Rektangel 12"/>
          <p:cNvSpPr/>
          <p:nvPr/>
        </p:nvSpPr>
        <p:spPr>
          <a:xfrm>
            <a:off x="5640" y="5105312"/>
            <a:ext cx="12254865" cy="17526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398"/>
          </a:p>
        </p:txBody>
      </p:sp>
      <p:sp>
        <p:nvSpPr>
          <p:cNvPr id="21" name="Ellipse 20"/>
          <p:cNvSpPr>
            <a:spLocks noChangeAspect="1"/>
          </p:cNvSpPr>
          <p:nvPr/>
        </p:nvSpPr>
        <p:spPr>
          <a:xfrm>
            <a:off x="377848" y="5453343"/>
            <a:ext cx="1055704" cy="105662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lnSpc>
                <a:spcPts val="5328"/>
              </a:lnSpc>
            </a:pPr>
            <a:r>
              <a:rPr lang="en-US" sz="5328" b="1" dirty="0" smtClean="0"/>
              <a:t>2c</a:t>
            </a:r>
            <a:endParaRPr lang="en-US" sz="5328" b="1" dirty="0"/>
          </a:p>
        </p:txBody>
      </p:sp>
      <p:sp>
        <p:nvSpPr>
          <p:cNvPr id="7" name="Rektangel 6"/>
          <p:cNvSpPr/>
          <p:nvPr/>
        </p:nvSpPr>
        <p:spPr>
          <a:xfrm>
            <a:off x="1805760" y="5627717"/>
            <a:ext cx="10002577" cy="707886"/>
          </a:xfrm>
          <a:prstGeom prst="rect">
            <a:avLst/>
          </a:prstGeom>
        </p:spPr>
        <p:txBody>
          <a:bodyPr wrap="square" anchor="ctr">
            <a:spAutoFit/>
          </a:bodyPr>
          <a:lstStyle/>
          <a:p>
            <a:r>
              <a:rPr lang="nb-NO" sz="4000" b="1" dirty="0" smtClean="0">
                <a:solidFill>
                  <a:schemeClr val="bg1"/>
                </a:solidFill>
              </a:rPr>
              <a:t>Eksportbedriftene trekker opp</a:t>
            </a:r>
            <a:endParaRPr lang="nb-NO" sz="4000" b="1" dirty="0">
              <a:solidFill>
                <a:schemeClr val="bg1"/>
              </a:solidFill>
            </a:endParaRPr>
          </a:p>
        </p:txBody>
      </p:sp>
    </p:spTree>
    <p:extLst>
      <p:ext uri="{BB962C8B-B14F-4D97-AF65-F5344CB8AC3E}">
        <p14:creationId xmlns:p14="http://schemas.microsoft.com/office/powerpoint/2010/main" val="3780184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rotWithShape="1">
          <a:blip r:embed="rId3" cstate="print">
            <a:extLst>
              <a:ext uri="{28A0092B-C50C-407E-A947-70E740481C1C}">
                <a14:useLocalDpi xmlns:a14="http://schemas.microsoft.com/office/drawing/2010/main" val="0"/>
              </a:ext>
            </a:extLst>
          </a:blip>
          <a:srcRect t="24417"/>
          <a:stretch/>
        </p:blipFill>
        <p:spPr>
          <a:xfrm>
            <a:off x="0" y="0"/>
            <a:ext cx="12180722" cy="6900369"/>
          </a:xfrm>
          <a:prstGeom prst="rect">
            <a:avLst/>
          </a:prstGeom>
        </p:spPr>
      </p:pic>
      <p:sp>
        <p:nvSpPr>
          <p:cNvPr id="17" name="Rektangel 16"/>
          <p:cNvSpPr/>
          <p:nvPr/>
        </p:nvSpPr>
        <p:spPr>
          <a:xfrm>
            <a:off x="1841167" y="2481489"/>
            <a:ext cx="8498388" cy="1937390"/>
          </a:xfrm>
          <a:prstGeom prst="rect">
            <a:avLst/>
          </a:prstGeom>
          <a:effectLst>
            <a:outerShdw blurRad="50800" dist="38100" dir="8100000" algn="tr" rotWithShape="0">
              <a:prstClr val="black">
                <a:alpha val="40000"/>
              </a:prstClr>
            </a:outerShdw>
          </a:effectLst>
        </p:spPr>
        <p:txBody>
          <a:bodyPr wrap="square" anchor="ctr">
            <a:spAutoFit/>
          </a:bodyPr>
          <a:lstStyle/>
          <a:p>
            <a:r>
              <a:rPr lang="nb-NO" sz="4796" b="1" dirty="0">
                <a:solidFill>
                  <a:schemeClr val="bg1"/>
                </a:solidFill>
                <a:latin typeface="+mj-lt"/>
              </a:rPr>
              <a:t>Optimisme i alle </a:t>
            </a:r>
            <a:r>
              <a:rPr lang="nb-NO" sz="4796" b="1" dirty="0" smtClean="0">
                <a:solidFill>
                  <a:schemeClr val="bg1"/>
                </a:solidFill>
                <a:latin typeface="+mj-lt"/>
              </a:rPr>
              <a:t>fylkene</a:t>
            </a:r>
            <a:br>
              <a:rPr lang="nb-NO" sz="4796" b="1" dirty="0" smtClean="0">
                <a:solidFill>
                  <a:schemeClr val="bg1"/>
                </a:solidFill>
                <a:latin typeface="+mj-lt"/>
              </a:rPr>
            </a:br>
            <a:r>
              <a:rPr lang="nb-NO" sz="4796" b="1" dirty="0" smtClean="0">
                <a:solidFill>
                  <a:schemeClr val="bg1"/>
                </a:solidFill>
                <a:latin typeface="+mj-lt"/>
              </a:rPr>
              <a:t>– hvor er det høyest?</a:t>
            </a:r>
            <a:endParaRPr lang="nb-NO" sz="4796" b="1" dirty="0">
              <a:solidFill>
                <a:schemeClr val="bg1"/>
              </a:solidFill>
              <a:latin typeface="+mj-lt"/>
            </a:endParaRPr>
          </a:p>
          <a:p>
            <a:endParaRPr lang="nb-NO" sz="2398" b="1" dirty="0">
              <a:solidFill>
                <a:schemeClr val="bg1"/>
              </a:solidFill>
              <a:latin typeface="+mj-lt"/>
            </a:endParaRPr>
          </a:p>
        </p:txBody>
      </p:sp>
      <p:sp>
        <p:nvSpPr>
          <p:cNvPr id="5" name="Ellipse 4"/>
          <p:cNvSpPr>
            <a:spLocks noChangeAspect="1"/>
          </p:cNvSpPr>
          <p:nvPr/>
        </p:nvSpPr>
        <p:spPr>
          <a:xfrm>
            <a:off x="476118" y="2646346"/>
            <a:ext cx="1055704" cy="105662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lnSpc>
                <a:spcPts val="5328"/>
              </a:lnSpc>
            </a:pPr>
            <a:r>
              <a:rPr lang="en-US" sz="5328" b="1" dirty="0" smtClean="0"/>
              <a:t>3</a:t>
            </a:r>
            <a:endParaRPr lang="en-US" sz="5328" b="1" dirty="0"/>
          </a:p>
        </p:txBody>
      </p:sp>
    </p:spTree>
    <p:extLst>
      <p:ext uri="{BB962C8B-B14F-4D97-AF65-F5344CB8AC3E}">
        <p14:creationId xmlns:p14="http://schemas.microsoft.com/office/powerpoint/2010/main" val="800635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ktangel 19"/>
          <p:cNvSpPr/>
          <p:nvPr/>
        </p:nvSpPr>
        <p:spPr>
          <a:xfrm>
            <a:off x="5640" y="5105312"/>
            <a:ext cx="12254865" cy="17526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398"/>
          </a:p>
        </p:txBody>
      </p:sp>
      <p:sp>
        <p:nvSpPr>
          <p:cNvPr id="22" name="Ellipse 21"/>
          <p:cNvSpPr>
            <a:spLocks noChangeAspect="1"/>
          </p:cNvSpPr>
          <p:nvPr/>
        </p:nvSpPr>
        <p:spPr>
          <a:xfrm>
            <a:off x="377848" y="5453343"/>
            <a:ext cx="1055704" cy="105662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lnSpc>
                <a:spcPts val="5328"/>
              </a:lnSpc>
            </a:pPr>
            <a:r>
              <a:rPr lang="en-US" sz="5328" b="1" dirty="0"/>
              <a:t>3</a:t>
            </a:r>
          </a:p>
        </p:txBody>
      </p:sp>
      <p:cxnSp>
        <p:nvCxnSpPr>
          <p:cNvPr id="24" name="Rett linje 23"/>
          <p:cNvCxnSpPr/>
          <p:nvPr/>
        </p:nvCxnSpPr>
        <p:spPr>
          <a:xfrm flipV="1">
            <a:off x="7561294" y="1188720"/>
            <a:ext cx="0" cy="2733040"/>
          </a:xfrm>
          <a:prstGeom prst="line">
            <a:avLst/>
          </a:prstGeom>
          <a:ln w="15875">
            <a:solidFill>
              <a:srgbClr val="494949"/>
            </a:solidFill>
          </a:ln>
        </p:spPr>
        <p:style>
          <a:lnRef idx="2">
            <a:schemeClr val="accent1"/>
          </a:lnRef>
          <a:fillRef idx="0">
            <a:schemeClr val="accent1"/>
          </a:fillRef>
          <a:effectRef idx="1">
            <a:schemeClr val="accent1"/>
          </a:effectRef>
          <a:fontRef idx="minor">
            <a:schemeClr val="tx1"/>
          </a:fontRef>
        </p:style>
      </p:cxnSp>
      <p:sp>
        <p:nvSpPr>
          <p:cNvPr id="7" name="Rektangel 6"/>
          <p:cNvSpPr/>
          <p:nvPr/>
        </p:nvSpPr>
        <p:spPr>
          <a:xfrm>
            <a:off x="1805760" y="5489218"/>
            <a:ext cx="10002577" cy="984885"/>
          </a:xfrm>
          <a:prstGeom prst="rect">
            <a:avLst/>
          </a:prstGeom>
        </p:spPr>
        <p:txBody>
          <a:bodyPr wrap="square" anchor="ctr">
            <a:spAutoFit/>
          </a:bodyPr>
          <a:lstStyle/>
          <a:p>
            <a:r>
              <a:rPr lang="nb-NO" sz="3600" b="1" dirty="0">
                <a:solidFill>
                  <a:schemeClr val="bg1"/>
                </a:solidFill>
              </a:rPr>
              <a:t>Optimisme i alle fylker ved forrige måling </a:t>
            </a:r>
            <a:r>
              <a:rPr lang="nb-NO" sz="3600" b="1" dirty="0" smtClean="0">
                <a:solidFill>
                  <a:schemeClr val="bg1"/>
                </a:solidFill>
              </a:rPr>
              <a:t/>
            </a:r>
            <a:br>
              <a:rPr lang="nb-NO" sz="3600" b="1" dirty="0" smtClean="0">
                <a:solidFill>
                  <a:schemeClr val="bg1"/>
                </a:solidFill>
              </a:rPr>
            </a:br>
            <a:r>
              <a:rPr lang="nb-NO" sz="2200" dirty="0" smtClean="0">
                <a:solidFill>
                  <a:schemeClr val="bg1"/>
                </a:solidFill>
              </a:rPr>
              <a:t>– </a:t>
            </a:r>
            <a:r>
              <a:rPr lang="nb-NO" sz="2200" dirty="0">
                <a:solidFill>
                  <a:schemeClr val="bg1"/>
                </a:solidFill>
              </a:rPr>
              <a:t>H</a:t>
            </a:r>
            <a:r>
              <a:rPr lang="nb-NO" sz="2200" dirty="0" smtClean="0">
                <a:solidFill>
                  <a:schemeClr val="bg1"/>
                </a:solidFill>
              </a:rPr>
              <a:t>va </a:t>
            </a:r>
            <a:r>
              <a:rPr lang="nb-NO" sz="2200" dirty="0">
                <a:solidFill>
                  <a:schemeClr val="bg1"/>
                </a:solidFill>
              </a:rPr>
              <a:t>nå?</a:t>
            </a:r>
          </a:p>
        </p:txBody>
      </p:sp>
      <p:sp>
        <p:nvSpPr>
          <p:cNvPr id="3" name="Rektangel 2"/>
          <p:cNvSpPr/>
          <p:nvPr/>
        </p:nvSpPr>
        <p:spPr>
          <a:xfrm>
            <a:off x="6314174" y="981777"/>
            <a:ext cx="5595330" cy="4049573"/>
          </a:xfrm>
          <a:prstGeom prst="rect">
            <a:avLst/>
          </a:prstGeom>
          <a:solidFill>
            <a:srgbClr val="F9F7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aphicFrame>
        <p:nvGraphicFramePr>
          <p:cNvPr id="9" name="Diagram 8"/>
          <p:cNvGraphicFramePr>
            <a:graphicFrameLocks/>
          </p:cNvGraphicFramePr>
          <p:nvPr>
            <p:extLst>
              <p:ext uri="{D42A27DB-BD31-4B8C-83A1-F6EECF244321}">
                <p14:modId xmlns:p14="http://schemas.microsoft.com/office/powerpoint/2010/main" val="1390985414"/>
              </p:ext>
            </p:extLst>
          </p:nvPr>
        </p:nvGraphicFramePr>
        <p:xfrm>
          <a:off x="377849" y="0"/>
          <a:ext cx="11531655" cy="5209674"/>
        </p:xfrm>
        <a:graphic>
          <a:graphicData uri="http://schemas.openxmlformats.org/drawingml/2006/chart">
            <c:chart xmlns:c="http://schemas.openxmlformats.org/drawingml/2006/chart" xmlns:r="http://schemas.openxmlformats.org/officeDocument/2006/relationships" r:id="rId3"/>
          </a:graphicData>
        </a:graphic>
      </p:graphicFrame>
      <p:sp>
        <p:nvSpPr>
          <p:cNvPr id="10" name="Rektangel 9"/>
          <p:cNvSpPr/>
          <p:nvPr/>
        </p:nvSpPr>
        <p:spPr>
          <a:xfrm>
            <a:off x="6677526" y="975591"/>
            <a:ext cx="5017169" cy="4049573"/>
          </a:xfrm>
          <a:prstGeom prst="rect">
            <a:avLst/>
          </a:prstGeom>
          <a:solidFill>
            <a:srgbClr val="F9F7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Rektangel 11"/>
          <p:cNvSpPr/>
          <p:nvPr/>
        </p:nvSpPr>
        <p:spPr>
          <a:xfrm>
            <a:off x="8805487" y="367746"/>
            <a:ext cx="1193583" cy="728351"/>
          </a:xfrm>
          <a:prstGeom prst="rect">
            <a:avLst/>
          </a:prstGeom>
          <a:solidFill>
            <a:srgbClr val="F9F7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040418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ktangel 19"/>
          <p:cNvSpPr/>
          <p:nvPr/>
        </p:nvSpPr>
        <p:spPr>
          <a:xfrm>
            <a:off x="5640" y="5105312"/>
            <a:ext cx="12254865" cy="17526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398"/>
          </a:p>
        </p:txBody>
      </p:sp>
      <p:sp>
        <p:nvSpPr>
          <p:cNvPr id="22" name="Ellipse 21"/>
          <p:cNvSpPr>
            <a:spLocks noChangeAspect="1"/>
          </p:cNvSpPr>
          <p:nvPr/>
        </p:nvSpPr>
        <p:spPr>
          <a:xfrm>
            <a:off x="377848" y="5453343"/>
            <a:ext cx="1055704" cy="105662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lnSpc>
                <a:spcPts val="5328"/>
              </a:lnSpc>
            </a:pPr>
            <a:r>
              <a:rPr lang="en-US" sz="5328" b="1" dirty="0"/>
              <a:t>3</a:t>
            </a:r>
          </a:p>
        </p:txBody>
      </p:sp>
      <p:cxnSp>
        <p:nvCxnSpPr>
          <p:cNvPr id="24" name="Rett linje 23"/>
          <p:cNvCxnSpPr/>
          <p:nvPr/>
        </p:nvCxnSpPr>
        <p:spPr>
          <a:xfrm flipV="1">
            <a:off x="7561294" y="1188720"/>
            <a:ext cx="0" cy="2733040"/>
          </a:xfrm>
          <a:prstGeom prst="line">
            <a:avLst/>
          </a:prstGeom>
          <a:ln w="15875">
            <a:solidFill>
              <a:srgbClr val="494949"/>
            </a:solidFill>
          </a:ln>
        </p:spPr>
        <p:style>
          <a:lnRef idx="2">
            <a:schemeClr val="accent1"/>
          </a:lnRef>
          <a:fillRef idx="0">
            <a:schemeClr val="accent1"/>
          </a:fillRef>
          <a:effectRef idx="1">
            <a:schemeClr val="accent1"/>
          </a:effectRef>
          <a:fontRef idx="minor">
            <a:schemeClr val="tx1"/>
          </a:fontRef>
        </p:style>
      </p:cxnSp>
      <p:sp>
        <p:nvSpPr>
          <p:cNvPr id="7" name="Rektangel 6"/>
          <p:cNvSpPr/>
          <p:nvPr/>
        </p:nvSpPr>
        <p:spPr>
          <a:xfrm>
            <a:off x="1805760" y="5489218"/>
            <a:ext cx="10002577" cy="984885"/>
          </a:xfrm>
          <a:prstGeom prst="rect">
            <a:avLst/>
          </a:prstGeom>
        </p:spPr>
        <p:txBody>
          <a:bodyPr wrap="square" anchor="ctr">
            <a:spAutoFit/>
          </a:bodyPr>
          <a:lstStyle/>
          <a:p>
            <a:r>
              <a:rPr lang="nb-NO" sz="3600" b="1" dirty="0" smtClean="0">
                <a:solidFill>
                  <a:schemeClr val="bg1"/>
                </a:solidFill>
              </a:rPr>
              <a:t>Optimisme i alle fylkene</a:t>
            </a:r>
            <a:br>
              <a:rPr lang="nb-NO" sz="3600" b="1" dirty="0" smtClean="0">
                <a:solidFill>
                  <a:schemeClr val="bg1"/>
                </a:solidFill>
              </a:rPr>
            </a:br>
            <a:r>
              <a:rPr lang="nb-NO" sz="2200" dirty="0" smtClean="0">
                <a:solidFill>
                  <a:schemeClr val="bg1"/>
                </a:solidFill>
              </a:rPr>
              <a:t>– Hordaland og Agder på topp, alle fylkene har en indeks på mellom 62 og 64 prosent</a:t>
            </a:r>
            <a:endParaRPr lang="nb-NO" sz="2200" dirty="0">
              <a:solidFill>
                <a:schemeClr val="bg1"/>
              </a:solidFill>
            </a:endParaRPr>
          </a:p>
        </p:txBody>
      </p:sp>
      <p:sp>
        <p:nvSpPr>
          <p:cNvPr id="3" name="Rektangel 2"/>
          <p:cNvSpPr/>
          <p:nvPr/>
        </p:nvSpPr>
        <p:spPr>
          <a:xfrm>
            <a:off x="6314174" y="981777"/>
            <a:ext cx="5595330" cy="4049573"/>
          </a:xfrm>
          <a:prstGeom prst="rect">
            <a:avLst/>
          </a:prstGeom>
          <a:solidFill>
            <a:srgbClr val="F9F7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aphicFrame>
        <p:nvGraphicFramePr>
          <p:cNvPr id="9" name="Diagram 8"/>
          <p:cNvGraphicFramePr>
            <a:graphicFrameLocks/>
          </p:cNvGraphicFramePr>
          <p:nvPr>
            <p:extLst>
              <p:ext uri="{D42A27DB-BD31-4B8C-83A1-F6EECF244321}">
                <p14:modId xmlns:p14="http://schemas.microsoft.com/office/powerpoint/2010/main" val="2942313024"/>
              </p:ext>
            </p:extLst>
          </p:nvPr>
        </p:nvGraphicFramePr>
        <p:xfrm>
          <a:off x="377849" y="0"/>
          <a:ext cx="11531655" cy="5209674"/>
        </p:xfrm>
        <a:graphic>
          <a:graphicData uri="http://schemas.openxmlformats.org/drawingml/2006/chart">
            <c:chart xmlns:c="http://schemas.openxmlformats.org/drawingml/2006/chart" xmlns:r="http://schemas.openxmlformats.org/officeDocument/2006/relationships" r:id="rId3"/>
          </a:graphicData>
        </a:graphic>
      </p:graphicFrame>
      <p:sp>
        <p:nvSpPr>
          <p:cNvPr id="10" name="Rektangel 9"/>
          <p:cNvSpPr/>
          <p:nvPr/>
        </p:nvSpPr>
        <p:spPr>
          <a:xfrm>
            <a:off x="7490485" y="975591"/>
            <a:ext cx="5017169" cy="4049573"/>
          </a:xfrm>
          <a:prstGeom prst="rect">
            <a:avLst/>
          </a:prstGeom>
          <a:solidFill>
            <a:srgbClr val="F9F7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Rektangel 11"/>
          <p:cNvSpPr/>
          <p:nvPr/>
        </p:nvSpPr>
        <p:spPr>
          <a:xfrm>
            <a:off x="8805487" y="367746"/>
            <a:ext cx="1193583" cy="728351"/>
          </a:xfrm>
          <a:prstGeom prst="rect">
            <a:avLst/>
          </a:prstGeom>
          <a:solidFill>
            <a:srgbClr val="F9F7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499724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ktangel 19"/>
          <p:cNvSpPr/>
          <p:nvPr/>
        </p:nvSpPr>
        <p:spPr>
          <a:xfrm>
            <a:off x="5640" y="5105312"/>
            <a:ext cx="12254865" cy="17526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398"/>
          </a:p>
        </p:txBody>
      </p:sp>
      <p:sp>
        <p:nvSpPr>
          <p:cNvPr id="22" name="Ellipse 21"/>
          <p:cNvSpPr>
            <a:spLocks noChangeAspect="1"/>
          </p:cNvSpPr>
          <p:nvPr/>
        </p:nvSpPr>
        <p:spPr>
          <a:xfrm>
            <a:off x="377848" y="5453343"/>
            <a:ext cx="1055704" cy="105662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lnSpc>
                <a:spcPts val="5328"/>
              </a:lnSpc>
            </a:pPr>
            <a:r>
              <a:rPr lang="en-US" sz="5328" b="1" dirty="0"/>
              <a:t>3</a:t>
            </a:r>
          </a:p>
        </p:txBody>
      </p:sp>
      <p:cxnSp>
        <p:nvCxnSpPr>
          <p:cNvPr id="24" name="Rett linje 23"/>
          <p:cNvCxnSpPr/>
          <p:nvPr/>
        </p:nvCxnSpPr>
        <p:spPr>
          <a:xfrm flipV="1">
            <a:off x="7561294" y="1188720"/>
            <a:ext cx="0" cy="2733040"/>
          </a:xfrm>
          <a:prstGeom prst="line">
            <a:avLst/>
          </a:prstGeom>
          <a:ln w="15875">
            <a:solidFill>
              <a:srgbClr val="494949"/>
            </a:solidFill>
          </a:ln>
        </p:spPr>
        <p:style>
          <a:lnRef idx="2">
            <a:schemeClr val="accent1"/>
          </a:lnRef>
          <a:fillRef idx="0">
            <a:schemeClr val="accent1"/>
          </a:fillRef>
          <a:effectRef idx="1">
            <a:schemeClr val="accent1"/>
          </a:effectRef>
          <a:fontRef idx="minor">
            <a:schemeClr val="tx1"/>
          </a:fontRef>
        </p:style>
      </p:cxnSp>
      <p:sp>
        <p:nvSpPr>
          <p:cNvPr id="7" name="Rektangel 6"/>
          <p:cNvSpPr/>
          <p:nvPr/>
        </p:nvSpPr>
        <p:spPr>
          <a:xfrm>
            <a:off x="1805760" y="5489218"/>
            <a:ext cx="10002577" cy="984885"/>
          </a:xfrm>
          <a:prstGeom prst="rect">
            <a:avLst/>
          </a:prstGeom>
        </p:spPr>
        <p:txBody>
          <a:bodyPr wrap="square" anchor="ctr">
            <a:spAutoFit/>
          </a:bodyPr>
          <a:lstStyle/>
          <a:p>
            <a:r>
              <a:rPr lang="nb-NO" sz="3600" b="1" dirty="0">
                <a:solidFill>
                  <a:schemeClr val="bg1"/>
                </a:solidFill>
              </a:rPr>
              <a:t>Jevnt over </a:t>
            </a:r>
            <a:r>
              <a:rPr lang="nb-NO" sz="3600" b="1">
                <a:solidFill>
                  <a:schemeClr val="bg1"/>
                </a:solidFill>
              </a:rPr>
              <a:t>høye forventninger </a:t>
            </a:r>
            <a:r>
              <a:rPr lang="nb-NO" sz="3600" b="1" dirty="0">
                <a:solidFill>
                  <a:schemeClr val="bg1"/>
                </a:solidFill>
              </a:rPr>
              <a:t/>
            </a:r>
            <a:br>
              <a:rPr lang="nb-NO" sz="3600" b="1" dirty="0">
                <a:solidFill>
                  <a:schemeClr val="bg1"/>
                </a:solidFill>
              </a:rPr>
            </a:br>
            <a:r>
              <a:rPr lang="nb-NO" sz="2200" dirty="0">
                <a:solidFill>
                  <a:schemeClr val="bg1"/>
                </a:solidFill>
              </a:rPr>
              <a:t>– De fleste delindekser godt over det nøytrale nivået (50)</a:t>
            </a:r>
          </a:p>
        </p:txBody>
      </p:sp>
      <p:sp>
        <p:nvSpPr>
          <p:cNvPr id="3" name="Rektangel 2"/>
          <p:cNvSpPr/>
          <p:nvPr/>
        </p:nvSpPr>
        <p:spPr>
          <a:xfrm>
            <a:off x="6314174" y="981777"/>
            <a:ext cx="5595330" cy="4049573"/>
          </a:xfrm>
          <a:prstGeom prst="rect">
            <a:avLst/>
          </a:prstGeom>
          <a:solidFill>
            <a:srgbClr val="F9F7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aphicFrame>
        <p:nvGraphicFramePr>
          <p:cNvPr id="9" name="Diagram 8"/>
          <p:cNvGraphicFramePr>
            <a:graphicFrameLocks/>
          </p:cNvGraphicFramePr>
          <p:nvPr>
            <p:extLst>
              <p:ext uri="{D42A27DB-BD31-4B8C-83A1-F6EECF244321}">
                <p14:modId xmlns:p14="http://schemas.microsoft.com/office/powerpoint/2010/main" val="1675120963"/>
              </p:ext>
            </p:extLst>
          </p:nvPr>
        </p:nvGraphicFramePr>
        <p:xfrm>
          <a:off x="377849" y="0"/>
          <a:ext cx="11531655" cy="520967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23655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ktangel 21"/>
          <p:cNvSpPr/>
          <p:nvPr/>
        </p:nvSpPr>
        <p:spPr>
          <a:xfrm>
            <a:off x="-311610" y="-1050717"/>
            <a:ext cx="12889388" cy="8151985"/>
          </a:xfrm>
          <a:prstGeom prst="rect">
            <a:avLst/>
          </a:prstGeom>
          <a:solidFill>
            <a:srgbClr val="0301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398">
              <a:latin typeface="Calibri" charset="0"/>
              <a:ea typeface="Calibri" charset="0"/>
              <a:cs typeface="Calibri" charset="0"/>
            </a:endParaRPr>
          </a:p>
        </p:txBody>
      </p:sp>
      <p:pic>
        <p:nvPicPr>
          <p:cNvPr id="23" name="Bild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0067" y="1"/>
            <a:ext cx="10287002" cy="6858001"/>
          </a:xfrm>
          <a:prstGeom prst="rect">
            <a:avLst/>
          </a:prstGeom>
        </p:spPr>
      </p:pic>
      <p:sp>
        <p:nvSpPr>
          <p:cNvPr id="7" name="TekstSylinder 6"/>
          <p:cNvSpPr txBox="1"/>
          <p:nvPr/>
        </p:nvSpPr>
        <p:spPr>
          <a:xfrm>
            <a:off x="639673" y="252139"/>
            <a:ext cx="10560999" cy="492443"/>
          </a:xfrm>
          <a:prstGeom prst="rect">
            <a:avLst/>
          </a:prstGeom>
          <a:noFill/>
        </p:spPr>
        <p:txBody>
          <a:bodyPr wrap="square" rtlCol="0">
            <a:spAutoFit/>
          </a:bodyPr>
          <a:lstStyle/>
          <a:p>
            <a:pPr algn="ctr"/>
            <a:r>
              <a:rPr lang="nb-NO" sz="2600" b="1" i="1" dirty="0" smtClean="0">
                <a:solidFill>
                  <a:schemeClr val="bg1"/>
                </a:solidFill>
                <a:latin typeface="Calibri" charset="0"/>
                <a:ea typeface="Calibri" charset="0"/>
                <a:cs typeface="Calibri" charset="0"/>
              </a:rPr>
              <a:t>En </a:t>
            </a:r>
            <a:r>
              <a:rPr lang="nb-NO" sz="2600" b="1" i="1" dirty="0">
                <a:solidFill>
                  <a:schemeClr val="bg1"/>
                </a:solidFill>
                <a:latin typeface="Calibri" charset="0"/>
                <a:ea typeface="Calibri" charset="0"/>
                <a:cs typeface="Calibri" charset="0"/>
              </a:rPr>
              <a:t>begivenhetsrik </a:t>
            </a:r>
            <a:r>
              <a:rPr lang="nb-NO" sz="2600" b="1" i="1" dirty="0" smtClean="0">
                <a:solidFill>
                  <a:schemeClr val="bg1"/>
                </a:solidFill>
                <a:latin typeface="Calibri" charset="0"/>
                <a:ea typeface="Calibri" charset="0"/>
                <a:cs typeface="Calibri" charset="0"/>
              </a:rPr>
              <a:t>tid…</a:t>
            </a:r>
            <a:endParaRPr lang="nb-NO" sz="2600" b="1" i="1" dirty="0">
              <a:solidFill>
                <a:schemeClr val="bg1"/>
              </a:solidFill>
              <a:latin typeface="Calibri" charset="0"/>
              <a:ea typeface="Calibri" charset="0"/>
              <a:cs typeface="Calibri" charset="0"/>
            </a:endParaRPr>
          </a:p>
        </p:txBody>
      </p:sp>
      <p:sp>
        <p:nvSpPr>
          <p:cNvPr id="8" name="TekstSylinder 7"/>
          <p:cNvSpPr txBox="1"/>
          <p:nvPr/>
        </p:nvSpPr>
        <p:spPr>
          <a:xfrm>
            <a:off x="646586" y="1145681"/>
            <a:ext cx="9559955" cy="553998"/>
          </a:xfrm>
          <a:prstGeom prst="rect">
            <a:avLst/>
          </a:prstGeom>
          <a:noFill/>
        </p:spPr>
        <p:txBody>
          <a:bodyPr wrap="square" rtlCol="0">
            <a:spAutoFit/>
          </a:bodyPr>
          <a:lstStyle/>
          <a:p>
            <a:pPr algn="ctr"/>
            <a:r>
              <a:rPr lang="nb-NO" sz="3000" b="1" dirty="0" smtClean="0">
                <a:solidFill>
                  <a:schemeClr val="bg1"/>
                </a:solidFill>
                <a:latin typeface="Calibri" charset="0"/>
                <a:ea typeface="Calibri" charset="0"/>
                <a:cs typeface="Calibri" charset="0"/>
              </a:rPr>
              <a:t>Brytninger (</a:t>
            </a:r>
            <a:r>
              <a:rPr lang="nb-NO" sz="3000" b="1" dirty="0" err="1" smtClean="0">
                <a:solidFill>
                  <a:schemeClr val="bg1"/>
                </a:solidFill>
                <a:latin typeface="Calibri" charset="0"/>
                <a:ea typeface="Calibri" charset="0"/>
                <a:cs typeface="Calibri" charset="0"/>
              </a:rPr>
              <a:t>Brexit</a:t>
            </a:r>
            <a:r>
              <a:rPr lang="nb-NO" sz="3000" b="1" dirty="0" smtClean="0">
                <a:solidFill>
                  <a:schemeClr val="bg1"/>
                </a:solidFill>
                <a:latin typeface="Calibri" charset="0"/>
                <a:ea typeface="Calibri" charset="0"/>
                <a:cs typeface="Calibri" charset="0"/>
              </a:rPr>
              <a:t> </a:t>
            </a:r>
            <a:r>
              <a:rPr lang="nb-NO" sz="3000" b="1" dirty="0">
                <a:solidFill>
                  <a:schemeClr val="bg1"/>
                </a:solidFill>
                <a:latin typeface="Calibri" charset="0"/>
                <a:ea typeface="Calibri" charset="0"/>
                <a:cs typeface="Calibri" charset="0"/>
              </a:rPr>
              <a:t>og </a:t>
            </a:r>
            <a:r>
              <a:rPr lang="nb-NO" sz="3000" b="1" dirty="0" smtClean="0">
                <a:solidFill>
                  <a:schemeClr val="bg1"/>
                </a:solidFill>
                <a:latin typeface="Calibri" charset="0"/>
                <a:ea typeface="Calibri" charset="0"/>
                <a:cs typeface="Calibri" charset="0"/>
              </a:rPr>
              <a:t>Trump)         </a:t>
            </a:r>
            <a:r>
              <a:rPr lang="nb-NO" sz="3000" b="1" dirty="0" err="1" smtClean="0">
                <a:solidFill>
                  <a:schemeClr val="bg1"/>
                </a:solidFill>
                <a:latin typeface="Calibri" charset="0"/>
                <a:ea typeface="Calibri" charset="0"/>
                <a:cs typeface="Calibri" charset="0"/>
              </a:rPr>
              <a:t>vs</a:t>
            </a:r>
            <a:r>
              <a:rPr lang="nb-NO" sz="3000" b="1" dirty="0" smtClean="0">
                <a:solidFill>
                  <a:schemeClr val="bg1"/>
                </a:solidFill>
                <a:latin typeface="Calibri" charset="0"/>
                <a:ea typeface="Calibri" charset="0"/>
                <a:cs typeface="Calibri" charset="0"/>
              </a:rPr>
              <a:t>      økonomisk oppsving</a:t>
            </a:r>
            <a:endParaRPr lang="nb-NO" sz="3000" b="1" dirty="0">
              <a:solidFill>
                <a:schemeClr val="bg1"/>
              </a:solidFill>
              <a:latin typeface="Calibri" charset="0"/>
              <a:ea typeface="Calibri" charset="0"/>
              <a:cs typeface="Calibri" charset="0"/>
            </a:endParaRPr>
          </a:p>
        </p:txBody>
      </p:sp>
      <p:sp>
        <p:nvSpPr>
          <p:cNvPr id="9" name="TekstSylinder 8"/>
          <p:cNvSpPr txBox="1"/>
          <p:nvPr/>
        </p:nvSpPr>
        <p:spPr>
          <a:xfrm>
            <a:off x="1882619" y="2267839"/>
            <a:ext cx="4306756" cy="420243"/>
          </a:xfrm>
          <a:prstGeom prst="rect">
            <a:avLst/>
          </a:prstGeom>
          <a:noFill/>
        </p:spPr>
        <p:txBody>
          <a:bodyPr wrap="square" rtlCol="0">
            <a:spAutoFit/>
          </a:bodyPr>
          <a:lstStyle/>
          <a:p>
            <a:r>
              <a:rPr lang="nb-NO" sz="2131" dirty="0">
                <a:solidFill>
                  <a:schemeClr val="bg1"/>
                </a:solidFill>
                <a:latin typeface="Calibri" charset="0"/>
                <a:ea typeface="Calibri" charset="0"/>
                <a:cs typeface="Calibri" charset="0"/>
              </a:rPr>
              <a:t>Ingen hard-landing i Kina</a:t>
            </a:r>
          </a:p>
        </p:txBody>
      </p:sp>
      <p:sp>
        <p:nvSpPr>
          <p:cNvPr id="10" name="TekstSylinder 9"/>
          <p:cNvSpPr txBox="1"/>
          <p:nvPr/>
        </p:nvSpPr>
        <p:spPr>
          <a:xfrm>
            <a:off x="7093794" y="2301866"/>
            <a:ext cx="4306756" cy="420243"/>
          </a:xfrm>
          <a:prstGeom prst="rect">
            <a:avLst/>
          </a:prstGeom>
          <a:noFill/>
        </p:spPr>
        <p:txBody>
          <a:bodyPr wrap="square" rtlCol="0">
            <a:spAutoFit/>
          </a:bodyPr>
          <a:lstStyle/>
          <a:p>
            <a:r>
              <a:rPr lang="nb-NO" sz="2131" dirty="0">
                <a:solidFill>
                  <a:schemeClr val="bg1"/>
                </a:solidFill>
                <a:latin typeface="Calibri" charset="0"/>
                <a:ea typeface="Calibri" charset="0"/>
                <a:cs typeface="Calibri" charset="0"/>
              </a:rPr>
              <a:t>Veksten i verden </a:t>
            </a:r>
            <a:r>
              <a:rPr lang="nb-NO" sz="2131" dirty="0" smtClean="0">
                <a:solidFill>
                  <a:schemeClr val="bg1"/>
                </a:solidFill>
                <a:latin typeface="Calibri" charset="0"/>
                <a:ea typeface="Calibri" charset="0"/>
                <a:cs typeface="Calibri" charset="0"/>
              </a:rPr>
              <a:t>har tatt seg opp</a:t>
            </a:r>
            <a:endParaRPr lang="nb-NO" sz="2131" dirty="0">
              <a:solidFill>
                <a:schemeClr val="bg1"/>
              </a:solidFill>
              <a:latin typeface="Calibri" charset="0"/>
              <a:ea typeface="Calibri" charset="0"/>
              <a:cs typeface="Calibri" charset="0"/>
            </a:endParaRPr>
          </a:p>
        </p:txBody>
      </p:sp>
      <p:sp>
        <p:nvSpPr>
          <p:cNvPr id="11" name="TekstSylinder 10"/>
          <p:cNvSpPr txBox="1"/>
          <p:nvPr/>
        </p:nvSpPr>
        <p:spPr>
          <a:xfrm>
            <a:off x="921485" y="2901647"/>
            <a:ext cx="4306756" cy="420243"/>
          </a:xfrm>
          <a:prstGeom prst="rect">
            <a:avLst/>
          </a:prstGeom>
          <a:noFill/>
        </p:spPr>
        <p:txBody>
          <a:bodyPr wrap="square" rtlCol="0">
            <a:spAutoFit/>
          </a:bodyPr>
          <a:lstStyle/>
          <a:p>
            <a:r>
              <a:rPr lang="nb-NO" sz="2131" dirty="0">
                <a:solidFill>
                  <a:schemeClr val="bg1"/>
                </a:solidFill>
                <a:latin typeface="Calibri" charset="0"/>
                <a:ea typeface="Calibri" charset="0"/>
                <a:cs typeface="Calibri" charset="0"/>
              </a:rPr>
              <a:t>Olje fra </a:t>
            </a:r>
            <a:r>
              <a:rPr lang="nb-NO" sz="2131" dirty="0" smtClean="0">
                <a:solidFill>
                  <a:schemeClr val="bg1"/>
                </a:solidFill>
                <a:latin typeface="Calibri" charset="0"/>
                <a:ea typeface="Calibri" charset="0"/>
                <a:cs typeface="Calibri" charset="0"/>
              </a:rPr>
              <a:t>(100 til) 30 </a:t>
            </a:r>
            <a:r>
              <a:rPr lang="nb-NO" sz="2131" dirty="0">
                <a:solidFill>
                  <a:schemeClr val="bg1"/>
                </a:solidFill>
                <a:latin typeface="Calibri" charset="0"/>
                <a:ea typeface="Calibri" charset="0"/>
                <a:cs typeface="Calibri" charset="0"/>
              </a:rPr>
              <a:t>til </a:t>
            </a:r>
            <a:r>
              <a:rPr lang="nb-NO" sz="2131" dirty="0" smtClean="0">
                <a:solidFill>
                  <a:schemeClr val="bg1"/>
                </a:solidFill>
                <a:latin typeface="Calibri" charset="0"/>
                <a:ea typeface="Calibri" charset="0"/>
                <a:cs typeface="Calibri" charset="0"/>
              </a:rPr>
              <a:t>over 70</a:t>
            </a:r>
            <a:endParaRPr lang="nb-NO" sz="2131" dirty="0">
              <a:solidFill>
                <a:schemeClr val="bg1"/>
              </a:solidFill>
              <a:latin typeface="Calibri" charset="0"/>
              <a:ea typeface="Calibri" charset="0"/>
              <a:cs typeface="Calibri" charset="0"/>
            </a:endParaRPr>
          </a:p>
        </p:txBody>
      </p:sp>
      <p:sp>
        <p:nvSpPr>
          <p:cNvPr id="13" name="TekstSylinder 12"/>
          <p:cNvSpPr txBox="1"/>
          <p:nvPr/>
        </p:nvSpPr>
        <p:spPr>
          <a:xfrm>
            <a:off x="7656457" y="3553685"/>
            <a:ext cx="4378666" cy="420243"/>
          </a:xfrm>
          <a:prstGeom prst="rect">
            <a:avLst/>
          </a:prstGeom>
          <a:noFill/>
        </p:spPr>
        <p:txBody>
          <a:bodyPr wrap="square" rtlCol="0">
            <a:spAutoFit/>
          </a:bodyPr>
          <a:lstStyle/>
          <a:p>
            <a:r>
              <a:rPr lang="nb-NO" sz="2131" dirty="0" smtClean="0">
                <a:solidFill>
                  <a:schemeClr val="bg1"/>
                </a:solidFill>
                <a:latin typeface="Calibri" charset="0"/>
                <a:ea typeface="Calibri" charset="0"/>
                <a:cs typeface="Calibri" charset="0"/>
              </a:rPr>
              <a:t>Optimisme i aksje- og finansmarkeder</a:t>
            </a:r>
            <a:endParaRPr lang="nb-NO" sz="2131" dirty="0">
              <a:solidFill>
                <a:schemeClr val="bg1"/>
              </a:solidFill>
              <a:latin typeface="Calibri" charset="0"/>
              <a:ea typeface="Calibri" charset="0"/>
              <a:cs typeface="Calibri" charset="0"/>
            </a:endParaRPr>
          </a:p>
        </p:txBody>
      </p:sp>
      <p:sp>
        <p:nvSpPr>
          <p:cNvPr id="14" name="TekstSylinder 13"/>
          <p:cNvSpPr txBox="1"/>
          <p:nvPr/>
        </p:nvSpPr>
        <p:spPr>
          <a:xfrm>
            <a:off x="303773" y="3566626"/>
            <a:ext cx="4737432" cy="420243"/>
          </a:xfrm>
          <a:prstGeom prst="rect">
            <a:avLst/>
          </a:prstGeom>
          <a:noFill/>
        </p:spPr>
        <p:txBody>
          <a:bodyPr wrap="square" rtlCol="0">
            <a:spAutoFit/>
          </a:bodyPr>
          <a:lstStyle/>
          <a:p>
            <a:r>
              <a:rPr lang="nb-NO" sz="2131" dirty="0" smtClean="0">
                <a:solidFill>
                  <a:schemeClr val="bg1"/>
                </a:solidFill>
                <a:latin typeface="Calibri" charset="0"/>
                <a:ea typeface="Calibri" charset="0"/>
                <a:cs typeface="Calibri" charset="0"/>
              </a:rPr>
              <a:t>Olje fra ned- til oppgang - solid laksepris</a:t>
            </a:r>
            <a:endParaRPr lang="nb-NO" sz="2131" dirty="0">
              <a:solidFill>
                <a:schemeClr val="bg1"/>
              </a:solidFill>
              <a:latin typeface="Calibri" charset="0"/>
              <a:ea typeface="Calibri" charset="0"/>
              <a:cs typeface="Calibri" charset="0"/>
            </a:endParaRPr>
          </a:p>
        </p:txBody>
      </p:sp>
      <p:sp>
        <p:nvSpPr>
          <p:cNvPr id="16" name="TekstSylinder 15"/>
          <p:cNvSpPr txBox="1"/>
          <p:nvPr/>
        </p:nvSpPr>
        <p:spPr>
          <a:xfrm>
            <a:off x="7822712" y="2901646"/>
            <a:ext cx="4306756" cy="420243"/>
          </a:xfrm>
          <a:prstGeom prst="rect">
            <a:avLst/>
          </a:prstGeom>
          <a:noFill/>
        </p:spPr>
        <p:txBody>
          <a:bodyPr wrap="square" rtlCol="0">
            <a:spAutoFit/>
          </a:bodyPr>
          <a:lstStyle/>
          <a:p>
            <a:r>
              <a:rPr lang="nb-NO" sz="2131" dirty="0" smtClean="0">
                <a:solidFill>
                  <a:schemeClr val="bg1"/>
                </a:solidFill>
                <a:latin typeface="Calibri" charset="0"/>
                <a:ea typeface="Calibri" charset="0"/>
                <a:cs typeface="Calibri" charset="0"/>
              </a:rPr>
              <a:t>Lave renter (og dempet inflasjon)</a:t>
            </a:r>
            <a:endParaRPr lang="nb-NO" sz="2131" dirty="0">
              <a:solidFill>
                <a:schemeClr val="bg1"/>
              </a:solidFill>
              <a:latin typeface="Calibri" charset="0"/>
              <a:ea typeface="Calibri" charset="0"/>
              <a:cs typeface="Calibri" charset="0"/>
            </a:endParaRPr>
          </a:p>
        </p:txBody>
      </p:sp>
      <p:sp>
        <p:nvSpPr>
          <p:cNvPr id="17" name="TekstSylinder 16"/>
          <p:cNvSpPr txBox="1"/>
          <p:nvPr/>
        </p:nvSpPr>
        <p:spPr>
          <a:xfrm>
            <a:off x="490809" y="4205731"/>
            <a:ext cx="4737432" cy="420243"/>
          </a:xfrm>
          <a:prstGeom prst="rect">
            <a:avLst/>
          </a:prstGeom>
          <a:noFill/>
        </p:spPr>
        <p:txBody>
          <a:bodyPr wrap="square" rtlCol="0">
            <a:spAutoFit/>
          </a:bodyPr>
          <a:lstStyle/>
          <a:p>
            <a:r>
              <a:rPr lang="nb-NO" sz="2131" dirty="0" smtClean="0">
                <a:solidFill>
                  <a:schemeClr val="bg1"/>
                </a:solidFill>
                <a:latin typeface="Calibri" charset="0"/>
                <a:ea typeface="Calibri" charset="0"/>
                <a:cs typeface="Calibri" charset="0"/>
              </a:rPr>
              <a:t>Svak kronekurs øker konkurransekraft</a:t>
            </a:r>
            <a:endParaRPr lang="nb-NO" sz="2131" dirty="0">
              <a:solidFill>
                <a:schemeClr val="bg1"/>
              </a:solidFill>
              <a:latin typeface="Calibri" charset="0"/>
              <a:ea typeface="Calibri" charset="0"/>
              <a:cs typeface="Calibri" charset="0"/>
            </a:endParaRPr>
          </a:p>
        </p:txBody>
      </p:sp>
      <p:sp>
        <p:nvSpPr>
          <p:cNvPr id="18" name="TekstSylinder 17"/>
          <p:cNvSpPr txBox="1"/>
          <p:nvPr/>
        </p:nvSpPr>
        <p:spPr>
          <a:xfrm>
            <a:off x="7258126" y="4205731"/>
            <a:ext cx="4871341" cy="420243"/>
          </a:xfrm>
          <a:prstGeom prst="rect">
            <a:avLst/>
          </a:prstGeom>
          <a:noFill/>
        </p:spPr>
        <p:txBody>
          <a:bodyPr wrap="square" rtlCol="0">
            <a:spAutoFit/>
          </a:bodyPr>
          <a:lstStyle/>
          <a:p>
            <a:r>
              <a:rPr lang="nb-NO" sz="2131" dirty="0" smtClean="0">
                <a:solidFill>
                  <a:schemeClr val="bg1"/>
                </a:solidFill>
                <a:latin typeface="Calibri" charset="0"/>
                <a:ea typeface="Calibri" charset="0"/>
                <a:cs typeface="Calibri" charset="0"/>
              </a:rPr>
              <a:t>Bedring i norsk </a:t>
            </a:r>
            <a:r>
              <a:rPr lang="nb-NO" sz="2131" dirty="0">
                <a:solidFill>
                  <a:schemeClr val="bg1"/>
                </a:solidFill>
                <a:latin typeface="Calibri" charset="0"/>
                <a:ea typeface="Calibri" charset="0"/>
                <a:cs typeface="Calibri" charset="0"/>
              </a:rPr>
              <a:t>økonomi </a:t>
            </a:r>
            <a:r>
              <a:rPr lang="nb-NO" sz="2131" dirty="0" smtClean="0">
                <a:solidFill>
                  <a:schemeClr val="bg1"/>
                </a:solidFill>
                <a:latin typeface="Calibri" charset="0"/>
                <a:ea typeface="Calibri" charset="0"/>
                <a:cs typeface="Calibri" charset="0"/>
              </a:rPr>
              <a:t>og boligmarked</a:t>
            </a:r>
            <a:endParaRPr lang="nb-NO" sz="2131" dirty="0">
              <a:solidFill>
                <a:schemeClr val="bg1"/>
              </a:solidFill>
              <a:latin typeface="Calibri" charset="0"/>
              <a:ea typeface="Calibri" charset="0"/>
              <a:cs typeface="Calibri" charset="0"/>
            </a:endParaRPr>
          </a:p>
        </p:txBody>
      </p:sp>
      <p:sp>
        <p:nvSpPr>
          <p:cNvPr id="15" name="TekstSylinder 14"/>
          <p:cNvSpPr txBox="1"/>
          <p:nvPr/>
        </p:nvSpPr>
        <p:spPr>
          <a:xfrm>
            <a:off x="490809" y="6040665"/>
            <a:ext cx="10560999" cy="492443"/>
          </a:xfrm>
          <a:prstGeom prst="rect">
            <a:avLst/>
          </a:prstGeom>
          <a:noFill/>
        </p:spPr>
        <p:txBody>
          <a:bodyPr wrap="square" rtlCol="0">
            <a:spAutoFit/>
          </a:bodyPr>
          <a:lstStyle/>
          <a:p>
            <a:pPr algn="ctr"/>
            <a:r>
              <a:rPr lang="nb-NO" sz="2600" b="1" i="1" dirty="0" smtClean="0">
                <a:solidFill>
                  <a:schemeClr val="bg1"/>
                </a:solidFill>
                <a:latin typeface="Calibri" charset="0"/>
                <a:ea typeface="Calibri" charset="0"/>
                <a:cs typeface="Calibri" charset="0"/>
              </a:rPr>
              <a:t>… sterke drivere for norsk økonomi</a:t>
            </a:r>
            <a:endParaRPr lang="nb-NO" sz="2600" b="1" i="1" dirty="0">
              <a:solidFill>
                <a:schemeClr val="bg1"/>
              </a:solidFill>
              <a:latin typeface="Calibri" charset="0"/>
              <a:ea typeface="Calibri" charset="0"/>
              <a:cs typeface="Calibri" charset="0"/>
            </a:endParaRPr>
          </a:p>
        </p:txBody>
      </p:sp>
    </p:spTree>
    <p:extLst>
      <p:ext uri="{BB962C8B-B14F-4D97-AF65-F5344CB8AC3E}">
        <p14:creationId xmlns:p14="http://schemas.microsoft.com/office/powerpoint/2010/main" val="4263210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ktangel 9"/>
          <p:cNvSpPr/>
          <p:nvPr/>
        </p:nvSpPr>
        <p:spPr>
          <a:xfrm>
            <a:off x="5640" y="5105312"/>
            <a:ext cx="12254865" cy="17526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398"/>
          </a:p>
        </p:txBody>
      </p:sp>
      <p:cxnSp>
        <p:nvCxnSpPr>
          <p:cNvPr id="11" name="Rett linje 10"/>
          <p:cNvCxnSpPr/>
          <p:nvPr/>
        </p:nvCxnSpPr>
        <p:spPr>
          <a:xfrm>
            <a:off x="631593" y="2355273"/>
            <a:ext cx="11115907" cy="0"/>
          </a:xfrm>
          <a:prstGeom prst="line">
            <a:avLst/>
          </a:prstGeom>
          <a:ln w="15875" cmpd="sng">
            <a:solidFill>
              <a:srgbClr val="494949"/>
            </a:solidFill>
          </a:ln>
        </p:spPr>
        <p:style>
          <a:lnRef idx="2">
            <a:schemeClr val="accent1"/>
          </a:lnRef>
          <a:fillRef idx="0">
            <a:schemeClr val="accent1"/>
          </a:fillRef>
          <a:effectRef idx="1">
            <a:schemeClr val="accent1"/>
          </a:effectRef>
          <a:fontRef idx="minor">
            <a:schemeClr val="tx1"/>
          </a:fontRef>
        </p:style>
      </p:cxnSp>
      <p:graphicFrame>
        <p:nvGraphicFramePr>
          <p:cNvPr id="12" name="Diagram 11"/>
          <p:cNvGraphicFramePr/>
          <p:nvPr>
            <p:extLst>
              <p:ext uri="{D42A27DB-BD31-4B8C-83A1-F6EECF244321}">
                <p14:modId xmlns:p14="http://schemas.microsoft.com/office/powerpoint/2010/main" val="1217820283"/>
              </p:ext>
            </p:extLst>
          </p:nvPr>
        </p:nvGraphicFramePr>
        <p:xfrm>
          <a:off x="5639" y="85725"/>
          <a:ext cx="12180722" cy="5019588"/>
        </p:xfrm>
        <a:graphic>
          <a:graphicData uri="http://schemas.openxmlformats.org/drawingml/2006/chart">
            <c:chart xmlns:c="http://schemas.openxmlformats.org/drawingml/2006/chart" xmlns:r="http://schemas.openxmlformats.org/officeDocument/2006/relationships" r:id="rId3"/>
          </a:graphicData>
        </a:graphic>
      </p:graphicFrame>
      <p:sp>
        <p:nvSpPr>
          <p:cNvPr id="13" name="Plassholder for tekst 3"/>
          <p:cNvSpPr txBox="1">
            <a:spLocks/>
          </p:cNvSpPr>
          <p:nvPr/>
        </p:nvSpPr>
        <p:spPr>
          <a:xfrm>
            <a:off x="7218318" y="7328298"/>
            <a:ext cx="4968043" cy="1524423"/>
          </a:xfrm>
          <a:prstGeom prst="rect">
            <a:avLst/>
          </a:prstGeom>
        </p:spPr>
        <p:txBody>
          <a:bodyPr vert="horz" lIns="0" tIns="0" rIns="0" bIns="0" rtlCol="0" anchor="ctr" anchorCtr="0">
            <a:noAutofit/>
          </a:bodyPr>
          <a:lstStyle>
            <a:lvl1pPr indent="0" defTabSz="342769">
              <a:lnSpc>
                <a:spcPct val="100000"/>
              </a:lnSpc>
              <a:spcBef>
                <a:spcPts val="0"/>
              </a:spcBef>
              <a:buClr>
                <a:schemeClr val="accent2"/>
              </a:buClr>
              <a:buFont typeface="Arial" panose="020B0604020202020204" pitchFamily="34" charset="0"/>
              <a:buNone/>
              <a:defRPr sz="2400" i="1" baseline="0">
                <a:solidFill>
                  <a:schemeClr val="accent1"/>
                </a:solidFill>
              </a:defRPr>
            </a:lvl1pPr>
            <a:lvl2pPr marL="303014" indent="-80963" defTabSz="342769">
              <a:lnSpc>
                <a:spcPct val="100000"/>
              </a:lnSpc>
              <a:spcBef>
                <a:spcPts val="0"/>
              </a:spcBef>
              <a:buClrTx/>
              <a:buFont typeface="Calibri" panose="020F0502020204030204" pitchFamily="34" charset="0"/>
              <a:buChar char="‐"/>
              <a:defRPr sz="2300">
                <a:solidFill>
                  <a:schemeClr val="accent4"/>
                </a:solidFill>
              </a:defRPr>
            </a:lvl2pPr>
            <a:lvl3pPr marL="438746" indent="-80963" defTabSz="342769">
              <a:lnSpc>
                <a:spcPct val="100000"/>
              </a:lnSpc>
              <a:spcBef>
                <a:spcPts val="0"/>
              </a:spcBef>
              <a:buClrTx/>
              <a:buFont typeface="Calibri" panose="020F0502020204030204" pitchFamily="34" charset="0"/>
              <a:buChar char="‐"/>
              <a:defRPr sz="2000">
                <a:solidFill>
                  <a:schemeClr val="accent4"/>
                </a:solidFill>
              </a:defRPr>
            </a:lvl3pPr>
            <a:lvl4pPr marL="606028" indent="-80963" defTabSz="342769">
              <a:lnSpc>
                <a:spcPct val="100000"/>
              </a:lnSpc>
              <a:spcBef>
                <a:spcPts val="0"/>
              </a:spcBef>
              <a:buClrTx/>
              <a:buFont typeface="Calibri" panose="020F0502020204030204" pitchFamily="34" charset="0"/>
              <a:buChar char="‐"/>
              <a:defRPr sz="1800">
                <a:solidFill>
                  <a:schemeClr val="accent4"/>
                </a:solidFill>
              </a:defRPr>
            </a:lvl4pPr>
            <a:lvl5pPr marL="773311" indent="-80963" defTabSz="342769">
              <a:lnSpc>
                <a:spcPct val="100000"/>
              </a:lnSpc>
              <a:spcBef>
                <a:spcPts val="0"/>
              </a:spcBef>
              <a:buClrTx/>
              <a:buFont typeface="Calibri" panose="020F0502020204030204" pitchFamily="34" charset="0"/>
              <a:buChar char="‐"/>
              <a:defRPr sz="1700">
                <a:solidFill>
                  <a:schemeClr val="accent4"/>
                </a:solidFill>
              </a:defRPr>
            </a:lvl5pPr>
            <a:lvl6pPr marL="942614" indent="-85692" defTabSz="342769">
              <a:lnSpc>
                <a:spcPct val="90000"/>
              </a:lnSpc>
              <a:spcBef>
                <a:spcPts val="188"/>
              </a:spcBef>
              <a:buFont typeface="Arial" panose="020B0604020202020204" pitchFamily="34" charset="0"/>
              <a:buChar char="•"/>
              <a:defRPr sz="700"/>
            </a:lvl6pPr>
            <a:lvl7pPr marL="1113999" indent="-85692" defTabSz="342769">
              <a:lnSpc>
                <a:spcPct val="90000"/>
              </a:lnSpc>
              <a:spcBef>
                <a:spcPts val="188"/>
              </a:spcBef>
              <a:buFont typeface="Arial" panose="020B0604020202020204" pitchFamily="34" charset="0"/>
              <a:buChar char="•"/>
              <a:defRPr sz="700"/>
            </a:lvl7pPr>
            <a:lvl8pPr marL="1285381" indent="-85692" defTabSz="342769">
              <a:lnSpc>
                <a:spcPct val="90000"/>
              </a:lnSpc>
              <a:spcBef>
                <a:spcPts val="188"/>
              </a:spcBef>
              <a:buFont typeface="Arial" panose="020B0604020202020204" pitchFamily="34" charset="0"/>
              <a:buChar char="•"/>
              <a:defRPr sz="700"/>
            </a:lvl8pPr>
            <a:lvl9pPr marL="1456766" indent="-85692" defTabSz="342769">
              <a:lnSpc>
                <a:spcPct val="90000"/>
              </a:lnSpc>
              <a:spcBef>
                <a:spcPts val="188"/>
              </a:spcBef>
              <a:buFont typeface="Arial" panose="020B0604020202020204" pitchFamily="34" charset="0"/>
              <a:buChar char="•"/>
              <a:defRPr sz="700"/>
            </a:lvl9pPr>
          </a:lstStyle>
          <a:p>
            <a:pPr>
              <a:spcAft>
                <a:spcPts val="1332"/>
              </a:spcAft>
            </a:pPr>
            <a:endParaRPr lang="nb-NO" sz="1399" i="0" dirty="0">
              <a:solidFill>
                <a:schemeClr val="bg1"/>
              </a:solidFill>
            </a:endParaRPr>
          </a:p>
        </p:txBody>
      </p:sp>
      <p:cxnSp>
        <p:nvCxnSpPr>
          <p:cNvPr id="15" name="Rett linje 14"/>
          <p:cNvCxnSpPr/>
          <p:nvPr/>
        </p:nvCxnSpPr>
        <p:spPr>
          <a:xfrm flipV="1">
            <a:off x="2852503" y="1495425"/>
            <a:ext cx="0" cy="3009900"/>
          </a:xfrm>
          <a:prstGeom prst="line">
            <a:avLst/>
          </a:prstGeom>
          <a:ln w="15875">
            <a:solidFill>
              <a:srgbClr val="494949"/>
            </a:solidFill>
          </a:ln>
        </p:spPr>
        <p:style>
          <a:lnRef idx="2">
            <a:schemeClr val="accent1"/>
          </a:lnRef>
          <a:fillRef idx="0">
            <a:schemeClr val="accent1"/>
          </a:fillRef>
          <a:effectRef idx="1">
            <a:schemeClr val="accent1"/>
          </a:effectRef>
          <a:fontRef idx="minor">
            <a:schemeClr val="tx1"/>
          </a:fontRef>
        </p:style>
      </p:cxnSp>
      <p:sp>
        <p:nvSpPr>
          <p:cNvPr id="24" name="Ellipse 23"/>
          <p:cNvSpPr>
            <a:spLocks noChangeAspect="1"/>
          </p:cNvSpPr>
          <p:nvPr/>
        </p:nvSpPr>
        <p:spPr>
          <a:xfrm>
            <a:off x="377848" y="5453343"/>
            <a:ext cx="1055704" cy="105662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lnSpc>
                <a:spcPts val="5328"/>
              </a:lnSpc>
            </a:pPr>
            <a:r>
              <a:rPr lang="en-US" sz="5328" b="1" dirty="0" smtClean="0"/>
              <a:t>4</a:t>
            </a:r>
            <a:endParaRPr lang="en-US" sz="5328" b="1" dirty="0"/>
          </a:p>
        </p:txBody>
      </p:sp>
      <p:sp>
        <p:nvSpPr>
          <p:cNvPr id="8" name="Rektangel 7"/>
          <p:cNvSpPr/>
          <p:nvPr/>
        </p:nvSpPr>
        <p:spPr>
          <a:xfrm>
            <a:off x="1805760" y="5319941"/>
            <a:ext cx="10002577" cy="1323439"/>
          </a:xfrm>
          <a:prstGeom prst="rect">
            <a:avLst/>
          </a:prstGeom>
        </p:spPr>
        <p:txBody>
          <a:bodyPr wrap="square" anchor="ctr">
            <a:spAutoFit/>
          </a:bodyPr>
          <a:lstStyle/>
          <a:p>
            <a:r>
              <a:rPr lang="nb-NO" sz="4000" b="1" dirty="0">
                <a:solidFill>
                  <a:schemeClr val="bg1"/>
                </a:solidFill>
              </a:rPr>
              <a:t>Flere jobber, lavere ledighet og kamp om arbeidskraften</a:t>
            </a:r>
          </a:p>
        </p:txBody>
      </p:sp>
      <p:sp>
        <p:nvSpPr>
          <p:cNvPr id="2" name="TekstSylinder 1"/>
          <p:cNvSpPr txBox="1"/>
          <p:nvPr/>
        </p:nvSpPr>
        <p:spPr>
          <a:xfrm>
            <a:off x="9868458" y="-1957485"/>
            <a:ext cx="1879042" cy="1754326"/>
          </a:xfrm>
          <a:prstGeom prst="rect">
            <a:avLst/>
          </a:prstGeom>
          <a:solidFill>
            <a:srgbClr val="FFFF00"/>
          </a:solidFill>
        </p:spPr>
        <p:txBody>
          <a:bodyPr wrap="square" rtlCol="0">
            <a:spAutoFit/>
          </a:bodyPr>
          <a:lstStyle/>
          <a:p>
            <a:r>
              <a:rPr lang="nb-NO" dirty="0" smtClean="0">
                <a:solidFill>
                  <a:schemeClr val="tx2"/>
                </a:solidFill>
              </a:rPr>
              <a:t>Merknad fra Kyrre: foreslår at vi dropper denne i pres på nettet (</a:t>
            </a:r>
            <a:r>
              <a:rPr lang="nb-NO" dirty="0" err="1" smtClean="0">
                <a:solidFill>
                  <a:schemeClr val="tx2"/>
                </a:solidFill>
              </a:rPr>
              <a:t>dvs</a:t>
            </a:r>
            <a:r>
              <a:rPr lang="nb-NO" dirty="0" smtClean="0">
                <a:solidFill>
                  <a:schemeClr val="tx2"/>
                </a:solidFill>
              </a:rPr>
              <a:t> holde noe for oss selv)</a:t>
            </a:r>
            <a:endParaRPr lang="nb-NO" dirty="0">
              <a:solidFill>
                <a:schemeClr val="tx2"/>
              </a:solidFill>
            </a:endParaRPr>
          </a:p>
        </p:txBody>
      </p:sp>
      <p:sp>
        <p:nvSpPr>
          <p:cNvPr id="14" name="TekstSylinder 23"/>
          <p:cNvSpPr txBox="1"/>
          <p:nvPr/>
        </p:nvSpPr>
        <p:spPr>
          <a:xfrm>
            <a:off x="486284" y="387827"/>
            <a:ext cx="9428731" cy="677016"/>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nb-NO" sz="2200" b="1" dirty="0">
                <a:solidFill>
                  <a:srgbClr val="494949"/>
                </a:solidFill>
              </a:rPr>
              <a:t>Bedriftenes planer for antall ansatte </a:t>
            </a:r>
            <a:r>
              <a:rPr lang="nb-NO" sz="2200" b="1" dirty="0" smtClean="0">
                <a:solidFill>
                  <a:srgbClr val="494949"/>
                </a:solidFill>
              </a:rPr>
              <a:t>– bransje</a:t>
            </a:r>
          </a:p>
          <a:p>
            <a:r>
              <a:rPr lang="nb-NO" sz="1599" dirty="0">
                <a:solidFill>
                  <a:srgbClr val="494949"/>
                </a:solidFill>
              </a:rPr>
              <a:t>Andel bedrifter (i % som venter oppgang)</a:t>
            </a:r>
            <a:endParaRPr lang="nb-NO" sz="2931" b="1" dirty="0">
              <a:solidFill>
                <a:srgbClr val="494949"/>
              </a:solidFill>
            </a:endParaRPr>
          </a:p>
        </p:txBody>
      </p:sp>
    </p:spTree>
    <p:extLst>
      <p:ext uri="{BB962C8B-B14F-4D97-AF65-F5344CB8AC3E}">
        <p14:creationId xmlns:p14="http://schemas.microsoft.com/office/powerpoint/2010/main" val="386361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ktangel 24"/>
          <p:cNvSpPr/>
          <p:nvPr/>
        </p:nvSpPr>
        <p:spPr>
          <a:xfrm>
            <a:off x="9108830" y="6119446"/>
            <a:ext cx="3083169" cy="73855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6" name="Rektangel 25"/>
          <p:cNvSpPr/>
          <p:nvPr/>
        </p:nvSpPr>
        <p:spPr>
          <a:xfrm>
            <a:off x="6362403" y="6330296"/>
            <a:ext cx="5666038" cy="338554"/>
          </a:xfrm>
          <a:prstGeom prst="rect">
            <a:avLst/>
          </a:prstGeom>
        </p:spPr>
        <p:txBody>
          <a:bodyPr wrap="none">
            <a:spAutoFit/>
          </a:bodyPr>
          <a:lstStyle/>
          <a:p>
            <a:pPr algn="r"/>
            <a:r>
              <a:rPr lang="nb-NO" sz="1600" i="1" dirty="0" smtClean="0"/>
              <a:t>Kilde grafer: Thomson Reuters </a:t>
            </a:r>
            <a:r>
              <a:rPr lang="nb-NO" sz="1600" i="1" dirty="0" err="1" smtClean="0"/>
              <a:t>Datastream</a:t>
            </a:r>
            <a:r>
              <a:rPr lang="nb-NO" sz="1600" i="1" dirty="0" smtClean="0"/>
              <a:t>, Sparebank 1 SR-Bank</a:t>
            </a:r>
            <a:endParaRPr lang="nb-NO" sz="1600" i="1" dirty="0"/>
          </a:p>
        </p:txBody>
      </p:sp>
      <p:sp>
        <p:nvSpPr>
          <p:cNvPr id="30" name="Tittel 1"/>
          <p:cNvSpPr txBox="1">
            <a:spLocks/>
          </p:cNvSpPr>
          <p:nvPr/>
        </p:nvSpPr>
        <p:spPr>
          <a:xfrm>
            <a:off x="781251" y="633221"/>
            <a:ext cx="10629499" cy="738579"/>
          </a:xfrm>
          <a:prstGeom prst="rect">
            <a:avLst/>
          </a:prstGeom>
        </p:spPr>
        <p:txBody>
          <a:bodyPr vert="horz" wrap="square" lIns="0" tIns="0" rIns="0" bIns="0" rtlCol="0" anchor="ctr" anchorCtr="0">
            <a:normAutofit/>
          </a:bodyPr>
          <a:lstStyle>
            <a:lvl1pPr algn="l" defTabSz="456603" rtl="0" eaLnBrk="1" latinLnBrk="0" hangingPunct="1">
              <a:lnSpc>
                <a:spcPct val="80000"/>
              </a:lnSpc>
              <a:spcBef>
                <a:spcPct val="0"/>
              </a:spcBef>
              <a:buNone/>
              <a:defRPr sz="5994" b="1" kern="1200">
                <a:solidFill>
                  <a:schemeClr val="tx1"/>
                </a:solidFill>
                <a:latin typeface="+mj-lt"/>
                <a:ea typeface="+mj-ea"/>
                <a:cs typeface="+mj-cs"/>
              </a:defRPr>
            </a:lvl1pPr>
          </a:lstStyle>
          <a:p>
            <a:r>
              <a:rPr lang="nb-NO" sz="2931" dirty="0"/>
              <a:t>Arbeidsledigheten </a:t>
            </a:r>
            <a:r>
              <a:rPr lang="nb-NO" sz="2931" dirty="0" smtClean="0"/>
              <a:t>har falt (mest </a:t>
            </a:r>
            <a:r>
              <a:rPr lang="nb-NO" sz="2931" dirty="0"/>
              <a:t>i Rogaland) </a:t>
            </a:r>
            <a:r>
              <a:rPr lang="nb-NO" sz="2931" dirty="0" smtClean="0"/>
              <a:t/>
            </a:r>
            <a:br>
              <a:rPr lang="nb-NO" sz="2931" dirty="0" smtClean="0"/>
            </a:br>
            <a:r>
              <a:rPr lang="nb-NO" sz="2931" b="0" dirty="0" smtClean="0"/>
              <a:t>– få </a:t>
            </a:r>
            <a:r>
              <a:rPr lang="nb-NO" sz="2931" b="0" dirty="0"/>
              <a:t>varsler om nedbemanning</a:t>
            </a:r>
          </a:p>
        </p:txBody>
      </p:sp>
      <p:sp>
        <p:nvSpPr>
          <p:cNvPr id="11" name="TekstSylinder 10"/>
          <p:cNvSpPr txBox="1"/>
          <p:nvPr/>
        </p:nvSpPr>
        <p:spPr>
          <a:xfrm>
            <a:off x="3654357" y="7064871"/>
            <a:ext cx="4883285" cy="369332"/>
          </a:xfrm>
          <a:prstGeom prst="rect">
            <a:avLst/>
          </a:prstGeom>
          <a:noFill/>
        </p:spPr>
        <p:txBody>
          <a:bodyPr wrap="square" rtlCol="0">
            <a:spAutoFit/>
          </a:bodyPr>
          <a:lstStyle/>
          <a:p>
            <a:r>
              <a:rPr lang="nb-NO" dirty="0" smtClean="0">
                <a:solidFill>
                  <a:schemeClr val="bg1"/>
                </a:solidFill>
              </a:rPr>
              <a:t>Ikke korrigert?</a:t>
            </a:r>
            <a:endParaRPr lang="nb-NO" dirty="0">
              <a:solidFill>
                <a:schemeClr val="bg1"/>
              </a:solidFill>
            </a:endParaRPr>
          </a:p>
        </p:txBody>
      </p:sp>
      <p:sp>
        <p:nvSpPr>
          <p:cNvPr id="10" name="Picture 1" descr="&lt;Chart&gt;&lt;ImageInfo Version=&quot;5.16.34.0&quot; GUID=&quot;981f123a430a4b3bb44b7064e9c44b0a&quot; DsId=&quot;ZARS059&quot; T1SubID=&quot;&quot; Width=&quot;503&quot; Height=&quot;454&quot; Format=&quot;emf&quot; ChartGroupUID=&quot;02c9f26b-a78b-4b0b-87e3-4e848affda59&quot; GroupName=&quot;Kyrre&quot; ChartName=&quot;NORWAY UNEMPLOYMENT RATE SEASONAL ADJUSTED&quot; ChartStyleName=&quot;&quot; GroupNameEncoded=&quot;Kyrre&quot; ChartNameEncoded=&quot;NORWAY+UNEMPLOYMENT+RATE+SEASONAL+ADJUSTED&quot; ChartStyleNameEncoded=&quot;&quot; ShortCode=&quot;&quot; ChartOwner=&quot;ZARS059&quot; TemplateId=&quot;&quot; TemplateName=&quot;&quot; TemplateNameEncoded=&quot;&quot; EditionId=&quot;&quot; EditionGenerationDate=&quot;&quot; RefreshDate=&quot;10.09.2018 12:41:10&quot; ExportChartsIn=&quot;CurrentSlide&quot; ExportChartsTo=&quot; &quot; ExportChartAs=&quot; &quot; SpecifiedCellRow=&quot;0&quot; SpecifiedCellCol=&quot;0&quot; NoofColumns=&quot;1&quot; NoofChartPerPage=&quot;0&quot; SpaceBetweenCharts=&quot;0&quot; SpaceBetweenRowChart=&quot;0&quot; Transparent=&quot;0&quot; NoofRows=&quot;1&quot; LeftMargin=&quot;0&quot; RightMargin=&quot;0&quot; TopMargin=&quot;0&quot; FootMargin=&quot;0&quot; Orientation=&quot;landscape&quot; FileNameTemplate=&quot;&quot; ImageFileName=&quot;&quot; ChartTitle=&quot;Norge. Arbeidsledighet (%). &quot; DoStretch=&quot;true&quot; Pr=&quot;&quot; RetrieveParams=&quot;&quot; /&gt;&lt;/Chart&gt;"/>
          <p:cNvSpPr>
            <a:spLocks noGrp="1"/>
          </p:cNvSpPr>
          <p:nvPr>
            <p:ph idx="1"/>
          </p:nvPr>
        </p:nvSpPr>
        <p:spPr>
          <a:blipFill>
            <a:blip r:embed="rId2"/>
            <a:stretch>
              <a:fillRect/>
            </a:stretch>
          </a:blipFill>
        </p:spPr>
        <p:txBody>
          <a:bodyPr>
            <a:noAutofit/>
          </a:bodyPr>
          <a:lstStyle/>
          <a:p>
            <a:pPr marL="0" indent="0">
              <a:buNone/>
            </a:pPr>
            <a:r>
              <a:rPr lang="nb-NO" sz="1200" dirty="0" smtClean="0"/>
              <a:t> </a:t>
            </a:r>
          </a:p>
        </p:txBody>
      </p:sp>
      <p:graphicFrame>
        <p:nvGraphicFramePr>
          <p:cNvPr id="9" name="Plassholder for innhold 17"/>
          <p:cNvGraphicFramePr>
            <a:graphicFrameLocks noGrp="1"/>
          </p:cNvGraphicFramePr>
          <p:nvPr>
            <p:ph idx="13"/>
            <p:extLst>
              <p:ext uri="{D42A27DB-BD31-4B8C-83A1-F6EECF244321}">
                <p14:modId xmlns:p14="http://schemas.microsoft.com/office/powerpoint/2010/main" val="4053033917"/>
              </p:ext>
            </p:extLst>
          </p:nvPr>
        </p:nvGraphicFramePr>
        <p:xfrm>
          <a:off x="6701589" y="1576137"/>
          <a:ext cx="4908885" cy="4754159"/>
        </p:xfrm>
        <a:graphic>
          <a:graphicData uri="http://schemas.openxmlformats.org/drawingml/2006/chart">
            <c:chart xmlns:c="http://schemas.openxmlformats.org/drawingml/2006/chart" xmlns:r="http://schemas.openxmlformats.org/officeDocument/2006/relationships" r:id="rId3"/>
          </a:graphicData>
        </a:graphic>
      </p:graphicFrame>
      <p:pic>
        <p:nvPicPr>
          <p:cNvPr id="12" name="Bilde 11"/>
          <p:cNvPicPr>
            <a:picLocks noChangeAspect="1"/>
          </p:cNvPicPr>
          <p:nvPr/>
        </p:nvPicPr>
        <p:blipFill rotWithShape="1">
          <a:blip r:embed="rId4" cstate="print">
            <a:extLst>
              <a:ext uri="{28A0092B-C50C-407E-A947-70E740481C1C}">
                <a14:useLocalDpi xmlns:a14="http://schemas.microsoft.com/office/drawing/2010/main" val="0"/>
              </a:ext>
            </a:extLst>
          </a:blip>
          <a:srcRect l="4826" r="16598"/>
          <a:stretch/>
        </p:blipFill>
        <p:spPr>
          <a:xfrm>
            <a:off x="6000108" y="1582650"/>
            <a:ext cx="5989834" cy="5086200"/>
          </a:xfrm>
          <a:prstGeom prst="rect">
            <a:avLst/>
          </a:prstGeom>
        </p:spPr>
      </p:pic>
    </p:spTree>
    <p:extLst>
      <p:ext uri="{BB962C8B-B14F-4D97-AF65-F5344CB8AC3E}">
        <p14:creationId xmlns:p14="http://schemas.microsoft.com/office/powerpoint/2010/main" val="484454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Rett linje 8"/>
          <p:cNvCxnSpPr/>
          <p:nvPr/>
        </p:nvCxnSpPr>
        <p:spPr>
          <a:xfrm>
            <a:off x="631593" y="2065674"/>
            <a:ext cx="11112732" cy="0"/>
          </a:xfrm>
          <a:prstGeom prst="line">
            <a:avLst/>
          </a:prstGeom>
          <a:ln w="15875" cmpd="sng">
            <a:solidFill>
              <a:srgbClr val="494949"/>
            </a:solidFill>
          </a:ln>
        </p:spPr>
        <p:style>
          <a:lnRef idx="2">
            <a:schemeClr val="accent1"/>
          </a:lnRef>
          <a:fillRef idx="0">
            <a:schemeClr val="accent1"/>
          </a:fillRef>
          <a:effectRef idx="1">
            <a:schemeClr val="accent1"/>
          </a:effectRef>
          <a:fontRef idx="minor">
            <a:schemeClr val="tx1"/>
          </a:fontRef>
        </p:style>
      </p:cxnSp>
      <p:graphicFrame>
        <p:nvGraphicFramePr>
          <p:cNvPr id="10" name="Diagram 9"/>
          <p:cNvGraphicFramePr/>
          <p:nvPr>
            <p:extLst/>
          </p:nvPr>
        </p:nvGraphicFramePr>
        <p:xfrm>
          <a:off x="42711" y="0"/>
          <a:ext cx="12180722" cy="5050156"/>
        </p:xfrm>
        <a:graphic>
          <a:graphicData uri="http://schemas.openxmlformats.org/drawingml/2006/chart">
            <c:chart xmlns:c="http://schemas.openxmlformats.org/drawingml/2006/chart" xmlns:r="http://schemas.openxmlformats.org/officeDocument/2006/relationships" r:id="rId3"/>
          </a:graphicData>
        </a:graphic>
      </p:graphicFrame>
      <p:sp>
        <p:nvSpPr>
          <p:cNvPr id="20" name="Rektangel 19"/>
          <p:cNvSpPr/>
          <p:nvPr/>
        </p:nvSpPr>
        <p:spPr>
          <a:xfrm>
            <a:off x="5640" y="5105312"/>
            <a:ext cx="12254865" cy="17526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398"/>
          </a:p>
        </p:txBody>
      </p:sp>
      <p:sp>
        <p:nvSpPr>
          <p:cNvPr id="22" name="Ellipse 21"/>
          <p:cNvSpPr>
            <a:spLocks noChangeAspect="1"/>
          </p:cNvSpPr>
          <p:nvPr/>
        </p:nvSpPr>
        <p:spPr>
          <a:xfrm>
            <a:off x="377848" y="5453343"/>
            <a:ext cx="1055704" cy="105662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lnSpc>
                <a:spcPts val="5328"/>
              </a:lnSpc>
            </a:pPr>
            <a:r>
              <a:rPr lang="en-US" sz="5328" b="1" dirty="0"/>
              <a:t>5</a:t>
            </a:r>
          </a:p>
        </p:txBody>
      </p:sp>
      <p:sp>
        <p:nvSpPr>
          <p:cNvPr id="7" name="Rektangel 6"/>
          <p:cNvSpPr/>
          <p:nvPr/>
        </p:nvSpPr>
        <p:spPr>
          <a:xfrm>
            <a:off x="1805760" y="5627717"/>
            <a:ext cx="10002577" cy="707886"/>
          </a:xfrm>
          <a:prstGeom prst="rect">
            <a:avLst/>
          </a:prstGeom>
        </p:spPr>
        <p:txBody>
          <a:bodyPr wrap="square" anchor="ctr">
            <a:spAutoFit/>
          </a:bodyPr>
          <a:lstStyle/>
          <a:p>
            <a:r>
              <a:rPr lang="nb-NO" sz="4000" b="1" dirty="0">
                <a:solidFill>
                  <a:schemeClr val="bg1"/>
                </a:solidFill>
              </a:rPr>
              <a:t>Sterk ordrereserve og </a:t>
            </a:r>
            <a:r>
              <a:rPr lang="nb-NO" sz="4000" b="1" dirty="0" smtClean="0">
                <a:solidFill>
                  <a:schemeClr val="bg1"/>
                </a:solidFill>
              </a:rPr>
              <a:t>bedring i lønnsomhet</a:t>
            </a:r>
            <a:endParaRPr lang="nb-NO" sz="4000" b="1" dirty="0">
              <a:solidFill>
                <a:schemeClr val="bg1"/>
              </a:solidFill>
            </a:endParaRPr>
          </a:p>
        </p:txBody>
      </p:sp>
      <p:sp>
        <p:nvSpPr>
          <p:cNvPr id="14" name="TekstSylinder 13"/>
          <p:cNvSpPr txBox="1"/>
          <p:nvPr/>
        </p:nvSpPr>
        <p:spPr>
          <a:xfrm>
            <a:off x="208651" y="4830981"/>
            <a:ext cx="9211671" cy="164019"/>
          </a:xfrm>
          <a:prstGeom prst="rect">
            <a:avLst/>
          </a:prstGeom>
          <a:noFill/>
        </p:spPr>
        <p:txBody>
          <a:bodyPr wrap="square" lIns="0" tIns="0" rIns="0" bIns="0" rtlCol="0">
            <a:spAutoFit/>
          </a:bodyPr>
          <a:lstStyle/>
          <a:p>
            <a:pPr>
              <a:defRPr/>
            </a:pPr>
            <a:r>
              <a:rPr lang="nb-NO" sz="1066" dirty="0">
                <a:solidFill>
                  <a:srgbClr val="494949"/>
                </a:solidFill>
              </a:rPr>
              <a:t>* Hovedindeks er gjennomsnitt av seks delindikatorer.   ** Økonomisk utvikling de siste 12 måneder.   *** Forventning neste 12 måneder</a:t>
            </a:r>
          </a:p>
        </p:txBody>
      </p:sp>
      <p:sp>
        <p:nvSpPr>
          <p:cNvPr id="2" name="Avrundet rektangel 1"/>
          <p:cNvSpPr/>
          <p:nvPr/>
        </p:nvSpPr>
        <p:spPr>
          <a:xfrm>
            <a:off x="6969512" y="1059366"/>
            <a:ext cx="4973444" cy="3534936"/>
          </a:xfrm>
          <a:prstGeom prst="roundRect">
            <a:avLst>
              <a:gd name="adj" fmla="val 10563"/>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420314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8"/>
          <p:cNvPicPr>
            <a:picLocks noChangeAspect="1"/>
          </p:cNvPicPr>
          <p:nvPr/>
        </p:nvPicPr>
        <p:blipFill rotWithShape="1">
          <a:blip r:embed="rId3" cstate="print">
            <a:extLst>
              <a:ext uri="{28A0092B-C50C-407E-A947-70E740481C1C}">
                <a14:useLocalDpi xmlns:a14="http://schemas.microsoft.com/office/drawing/2010/main" val="0"/>
              </a:ext>
            </a:extLst>
          </a:blip>
          <a:srcRect l="1585" t="11877" r="19862" b="21691"/>
          <a:stretch/>
        </p:blipFill>
        <p:spPr>
          <a:xfrm>
            <a:off x="-582735" y="0"/>
            <a:ext cx="12863651" cy="7258697"/>
          </a:xfrm>
          <a:prstGeom prst="rect">
            <a:avLst/>
          </a:prstGeom>
        </p:spPr>
      </p:pic>
      <p:sp>
        <p:nvSpPr>
          <p:cNvPr id="2" name="Ellipse 1"/>
          <p:cNvSpPr/>
          <p:nvPr/>
        </p:nvSpPr>
        <p:spPr>
          <a:xfrm>
            <a:off x="5084662" y="1970253"/>
            <a:ext cx="5339533" cy="426909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nb-NO" sz="2000" b="1" dirty="0" smtClean="0"/>
              <a:t>Ikke opptur for alle</a:t>
            </a:r>
          </a:p>
          <a:p>
            <a:endParaRPr lang="nb-NO" sz="2000" b="1" dirty="0" smtClean="0"/>
          </a:p>
          <a:p>
            <a:pPr marL="285750" indent="-285750">
              <a:buFont typeface="Arial" panose="020B0604020202020204" pitchFamily="34" charset="0"/>
              <a:buChar char="•"/>
            </a:pPr>
            <a:r>
              <a:rPr lang="nb-NO" sz="2000" b="1" dirty="0" smtClean="0"/>
              <a:t>Store forskjeller i oljeservice (rigg &amp; offshore)</a:t>
            </a:r>
          </a:p>
          <a:p>
            <a:pPr marL="285750" indent="-285750">
              <a:buFont typeface="Arial" panose="020B0604020202020204" pitchFamily="34" charset="0"/>
              <a:buChar char="•"/>
            </a:pPr>
            <a:endParaRPr lang="nb-NO" sz="2000" b="1" dirty="0" smtClean="0"/>
          </a:p>
          <a:p>
            <a:pPr marL="285750" indent="-285750">
              <a:buFont typeface="Arial" panose="020B0604020202020204" pitchFamily="34" charset="0"/>
              <a:buChar char="•"/>
            </a:pPr>
            <a:r>
              <a:rPr lang="nb-NO" sz="2000" b="1" dirty="0" smtClean="0"/>
              <a:t>Oppturen får ekstra fart</a:t>
            </a:r>
            <a:r>
              <a:rPr lang="nb-NO" sz="2000" b="1" dirty="0" smtClean="0"/>
              <a:t>…</a:t>
            </a:r>
          </a:p>
          <a:p>
            <a:pPr marL="285750" indent="-285750">
              <a:buFont typeface="Arial" panose="020B0604020202020204" pitchFamily="34" charset="0"/>
              <a:buChar char="•"/>
            </a:pPr>
            <a:endParaRPr lang="nb-NO" sz="2000" b="1" dirty="0"/>
          </a:p>
          <a:p>
            <a:pPr marL="285750" indent="-285750">
              <a:buFont typeface="Arial" panose="020B0604020202020204" pitchFamily="34" charset="0"/>
              <a:buChar char="•"/>
            </a:pPr>
            <a:r>
              <a:rPr lang="nb-NO" sz="2000" b="1" dirty="0" smtClean="0"/>
              <a:t>…gir økt konkurranse om arbeidskraften </a:t>
            </a:r>
            <a:r>
              <a:rPr lang="nb-NO" sz="2000" b="1" dirty="0" smtClean="0"/>
              <a:t>(Norge og ute) &amp; </a:t>
            </a:r>
            <a:r>
              <a:rPr lang="nb-NO" sz="2000" b="1" dirty="0" smtClean="0"/>
              <a:t>krav </a:t>
            </a:r>
            <a:r>
              <a:rPr lang="nb-NO" sz="2000" b="1" smtClean="0"/>
              <a:t>til produktivitet</a:t>
            </a:r>
            <a:endParaRPr lang="nb-NO" sz="2000" b="1" dirty="0" smtClean="0"/>
          </a:p>
          <a:p>
            <a:pPr marL="285750" indent="-285750">
              <a:buFont typeface="Arial" panose="020B0604020202020204" pitchFamily="34" charset="0"/>
              <a:buChar char="•"/>
            </a:pPr>
            <a:endParaRPr lang="nb-NO" sz="2000" b="1" dirty="0"/>
          </a:p>
          <a:p>
            <a:pPr marL="285750" indent="-285750">
              <a:buFont typeface="Arial" panose="020B0604020202020204" pitchFamily="34" charset="0"/>
              <a:buChar char="•"/>
            </a:pPr>
            <a:endParaRPr lang="nb-NO" sz="2000" b="1" dirty="0"/>
          </a:p>
          <a:p>
            <a:endParaRPr lang="nb-NO" sz="2000" b="1" dirty="0"/>
          </a:p>
        </p:txBody>
      </p:sp>
      <p:sp>
        <p:nvSpPr>
          <p:cNvPr id="5" name="Tittel 4"/>
          <p:cNvSpPr txBox="1">
            <a:spLocks/>
          </p:cNvSpPr>
          <p:nvPr/>
        </p:nvSpPr>
        <p:spPr>
          <a:xfrm>
            <a:off x="453051" y="438287"/>
            <a:ext cx="9486246" cy="512618"/>
          </a:xfrm>
          <a:prstGeom prst="rect">
            <a:avLst/>
          </a:prstGeom>
        </p:spPr>
        <p:txBody>
          <a:bodyPr vert="horz" wrap="square" lIns="0" tIns="0" rIns="0" bIns="0" rtlCol="0" anchor="t" anchorCtr="0">
            <a:noAutofit/>
          </a:bodyPr>
          <a:lstStyle>
            <a:lvl1pPr algn="l" defTabSz="342769" rtl="0" eaLnBrk="1" latinLnBrk="0" hangingPunct="1">
              <a:lnSpc>
                <a:spcPct val="80000"/>
              </a:lnSpc>
              <a:spcBef>
                <a:spcPct val="0"/>
              </a:spcBef>
              <a:buNone/>
              <a:defRPr sz="4700" b="1" kern="1200">
                <a:solidFill>
                  <a:schemeClr val="bg1"/>
                </a:solidFill>
                <a:latin typeface="+mj-lt"/>
                <a:ea typeface="+mj-ea"/>
                <a:cs typeface="+mj-cs"/>
              </a:defRPr>
            </a:lvl1pPr>
          </a:lstStyle>
          <a:p>
            <a:r>
              <a:rPr lang="nb-NO" sz="4500" dirty="0" smtClean="0">
                <a:latin typeface="Calibri" charset="0"/>
                <a:ea typeface="Calibri" charset="0"/>
                <a:cs typeface="Calibri" charset="0"/>
              </a:rPr>
              <a:t>Nå går alt så meget </a:t>
            </a:r>
            <a:br>
              <a:rPr lang="nb-NO" sz="4500" dirty="0" smtClean="0">
                <a:latin typeface="Calibri" charset="0"/>
                <a:ea typeface="Calibri" charset="0"/>
                <a:cs typeface="Calibri" charset="0"/>
              </a:rPr>
            </a:br>
            <a:r>
              <a:rPr lang="nb-NO" sz="4500" dirty="0" smtClean="0">
                <a:latin typeface="Calibri" charset="0"/>
                <a:ea typeface="Calibri" charset="0"/>
                <a:cs typeface="Calibri" charset="0"/>
              </a:rPr>
              <a:t>bedre, men…</a:t>
            </a:r>
            <a:endParaRPr lang="nb-NO" sz="4500" dirty="0">
              <a:latin typeface="Calibri" charset="0"/>
              <a:ea typeface="Calibri" charset="0"/>
              <a:cs typeface="Calibri" charset="0"/>
            </a:endParaRPr>
          </a:p>
        </p:txBody>
      </p:sp>
    </p:spTree>
    <p:extLst>
      <p:ext uri="{BB962C8B-B14F-4D97-AF65-F5344CB8AC3E}">
        <p14:creationId xmlns:p14="http://schemas.microsoft.com/office/powerpoint/2010/main" val="2034313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p:cNvSpPr>
            <a:spLocks noGrp="1"/>
          </p:cNvSpPr>
          <p:nvPr>
            <p:ph idx="1"/>
          </p:nvPr>
        </p:nvSpPr>
        <p:spPr/>
        <p:txBody>
          <a:bodyPr/>
          <a:lstStyle/>
          <a:p>
            <a:endParaRPr lang="nb-NO"/>
          </a:p>
        </p:txBody>
      </p:sp>
      <p:pic>
        <p:nvPicPr>
          <p:cNvPr id="10" name="Plassholder for innhold 6"/>
          <p:cNvPicPr>
            <a:picLocks noChangeAspect="1"/>
          </p:cNvPicPr>
          <p:nvPr/>
        </p:nvPicPr>
        <p:blipFill rotWithShape="1">
          <a:blip r:embed="rId2">
            <a:extLst>
              <a:ext uri="{28A0092B-C50C-407E-A947-70E740481C1C}">
                <a14:useLocalDpi xmlns:a14="http://schemas.microsoft.com/office/drawing/2010/main" val="0"/>
              </a:ext>
            </a:extLst>
          </a:blip>
          <a:srcRect l="12749" r="47"/>
          <a:stretch/>
        </p:blipFill>
        <p:spPr>
          <a:xfrm>
            <a:off x="-96687" y="-47585"/>
            <a:ext cx="12313368" cy="6905585"/>
          </a:xfrm>
          <a:prstGeom prst="rect">
            <a:avLst/>
          </a:prstGeom>
        </p:spPr>
      </p:pic>
      <p:sp>
        <p:nvSpPr>
          <p:cNvPr id="11" name="Plassholder for innhold 1"/>
          <p:cNvSpPr txBox="1">
            <a:spLocks/>
          </p:cNvSpPr>
          <p:nvPr/>
        </p:nvSpPr>
        <p:spPr>
          <a:xfrm>
            <a:off x="551384" y="2010199"/>
            <a:ext cx="7160423" cy="4980211"/>
          </a:xfrm>
          <a:prstGeom prst="rect">
            <a:avLst/>
          </a:prstGeom>
        </p:spPr>
        <p:txBody>
          <a:bodyPr vert="horz" lIns="0" tIns="0" rIns="0" bIns="0" rtlCol="0" anchor="t" anchorCtr="0">
            <a:normAutofit/>
          </a:bodyPr>
          <a:lstStyle>
            <a:lvl1pPr marL="233784" indent="-233784" algn="l" defTabSz="456603" rtl="0" eaLnBrk="1" latinLnBrk="0" hangingPunct="1">
              <a:lnSpc>
                <a:spcPct val="100000"/>
              </a:lnSpc>
              <a:spcBef>
                <a:spcPts val="0"/>
              </a:spcBef>
              <a:buClrTx/>
              <a:buFont typeface="Arial" panose="020B0604020202020204" pitchFamily="34" charset="0"/>
              <a:buChar char="•"/>
              <a:defRPr sz="3197" kern="1200">
                <a:solidFill>
                  <a:schemeClr val="tx2"/>
                </a:solidFill>
                <a:latin typeface="+mn-lt"/>
                <a:ea typeface="+mn-ea"/>
                <a:cs typeface="+mn-cs"/>
              </a:defRPr>
            </a:lvl1pPr>
            <a:lvl2pPr marL="403645" indent="-107851" algn="l" defTabSz="456603" rtl="0" eaLnBrk="1" latinLnBrk="0" hangingPunct="1">
              <a:lnSpc>
                <a:spcPct val="100000"/>
              </a:lnSpc>
              <a:spcBef>
                <a:spcPts val="0"/>
              </a:spcBef>
              <a:buClrTx/>
              <a:buFont typeface="Calibri" panose="020F0502020204030204" pitchFamily="34" charset="0"/>
              <a:buChar char="‐"/>
              <a:defRPr sz="3064" kern="1200">
                <a:solidFill>
                  <a:schemeClr val="tx2"/>
                </a:solidFill>
                <a:latin typeface="+mn-lt"/>
                <a:ea typeface="+mn-ea"/>
                <a:cs typeface="+mn-cs"/>
              </a:defRPr>
            </a:lvl2pPr>
            <a:lvl3pPr marL="584454" indent="-107851" algn="l" defTabSz="456603" rtl="0" eaLnBrk="1" latinLnBrk="0" hangingPunct="1">
              <a:lnSpc>
                <a:spcPct val="100000"/>
              </a:lnSpc>
              <a:spcBef>
                <a:spcPts val="0"/>
              </a:spcBef>
              <a:buClrTx/>
              <a:buFont typeface="Calibri" panose="020F0502020204030204" pitchFamily="34" charset="0"/>
              <a:buChar char="‐"/>
              <a:defRPr sz="2664" kern="1200">
                <a:solidFill>
                  <a:schemeClr val="tx2"/>
                </a:solidFill>
                <a:latin typeface="+mn-lt"/>
                <a:ea typeface="+mn-ea"/>
                <a:cs typeface="+mn-cs"/>
              </a:defRPr>
            </a:lvl3pPr>
            <a:lvl4pPr marL="807290" indent="-107851" algn="l" defTabSz="456603" rtl="0" eaLnBrk="1" latinLnBrk="0" hangingPunct="1">
              <a:lnSpc>
                <a:spcPct val="100000"/>
              </a:lnSpc>
              <a:spcBef>
                <a:spcPts val="0"/>
              </a:spcBef>
              <a:buClrTx/>
              <a:buFont typeface="Calibri" panose="020F0502020204030204" pitchFamily="34" charset="0"/>
              <a:buChar char="‐"/>
              <a:defRPr sz="2398" kern="1200">
                <a:solidFill>
                  <a:schemeClr val="tx2"/>
                </a:solidFill>
                <a:latin typeface="+mn-lt"/>
                <a:ea typeface="+mn-ea"/>
                <a:cs typeface="+mn-cs"/>
              </a:defRPr>
            </a:lvl4pPr>
            <a:lvl5pPr marL="1030128" indent="-107851" algn="l" defTabSz="456603" rtl="0" eaLnBrk="1" latinLnBrk="0" hangingPunct="1">
              <a:lnSpc>
                <a:spcPct val="100000"/>
              </a:lnSpc>
              <a:spcBef>
                <a:spcPts val="0"/>
              </a:spcBef>
              <a:buClrTx/>
              <a:buFont typeface="Calibri" panose="020F0502020204030204" pitchFamily="34" charset="0"/>
              <a:buChar char="‐"/>
              <a:defRPr sz="2265" kern="1200">
                <a:solidFill>
                  <a:schemeClr val="tx2"/>
                </a:solidFill>
                <a:latin typeface="+mn-lt"/>
                <a:ea typeface="+mn-ea"/>
                <a:cs typeface="+mn-cs"/>
              </a:defRPr>
            </a:lvl5pPr>
            <a:lvl6pPr marL="1255656" indent="-114150" algn="l" defTabSz="456603" rtl="0" eaLnBrk="1" latinLnBrk="0" hangingPunct="1">
              <a:lnSpc>
                <a:spcPct val="90000"/>
              </a:lnSpc>
              <a:spcBef>
                <a:spcPts val="250"/>
              </a:spcBef>
              <a:buFont typeface="Arial" panose="020B0604020202020204" pitchFamily="34" charset="0"/>
              <a:buChar char="•"/>
              <a:defRPr sz="932" kern="1200">
                <a:solidFill>
                  <a:schemeClr val="tx1"/>
                </a:solidFill>
                <a:latin typeface="+mn-lt"/>
                <a:ea typeface="+mn-ea"/>
                <a:cs typeface="+mn-cs"/>
              </a:defRPr>
            </a:lvl6pPr>
            <a:lvl7pPr marL="1483958" indent="-114150" algn="l" defTabSz="456603" rtl="0" eaLnBrk="1" latinLnBrk="0" hangingPunct="1">
              <a:lnSpc>
                <a:spcPct val="90000"/>
              </a:lnSpc>
              <a:spcBef>
                <a:spcPts val="250"/>
              </a:spcBef>
              <a:buFont typeface="Arial" panose="020B0604020202020204" pitchFamily="34" charset="0"/>
              <a:buChar char="•"/>
              <a:defRPr sz="932" kern="1200">
                <a:solidFill>
                  <a:schemeClr val="tx1"/>
                </a:solidFill>
                <a:latin typeface="+mn-lt"/>
                <a:ea typeface="+mn-ea"/>
                <a:cs typeface="+mn-cs"/>
              </a:defRPr>
            </a:lvl7pPr>
            <a:lvl8pPr marL="1712256" indent="-114150" algn="l" defTabSz="456603" rtl="0" eaLnBrk="1" latinLnBrk="0" hangingPunct="1">
              <a:lnSpc>
                <a:spcPct val="90000"/>
              </a:lnSpc>
              <a:spcBef>
                <a:spcPts val="250"/>
              </a:spcBef>
              <a:buFont typeface="Arial" panose="020B0604020202020204" pitchFamily="34" charset="0"/>
              <a:buChar char="•"/>
              <a:defRPr sz="932" kern="1200">
                <a:solidFill>
                  <a:schemeClr val="tx1"/>
                </a:solidFill>
                <a:latin typeface="+mn-lt"/>
                <a:ea typeface="+mn-ea"/>
                <a:cs typeface="+mn-cs"/>
              </a:defRPr>
            </a:lvl8pPr>
            <a:lvl9pPr marL="1940558" indent="-114150" algn="l" defTabSz="456603" rtl="0" eaLnBrk="1" latinLnBrk="0" hangingPunct="1">
              <a:lnSpc>
                <a:spcPct val="90000"/>
              </a:lnSpc>
              <a:spcBef>
                <a:spcPts val="250"/>
              </a:spcBef>
              <a:buFont typeface="Arial" panose="020B0604020202020204" pitchFamily="34" charset="0"/>
              <a:buChar char="•"/>
              <a:defRPr sz="932" kern="1200">
                <a:solidFill>
                  <a:schemeClr val="tx1"/>
                </a:solidFill>
                <a:latin typeface="+mn-lt"/>
                <a:ea typeface="+mn-ea"/>
                <a:cs typeface="+mn-cs"/>
              </a:defRPr>
            </a:lvl9pPr>
          </a:lstStyle>
          <a:p>
            <a:pPr>
              <a:lnSpc>
                <a:spcPct val="150000"/>
              </a:lnSpc>
            </a:pPr>
            <a:r>
              <a:rPr lang="nb-NO" sz="2500" dirty="0">
                <a:solidFill>
                  <a:schemeClr val="bg1"/>
                </a:solidFill>
              </a:rPr>
              <a:t>Enorm opptur, hard nedtur, overraskende omslag</a:t>
            </a:r>
          </a:p>
          <a:p>
            <a:pPr>
              <a:lnSpc>
                <a:spcPct val="150000"/>
              </a:lnSpc>
            </a:pPr>
            <a:r>
              <a:rPr lang="nb-NO" sz="2500" dirty="0">
                <a:solidFill>
                  <a:schemeClr val="bg1"/>
                </a:solidFill>
              </a:rPr>
              <a:t>2018 – oljeopptur og mange nye jobber</a:t>
            </a:r>
          </a:p>
          <a:p>
            <a:pPr>
              <a:lnSpc>
                <a:spcPct val="150000"/>
              </a:lnSpc>
            </a:pPr>
            <a:r>
              <a:rPr lang="nb-NO" sz="2500" dirty="0">
                <a:solidFill>
                  <a:schemeClr val="bg1"/>
                </a:solidFill>
              </a:rPr>
              <a:t>Fortsatt utfordringer, men også store muligheter</a:t>
            </a:r>
          </a:p>
          <a:p>
            <a:pPr>
              <a:lnSpc>
                <a:spcPct val="150000"/>
              </a:lnSpc>
            </a:pPr>
            <a:r>
              <a:rPr lang="nb-NO" sz="2500" smtClean="0">
                <a:solidFill>
                  <a:schemeClr val="bg1"/>
                </a:solidFill>
              </a:rPr>
              <a:t>Konkurransekraft</a:t>
            </a:r>
            <a:r>
              <a:rPr lang="nb-NO" sz="2500" dirty="0">
                <a:solidFill>
                  <a:schemeClr val="bg1"/>
                </a:solidFill>
              </a:rPr>
              <a:t>, robusthet og endringskraft: </a:t>
            </a:r>
            <a:endParaRPr lang="nb-NO" sz="2500" dirty="0" smtClean="0">
              <a:solidFill>
                <a:schemeClr val="bg1"/>
              </a:solidFill>
            </a:endParaRPr>
          </a:p>
          <a:p>
            <a:pPr>
              <a:lnSpc>
                <a:spcPct val="150000"/>
              </a:lnSpc>
            </a:pPr>
            <a:r>
              <a:rPr lang="nb-NO" sz="2400" i="1" smtClean="0">
                <a:solidFill>
                  <a:schemeClr val="bg1"/>
                </a:solidFill>
              </a:rPr>
              <a:t>«</a:t>
            </a:r>
            <a:r>
              <a:rPr lang="nb-NO" sz="2400" i="1" dirty="0">
                <a:solidFill>
                  <a:schemeClr val="bg1"/>
                </a:solidFill>
              </a:rPr>
              <a:t>Det er ikke den sterkeste som overlever, ei heller mest intelligente, men mest tilpasningsdyktig til endring»</a:t>
            </a:r>
          </a:p>
        </p:txBody>
      </p:sp>
      <p:sp>
        <p:nvSpPr>
          <p:cNvPr id="12" name="Tittel 2"/>
          <p:cNvSpPr>
            <a:spLocks noGrp="1"/>
          </p:cNvSpPr>
          <p:nvPr>
            <p:ph type="title"/>
          </p:nvPr>
        </p:nvSpPr>
        <p:spPr>
          <a:xfrm>
            <a:off x="551384" y="972918"/>
            <a:ext cx="8496944" cy="687609"/>
          </a:xfrm>
        </p:spPr>
        <p:txBody>
          <a:bodyPr>
            <a:normAutofit fontScale="90000"/>
          </a:bodyPr>
          <a:lstStyle/>
          <a:p>
            <a:r>
              <a:rPr lang="nb-NO" dirty="0">
                <a:solidFill>
                  <a:schemeClr val="bg1"/>
                </a:solidFill>
              </a:rPr>
              <a:t>Oppsummering</a:t>
            </a:r>
          </a:p>
        </p:txBody>
      </p:sp>
      <p:pic>
        <p:nvPicPr>
          <p:cNvPr id="6" name="Bild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34613" y="6206405"/>
            <a:ext cx="1839287" cy="527773"/>
          </a:xfrm>
          <a:prstGeom prst="rect">
            <a:avLst/>
          </a:prstGeom>
        </p:spPr>
      </p:pic>
    </p:spTree>
    <p:extLst>
      <p:ext uri="{BB962C8B-B14F-4D97-AF65-F5344CB8AC3E}">
        <p14:creationId xmlns:p14="http://schemas.microsoft.com/office/powerpoint/2010/main" val="2848057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anim calcmode="lin" valueType="num">
                                      <p:cBhvr additive="base">
                                        <p:cTn id="13"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anim calcmode="lin" valueType="num">
                                      <p:cBhvr additive="base">
                                        <p:cTn id="19"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xEl>
                                              <p:pRg st="3" end="3"/>
                                            </p:txEl>
                                          </p:spTgt>
                                        </p:tgtEl>
                                        <p:attrNameLst>
                                          <p:attrName>style.visibility</p:attrName>
                                        </p:attrNameLst>
                                      </p:cBhvr>
                                      <p:to>
                                        <p:strVal val="visible"/>
                                      </p:to>
                                    </p:set>
                                    <p:anim calcmode="lin" valueType="num">
                                      <p:cBhvr additive="base">
                                        <p:cTn id="25"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xEl>
                                              <p:pRg st="4" end="4"/>
                                            </p:txEl>
                                          </p:spTgt>
                                        </p:tgtEl>
                                        <p:attrNameLst>
                                          <p:attrName>style.visibility</p:attrName>
                                        </p:attrNameLst>
                                      </p:cBhvr>
                                      <p:to>
                                        <p:strVal val="visible"/>
                                      </p:to>
                                    </p:set>
                                    <p:anim calcmode="lin" valueType="num">
                                      <p:cBhvr additive="base">
                                        <p:cTn id="31"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p:cNvSpPr>
            <a:spLocks noGrp="1"/>
          </p:cNvSpPr>
          <p:nvPr>
            <p:ph type="title"/>
          </p:nvPr>
        </p:nvSpPr>
        <p:spPr/>
        <p:txBody>
          <a:bodyPr>
            <a:noAutofit/>
          </a:bodyPr>
          <a:lstStyle/>
          <a:p>
            <a:r>
              <a:rPr lang="nb-NO" sz="3700" dirty="0" smtClean="0"/>
              <a:t>Bra </a:t>
            </a:r>
            <a:r>
              <a:rPr lang="nb-NO" sz="3700" dirty="0" smtClean="0"/>
              <a:t>vekst i verden og i Norge </a:t>
            </a:r>
            <a:r>
              <a:rPr lang="nb-NO" sz="3700" dirty="0" smtClean="0"/>
              <a:t>– til </a:t>
            </a:r>
            <a:r>
              <a:rPr lang="nb-NO" sz="3700" dirty="0" smtClean="0"/>
              <a:t>tross for usikkerhet om handelskrig mm</a:t>
            </a:r>
            <a:endParaRPr lang="nb-NO" sz="3700" dirty="0"/>
          </a:p>
        </p:txBody>
      </p:sp>
      <p:sp>
        <p:nvSpPr>
          <p:cNvPr id="8" name="Picture 1" descr="&lt;Chart&gt;&lt;ImageInfo Version=&quot;5.16.34.0&quot; GUID=&quot;9a88b47cbd2e420aabd330f9ef43b04f&quot; DsId=&quot;ZARS059&quot; T1SubID=&quot;&quot; Width=&quot;283&quot; Height=&quot;341&quot; Format=&quot;emf&quot; ChartGroupUID=&quot;f1c5da76-3465-4414-9b40-289f2d94d452&quot; GroupName=&quot;Kyrre&quot; ChartName=&quot;GLOBAL GDP&quot; ChartStyleName=&quot;&quot; GroupNameEncoded=&quot;Kyrre&quot; ChartNameEncoded=&quot;GLOBAL+GDP&quot; ChartStyleNameEncoded=&quot;&quot; ShortCode=&quot;&quot; ChartOwner=&quot;ZARS059&quot; TemplateId=&quot;&quot; TemplateName=&quot;&quot; TemplateNameEncoded=&quot;&quot; EditionId=&quot;&quot; EditionGenerationDate=&quot;&quot; RefreshDate=&quot;31.08.2018 10:17:21&quot; ExportChartsIn=&quot;CurrentSlide&quot; ExportChartsTo=&quot; &quot; ExportChartAs=&quot; &quot; SpecifiedCellRow=&quot;0&quot; SpecifiedCellCol=&quot;0&quot; NoofColumns=&quot;1&quot; NoofChartPerPage=&quot;0&quot; SpaceBetweenCharts=&quot;0&quot; SpaceBetweenRowChart=&quot;0&quot; Transparent=&quot;0&quot; NoofRows=&quot;1&quot; LeftMargin=&quot;0&quot; RightMargin=&quot;0&quot; TopMargin=&quot;0&quot; FootMargin=&quot;0&quot; Orientation=&quot;landscape&quot; FileNameTemplate=&quot;&quot; ImageFileName=&quot;&quot; ChartTitle=&quot;Verdensøkonomien. BNP. Årlig endring. IMF anslag&quot; DoStretch=&quot;true&quot; Pr=&quot;&quot; RetrieveParams=&quot;&quot; /&gt;&lt;/Chart&gt;"/>
          <p:cNvSpPr>
            <a:spLocks noGrp="1"/>
          </p:cNvSpPr>
          <p:nvPr>
            <p:ph idx="1"/>
          </p:nvPr>
        </p:nvSpPr>
        <p:spPr>
          <a:blipFill>
            <a:blip r:embed="rId2"/>
            <a:stretch>
              <a:fillRect/>
            </a:stretch>
          </a:blipFill>
        </p:spPr>
        <p:txBody>
          <a:bodyPr>
            <a:noAutofit/>
          </a:bodyPr>
          <a:lstStyle/>
          <a:p>
            <a:pPr marL="0" indent="0">
              <a:buNone/>
            </a:pPr>
            <a:r>
              <a:rPr lang="nb-NO" sz="1200" dirty="0"/>
              <a:t> </a:t>
            </a:r>
          </a:p>
        </p:txBody>
      </p:sp>
      <p:sp>
        <p:nvSpPr>
          <p:cNvPr id="2" name="Ellipse 1"/>
          <p:cNvSpPr/>
          <p:nvPr/>
        </p:nvSpPr>
        <p:spPr>
          <a:xfrm>
            <a:off x="1523750" y="4384713"/>
            <a:ext cx="856992" cy="657875"/>
          </a:xfrm>
          <a:prstGeom prst="ellipse">
            <a:avLst/>
          </a:prstGeom>
          <a:solidFill>
            <a:schemeClr val="accent1">
              <a:lumMod val="40000"/>
              <a:lumOff val="60000"/>
              <a:alpha val="3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b="1" dirty="0" smtClean="0">
                <a:solidFill>
                  <a:schemeClr val="tx2"/>
                </a:solidFill>
              </a:rPr>
              <a:t>Deep Nordic </a:t>
            </a:r>
            <a:r>
              <a:rPr lang="nb-NO" sz="1000" b="1" dirty="0">
                <a:solidFill>
                  <a:schemeClr val="tx2"/>
                </a:solidFill>
              </a:rPr>
              <a:t>banking </a:t>
            </a:r>
            <a:r>
              <a:rPr lang="nb-NO" sz="1000" b="1" dirty="0" err="1">
                <a:solidFill>
                  <a:schemeClr val="tx2"/>
                </a:solidFill>
              </a:rPr>
              <a:t>crisis</a:t>
            </a:r>
            <a:endParaRPr lang="nb-NO" sz="1000" b="1" dirty="0">
              <a:solidFill>
                <a:schemeClr val="tx2"/>
              </a:solidFill>
            </a:endParaRPr>
          </a:p>
        </p:txBody>
      </p:sp>
      <p:sp>
        <p:nvSpPr>
          <p:cNvPr id="14" name="Ellipse 13"/>
          <p:cNvSpPr/>
          <p:nvPr/>
        </p:nvSpPr>
        <p:spPr>
          <a:xfrm>
            <a:off x="3422032" y="4417763"/>
            <a:ext cx="986473" cy="657875"/>
          </a:xfrm>
          <a:prstGeom prst="ellipse">
            <a:avLst/>
          </a:prstGeom>
          <a:solidFill>
            <a:schemeClr val="accent1">
              <a:lumMod val="40000"/>
              <a:lumOff val="60000"/>
              <a:alpha val="3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b="1" dirty="0" smtClean="0">
                <a:solidFill>
                  <a:schemeClr val="tx2"/>
                </a:solidFill>
              </a:rPr>
              <a:t>Deep </a:t>
            </a:r>
          </a:p>
          <a:p>
            <a:pPr algn="ctr"/>
            <a:r>
              <a:rPr lang="nb-NO" sz="1000" b="1" dirty="0" smtClean="0">
                <a:solidFill>
                  <a:schemeClr val="tx2"/>
                </a:solidFill>
              </a:rPr>
              <a:t>Financial </a:t>
            </a:r>
            <a:r>
              <a:rPr lang="nb-NO" sz="1000" b="1" dirty="0" err="1">
                <a:solidFill>
                  <a:schemeClr val="tx2"/>
                </a:solidFill>
              </a:rPr>
              <a:t>crisis</a:t>
            </a:r>
            <a:endParaRPr lang="nb-NO" sz="1000" b="1" dirty="0">
              <a:solidFill>
                <a:schemeClr val="tx2"/>
              </a:solidFill>
            </a:endParaRPr>
          </a:p>
        </p:txBody>
      </p:sp>
      <p:sp>
        <p:nvSpPr>
          <p:cNvPr id="15" name="Ellipse 14"/>
          <p:cNvSpPr/>
          <p:nvPr/>
        </p:nvSpPr>
        <p:spPr>
          <a:xfrm>
            <a:off x="5114222" y="3741212"/>
            <a:ext cx="1041656" cy="705295"/>
          </a:xfrm>
          <a:prstGeom prst="ellipse">
            <a:avLst/>
          </a:prstGeom>
          <a:solidFill>
            <a:schemeClr val="accent1">
              <a:lumMod val="40000"/>
              <a:lumOff val="60000"/>
              <a:alpha val="3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b="1" dirty="0" smtClean="0">
                <a:solidFill>
                  <a:schemeClr val="tx2"/>
                </a:solidFill>
              </a:rPr>
              <a:t>Oil </a:t>
            </a:r>
            <a:r>
              <a:rPr lang="nb-NO" sz="1000" b="1" dirty="0" err="1" smtClean="0">
                <a:solidFill>
                  <a:schemeClr val="tx2"/>
                </a:solidFill>
              </a:rPr>
              <a:t>shock</a:t>
            </a:r>
            <a:r>
              <a:rPr lang="nb-NO" sz="1000" b="1" dirty="0" smtClean="0">
                <a:solidFill>
                  <a:schemeClr val="tx2"/>
                </a:solidFill>
              </a:rPr>
              <a:t>.. not so </a:t>
            </a:r>
            <a:r>
              <a:rPr lang="nb-NO" sz="1000" b="1" dirty="0" err="1" smtClean="0">
                <a:solidFill>
                  <a:schemeClr val="tx2"/>
                </a:solidFill>
              </a:rPr>
              <a:t>shocking</a:t>
            </a:r>
            <a:endParaRPr lang="nb-NO" sz="1000" b="1" dirty="0">
              <a:solidFill>
                <a:schemeClr val="tx2"/>
              </a:solidFill>
            </a:endParaRPr>
          </a:p>
        </p:txBody>
      </p:sp>
      <p:sp>
        <p:nvSpPr>
          <p:cNvPr id="16" name="Picture 2" descr="&lt;Chart&gt;&lt;ImageInfo Version=&quot;5.16.34.0&quot; GUID=&quot;a780e229d3aa4a1da790373e30813971&quot; DsId=&quot;ZARS059&quot; T1SubID=&quot;&quot; Width=&quot;283&quot; Height=&quot;341&quot; Format=&quot;emf&quot; ChartGroupUID=&quot;6bef5a32-9817-4021-8f50-b8af15d95480&quot; GroupName=&quot;Kyrre&quot; ChartName=&quot;GLOBAL PMI JP MORGAN PMI: MANUFACTURING : Global World International&quot; ChartStyleName=&quot;&quot; GroupNameEncoded=&quot;Kyrre&quot; ChartNameEncoded=&quot;GLOBAL+PMI+JP+MORGAN+PMI%3a+MANUFACTURING+%3a+Global+World+International&quot; ChartStyleNameEncoded=&quot;&quot; ShortCode=&quot;&quot; ChartOwner=&quot;ZARS059&quot; TemplateId=&quot;&quot; TemplateName=&quot;&quot; TemplateNameEncoded=&quot;&quot; EditionId=&quot;&quot; EditionGenerationDate=&quot;&quot; RefreshDate=&quot;31.08.2018 10:17:19&quot; ExportChartsIn=&quot;CurrentSlide&quot; ExportChartsTo=&quot; &quot; ExportChartAs=&quot; &quot; SpecifiedCellRow=&quot;0&quot; SpecifiedCellCol=&quot;0&quot; NoofColumns=&quot;1&quot; NoofChartPerPage=&quot;0&quot; SpaceBetweenCharts=&quot;0&quot; SpaceBetweenRowChart=&quot;0&quot; Transparent=&quot;0&quot; NoofRows=&quot;1&quot; LeftMargin=&quot;0&quot; RightMargin=&quot;0&quot; TopMargin=&quot;0&quot; FootMargin=&quot;0&quot; Orientation=&quot;landscape&quot; FileNameTemplate=&quot;&quot; ImageFileName=&quot;&quot; ChartTitle=&quot;Verdensøkonomien. Stemningen blant bedriftene (PMI)&quot; DoStretch=&quot;true&quot; Pr=&quot;&quot; RetrieveParams=&quot;&quot; /&gt;&lt;/Chart&gt;"/>
          <p:cNvSpPr>
            <a:spLocks noGrp="1"/>
          </p:cNvSpPr>
          <p:nvPr>
            <p:ph idx="13"/>
          </p:nvPr>
        </p:nvSpPr>
        <p:spPr>
          <a:blipFill>
            <a:blip r:embed="rId3"/>
            <a:stretch>
              <a:fillRect/>
            </a:stretch>
          </a:blipFill>
        </p:spPr>
        <p:txBody>
          <a:bodyPr/>
          <a:lstStyle/>
          <a:p>
            <a:pPr marL="0" indent="0">
              <a:buNone/>
            </a:pPr>
            <a:r>
              <a:rPr lang="nb-NO" dirty="0" smtClean="0"/>
              <a:t> </a:t>
            </a:r>
            <a:endParaRPr lang="nb-NO" dirty="0"/>
          </a:p>
        </p:txBody>
      </p:sp>
      <p:sp>
        <p:nvSpPr>
          <p:cNvPr id="4" name="Pil høyre 3"/>
          <p:cNvSpPr/>
          <p:nvPr/>
        </p:nvSpPr>
        <p:spPr>
          <a:xfrm rot="10800000">
            <a:off x="4744882" y="3994926"/>
            <a:ext cx="369340" cy="1978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Pil høyre 16"/>
          <p:cNvSpPr/>
          <p:nvPr/>
        </p:nvSpPr>
        <p:spPr>
          <a:xfrm rot="19388518">
            <a:off x="8191481" y="4161678"/>
            <a:ext cx="2512148" cy="2171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41613969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tel 6"/>
          <p:cNvSpPr>
            <a:spLocks noGrp="1"/>
          </p:cNvSpPr>
          <p:nvPr>
            <p:ph type="title"/>
          </p:nvPr>
        </p:nvSpPr>
        <p:spPr/>
        <p:txBody>
          <a:bodyPr>
            <a:normAutofit/>
          </a:bodyPr>
          <a:lstStyle/>
          <a:p>
            <a:r>
              <a:rPr lang="nb-NO" sz="3197" dirty="0" smtClean="0"/>
              <a:t>BAKTEPPE: Oljeprisen har økt og aktiviteten er på vei opp</a:t>
            </a:r>
            <a:endParaRPr lang="nb-NO" sz="3197" dirty="0"/>
          </a:p>
        </p:txBody>
      </p:sp>
      <p:pic>
        <p:nvPicPr>
          <p:cNvPr id="2" name="Picture 1" descr="&lt;Chart&gt;&lt;ImageInfo Version=&quot;5.16.34.0&quot; GUID=&quot;896e37af66744e99ae80ac17f548ef15&quot; DsId=&quot;ZARS059&quot; T1SubID=&quot;&quot; Width=&quot;525&quot; Height=&quot;508&quot; Format=&quot;emf&quot; ChartGroupUID=&quot;1131c07f-35fd-4309-b9bb-efb5010ccb10&quot; GroupName=&quot;Kyrre&quot; ChartName=&quot;OIL SPOT AND FORWARD Crude Oil Dated Brent U$/BBL&quot; ChartStyleName=&quot;&quot; GroupNameEncoded=&quot;Kyrre&quot; ChartNameEncoded=&quot;OIL+SPOT+AND+FORWARD+Crude+Oil+Dated+Brent+U%24%2fBBL&quot; ChartStyleNameEncoded=&quot;&quot; ShortCode=&quot;&quot; ChartOwner=&quot;ZARS059&quot; TemplateId=&quot;&quot; TemplateName=&quot;&quot; TemplateNameEncoded=&quot;&quot; EditionId=&quot;&quot; EditionGenerationDate=&quot;&quot; RefreshDate=&quot;10.09.2018 12:41:11&quot; ExportChartsIn=&quot;CurrentSlide&quot; ExportChartsTo=&quot; &quot; ExportChartAs=&quot; &quot; SpecifiedCellRow=&quot;0&quot; SpecifiedCellCol=&quot;0&quot; NoofColumns=&quot;1&quot; NoofChartPerPage=&quot;0&quot; SpaceBetweenCharts=&quot;0&quot; SpaceBetweenRowChart=&quot;0&quot; Transparent=&quot;0&quot; NoofRows=&quot;1&quot; LeftMargin=&quot;0&quot; RightMargin=&quot;0&quot; TopMargin=&quot;0&quot; FootMargin=&quot;0&quot; Orientation=&quot;landscape&quot; FileNameTemplate=&quot;&quot; ImageFileName=&quot;&quot; ChartTitle=&quot;Olje- og gasspris&quot; DoStretch=&quot;true&quot; Pr=&quot;&quot; RetrieveParams=&quot;&quot; /&gt;&lt;/Chart&gt;"/>
          <p:cNvPicPr>
            <a:picLocks/>
          </p:cNvPicPr>
          <p:nvPr/>
        </p:nvPicPr>
        <p:blipFill>
          <a:blip r:embed="rId2">
            <a:lum/>
            <a:extLst>
              <a:ext uri="{28A0092B-C50C-407E-A947-70E740481C1C}">
                <a14:useLocalDpi xmlns:a14="http://schemas.microsoft.com/office/drawing/2010/main" val="0"/>
              </a:ext>
            </a:extLst>
          </a:blip>
          <a:stretch>
            <a:fillRect/>
          </a:stretch>
        </p:blipFill>
        <p:spPr>
          <a:xfrm>
            <a:off x="781251" y="1660528"/>
            <a:ext cx="5002603" cy="4839424"/>
          </a:xfrm>
          <a:prstGeom prst="rect">
            <a:avLst/>
          </a:prstGeom>
          <a:solidFill>
            <a:srgbClr val="FFFFFF"/>
          </a:solidFill>
          <a:ln>
            <a:noFill/>
          </a:ln>
        </p:spPr>
      </p:pic>
      <p:sp>
        <p:nvSpPr>
          <p:cNvPr id="10" name="Rektangel 9"/>
          <p:cNvSpPr/>
          <p:nvPr/>
        </p:nvSpPr>
        <p:spPr>
          <a:xfrm>
            <a:off x="9108830" y="6119446"/>
            <a:ext cx="3083169" cy="73855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ktangel 10"/>
          <p:cNvSpPr/>
          <p:nvPr/>
        </p:nvSpPr>
        <p:spPr>
          <a:xfrm>
            <a:off x="4732691" y="6619403"/>
            <a:ext cx="7328801" cy="338554"/>
          </a:xfrm>
          <a:prstGeom prst="rect">
            <a:avLst/>
          </a:prstGeom>
        </p:spPr>
        <p:txBody>
          <a:bodyPr wrap="none">
            <a:spAutoFit/>
          </a:bodyPr>
          <a:lstStyle/>
          <a:p>
            <a:pPr algn="r"/>
            <a:r>
              <a:rPr lang="nb-NO" sz="1600" i="1" dirty="0"/>
              <a:t>Kilde graf t.v.: Thomson </a:t>
            </a:r>
            <a:r>
              <a:rPr lang="nb-NO" sz="1600" i="1" dirty="0" smtClean="0"/>
              <a:t>Reuters </a:t>
            </a:r>
            <a:r>
              <a:rPr lang="nb-NO" sz="1600" i="1" dirty="0" err="1" smtClean="0"/>
              <a:t>Datastream</a:t>
            </a:r>
            <a:r>
              <a:rPr lang="nb-NO" sz="1600" i="1" dirty="0" smtClean="0"/>
              <a:t>, Sparebank 1 SR-Bank. </a:t>
            </a:r>
            <a:r>
              <a:rPr lang="nb-NO" sz="1600" i="1" dirty="0"/>
              <a:t>Kilde graf </a:t>
            </a:r>
            <a:r>
              <a:rPr lang="nb-NO" sz="1600" i="1" dirty="0" smtClean="0"/>
              <a:t>t.h.: OD.</a:t>
            </a:r>
            <a:endParaRPr lang="nb-NO" sz="1600" i="1" dirty="0"/>
          </a:p>
        </p:txBody>
      </p:sp>
      <p:graphicFrame>
        <p:nvGraphicFramePr>
          <p:cNvPr id="12" name="Diagram 11"/>
          <p:cNvGraphicFramePr>
            <a:graphicFrameLocks/>
          </p:cNvGraphicFramePr>
          <p:nvPr>
            <p:extLst/>
          </p:nvPr>
        </p:nvGraphicFramePr>
        <p:xfrm>
          <a:off x="5924351" y="1371800"/>
          <a:ext cx="6267647" cy="497391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5488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2933" dirty="0" smtClean="0"/>
              <a:t>Norske kroner i den svake enden – og lave renter</a:t>
            </a:r>
            <a:endParaRPr lang="nb-NO" sz="2933" dirty="0"/>
          </a:p>
        </p:txBody>
      </p:sp>
      <p:sp>
        <p:nvSpPr>
          <p:cNvPr id="4" name="Plassholder for dato 3"/>
          <p:cNvSpPr>
            <a:spLocks noGrp="1"/>
          </p:cNvSpPr>
          <p:nvPr>
            <p:ph type="dt" sz="half" idx="10"/>
          </p:nvPr>
        </p:nvSpPr>
        <p:spPr/>
        <p:txBody>
          <a:bodyPr/>
          <a:lstStyle/>
          <a:p>
            <a:fld id="{104B5F95-79F6-4770-8921-0F481DF3ED9E}" type="datetime1">
              <a:rPr lang="nb-NO" smtClean="0"/>
              <a:t>10.09.2018</a:t>
            </a:fld>
            <a:endParaRPr lang="nb-NO"/>
          </a:p>
        </p:txBody>
      </p:sp>
      <p:sp>
        <p:nvSpPr>
          <p:cNvPr id="5" name="Plassholder for bunntekst 4"/>
          <p:cNvSpPr>
            <a:spLocks noGrp="1"/>
          </p:cNvSpPr>
          <p:nvPr>
            <p:ph type="ftr" sz="quarter" idx="11"/>
          </p:nvPr>
        </p:nvSpPr>
        <p:spPr/>
        <p:txBody>
          <a:bodyPr/>
          <a:lstStyle/>
          <a:p>
            <a:r>
              <a:rPr lang="nb-NO" smtClean="0"/>
              <a:t>Presentasjon text</a:t>
            </a:r>
            <a:endParaRPr lang="nb-NO"/>
          </a:p>
        </p:txBody>
      </p:sp>
      <p:sp>
        <p:nvSpPr>
          <p:cNvPr id="6" name="Plassholder for lysbildenummer 5"/>
          <p:cNvSpPr>
            <a:spLocks noGrp="1"/>
          </p:cNvSpPr>
          <p:nvPr>
            <p:ph type="sldNum" sz="quarter" idx="12"/>
          </p:nvPr>
        </p:nvSpPr>
        <p:spPr/>
        <p:txBody>
          <a:bodyPr/>
          <a:lstStyle/>
          <a:p>
            <a:fld id="{C8015E39-59DC-48A0-9676-AD2CAF5CD29F}" type="slidenum">
              <a:rPr lang="nb-NO" smtClean="0"/>
              <a:t>5</a:t>
            </a:fld>
            <a:endParaRPr lang="nb-NO"/>
          </a:p>
        </p:txBody>
      </p:sp>
      <p:sp>
        <p:nvSpPr>
          <p:cNvPr id="3" name="Picture 1" descr="&lt;Chart&gt;&lt;ImageInfo Version=&quot;5.16.34.0&quot; GUID=&quot;cf874c0f178f42f69fb0abe1efa58aab&quot; DsId=&quot;ZARS059&quot; T1SubID=&quot;&quot; Width=&quot;283&quot; Height=&quot;341&quot; Format=&quot;emf&quot; ChartGroupUID=&quot;15b31a19-e2e8-4c68-8799-cee1e8447382&quot; GroupName=&quot;Kyrre&quot; ChartName=&quot;NORWAY FOREIGN EXCHANGE RATES USD EUR GBP LAST 2 YEARS&quot; ChartStyleName=&quot;&quot; GroupNameEncoded=&quot;Kyrre&quot; ChartNameEncoded=&quot;NORWAY+FOREIGN+EXCHANGE+RATES+USD+EUR+GBP+LAST+2+YEARS&quot; ChartStyleNameEncoded=&quot;&quot; ShortCode=&quot;&quot; ChartOwner=&quot;ZARS059&quot; TemplateId=&quot;&quot; TemplateName=&quot;&quot; TemplateNameEncoded=&quot;&quot; EditionId=&quot;&quot; EditionGenerationDate=&quot;&quot; RefreshDate=&quot;10.09.2018 12:42:37&quot; ExportChartsIn=&quot;CurrentSlide&quot; ExportChartsTo=&quot; &quot; ExportChartAs=&quot; &quot; SpecifiedCellRow=&quot;0&quot; SpecifiedCellCol=&quot;0&quot; NoofColumns=&quot;1&quot; NoofChartPerPage=&quot;0&quot; SpaceBetweenCharts=&quot;0&quot; SpaceBetweenRowChart=&quot;0&quot; Transparent=&quot;0&quot; NoofRows=&quot;1&quot; LeftMargin=&quot;0&quot; RightMargin=&quot;0&quot; TopMargin=&quot;0&quot; FootMargin=&quot;0&quot; Orientation=&quot;landscape&quot; FileNameTemplate=&quot;&quot; ImageFileName=&quot;&quot; ChartTitle=&quot;Kronekurs. Vs USD, EUR og GBP&quot; DoStretch=&quot;true&quot; Pr=&quot;&quot; RetrieveParams=&quot;&quot; /&gt;&lt;/Chart&gt;"/>
          <p:cNvSpPr>
            <a:spLocks noGrp="1"/>
          </p:cNvSpPr>
          <p:nvPr>
            <p:ph idx="1"/>
          </p:nvPr>
        </p:nvSpPr>
        <p:spPr>
          <a:blipFill>
            <a:blip r:embed="rId2"/>
            <a:stretch>
              <a:fillRect/>
            </a:stretch>
          </a:blipFill>
        </p:spPr>
        <p:txBody>
          <a:bodyPr/>
          <a:lstStyle/>
          <a:p>
            <a:pPr marL="0" indent="0">
              <a:buNone/>
            </a:pPr>
            <a:r>
              <a:rPr lang="nb-NO" dirty="0" smtClean="0"/>
              <a:t> </a:t>
            </a:r>
            <a:endParaRPr lang="nb-NO" dirty="0"/>
          </a:p>
        </p:txBody>
      </p:sp>
      <p:sp>
        <p:nvSpPr>
          <p:cNvPr id="12" name="Picture 2" descr="&lt;Chart&gt;&lt;ImageInfo Version=&quot;5.16.34.0&quot; GUID=&quot;0fe7e5ff67ca4d798e946dd29714bacb&quot; DsId=&quot;ZARS059&quot; T1SubID=&quot;&quot; Width=&quot;283&quot; Height=&quot;341&quot; Format=&quot;emf&quot; ChartGroupUID=&quot;49a594e5-d93e-4c67-863b-7363d42647b5&quot; GroupName=&quot;Kyrre&quot; ChartName=&quot;INTEREST RATES 5Y USD EUR NOK LAST 2 YEARS&quot; ChartStyleName=&quot;&quot; GroupNameEncoded=&quot;Kyrre&quot; ChartNameEncoded=&quot;INTEREST+RATES+5Y+USD+EUR+NOK+LAST+2+YEARS&quot; ChartStyleNameEncoded=&quot;&quot; ShortCode=&quot;&quot; ChartOwner=&quot;ZARS059&quot; TemplateId=&quot;&quot; TemplateName=&quot;&quot; TemplateNameEncoded=&quot;&quot; EditionId=&quot;&quot; EditionGenerationDate=&quot;&quot; RefreshDate=&quot;10.09.2018 12:42:36&quot; ExportChartsIn=&quot;CurrentSlide&quot; ExportChartsTo=&quot; &quot; ExportChartAs=&quot; &quot; SpecifiedCellRow=&quot;0&quot; SpecifiedCellCol=&quot;0&quot; NoofColumns=&quot;1&quot; NoofChartPerPage=&quot;0&quot; SpaceBetweenCharts=&quot;0&quot; SpaceBetweenRowChart=&quot;0&quot; Transparent=&quot;0&quot; NoofRows=&quot;1&quot; LeftMargin=&quot;0&quot; RightMargin=&quot;0&quot; TopMargin=&quot;0&quot; FootMargin=&quot;0&quot; Orientation=&quot;landscape&quot; FileNameTemplate=&quot;&quot; ImageFileName=&quot;&quot; ChartTitle=&quot;Renter (swap). 5 år. USA, Europa og Norge&quot; DoStretch=&quot;true&quot; Pr=&quot;&quot; RetrieveParams=&quot;&quot; /&gt;&lt;/Chart&gt;"/>
          <p:cNvSpPr>
            <a:spLocks noGrp="1"/>
          </p:cNvSpPr>
          <p:nvPr>
            <p:ph idx="13"/>
          </p:nvPr>
        </p:nvSpPr>
        <p:spPr>
          <a:blipFill>
            <a:blip r:embed="rId3"/>
            <a:stretch>
              <a:fillRect/>
            </a:stretch>
          </a:blipFill>
        </p:spPr>
        <p:txBody>
          <a:bodyPr/>
          <a:lstStyle/>
          <a:p>
            <a:pPr marL="0" indent="0">
              <a:buNone/>
            </a:pPr>
            <a:r>
              <a:rPr lang="nb-NO" dirty="0" smtClean="0"/>
              <a:t> </a:t>
            </a:r>
            <a:endParaRPr lang="nb-NO" dirty="0"/>
          </a:p>
        </p:txBody>
      </p:sp>
      <p:sp>
        <p:nvSpPr>
          <p:cNvPr id="13" name="Rektangel 12"/>
          <p:cNvSpPr/>
          <p:nvPr/>
        </p:nvSpPr>
        <p:spPr>
          <a:xfrm>
            <a:off x="2004635" y="1508787"/>
            <a:ext cx="3323280" cy="318100"/>
          </a:xfrm>
          <a:prstGeom prst="rect">
            <a:avLst/>
          </a:prstGeom>
        </p:spPr>
        <p:txBody>
          <a:bodyPr wrap="square">
            <a:spAutoFit/>
          </a:bodyPr>
          <a:lstStyle/>
          <a:p>
            <a:pPr marL="228594" indent="-228594">
              <a:buFont typeface="Arial" panose="020B0604020202020204" pitchFamily="34" charset="0"/>
              <a:buChar char="•"/>
            </a:pPr>
            <a:endParaRPr lang="en-US" sz="1467" dirty="0">
              <a:solidFill>
                <a:schemeClr val="accent1"/>
              </a:solidFill>
            </a:endParaRPr>
          </a:p>
        </p:txBody>
      </p:sp>
      <p:sp>
        <p:nvSpPr>
          <p:cNvPr id="14" name="Rektangel 13"/>
          <p:cNvSpPr/>
          <p:nvPr/>
        </p:nvSpPr>
        <p:spPr>
          <a:xfrm>
            <a:off x="2207835" y="1711987"/>
            <a:ext cx="3323280" cy="318100"/>
          </a:xfrm>
          <a:prstGeom prst="rect">
            <a:avLst/>
          </a:prstGeom>
        </p:spPr>
        <p:txBody>
          <a:bodyPr wrap="square">
            <a:spAutoFit/>
          </a:bodyPr>
          <a:lstStyle/>
          <a:p>
            <a:pPr marL="228594" indent="-228594">
              <a:buFont typeface="Arial" panose="020B0604020202020204" pitchFamily="34" charset="0"/>
              <a:buChar char="•"/>
            </a:pPr>
            <a:endParaRPr lang="en-US" sz="1467" dirty="0">
              <a:solidFill>
                <a:schemeClr val="accent1"/>
              </a:solidFill>
            </a:endParaRPr>
          </a:p>
        </p:txBody>
      </p:sp>
      <p:sp>
        <p:nvSpPr>
          <p:cNvPr id="15" name="Rektangel 14"/>
          <p:cNvSpPr/>
          <p:nvPr/>
        </p:nvSpPr>
        <p:spPr>
          <a:xfrm>
            <a:off x="1971483" y="1652899"/>
            <a:ext cx="3836484" cy="318100"/>
          </a:xfrm>
          <a:prstGeom prst="rect">
            <a:avLst/>
          </a:prstGeom>
        </p:spPr>
        <p:txBody>
          <a:bodyPr wrap="square">
            <a:spAutoFit/>
          </a:bodyPr>
          <a:lstStyle/>
          <a:p>
            <a:pPr marL="228594" indent="-228594">
              <a:buFont typeface="Arial" panose="020B0604020202020204" pitchFamily="34" charset="0"/>
              <a:buChar char="•"/>
            </a:pPr>
            <a:endParaRPr lang="nb-NO" sz="1467" dirty="0">
              <a:solidFill>
                <a:schemeClr val="accent1"/>
              </a:solidFill>
            </a:endParaRPr>
          </a:p>
        </p:txBody>
      </p:sp>
      <p:sp>
        <p:nvSpPr>
          <p:cNvPr id="16" name="Rektangel 15"/>
          <p:cNvSpPr/>
          <p:nvPr/>
        </p:nvSpPr>
        <p:spPr>
          <a:xfrm>
            <a:off x="2174683" y="1856099"/>
            <a:ext cx="3836484" cy="318100"/>
          </a:xfrm>
          <a:prstGeom prst="rect">
            <a:avLst/>
          </a:prstGeom>
        </p:spPr>
        <p:txBody>
          <a:bodyPr wrap="square">
            <a:spAutoFit/>
          </a:bodyPr>
          <a:lstStyle/>
          <a:p>
            <a:pPr marL="228594" indent="-228594">
              <a:buFont typeface="Arial" panose="020B0604020202020204" pitchFamily="34" charset="0"/>
              <a:buChar char="•"/>
            </a:pPr>
            <a:endParaRPr lang="nb-NO" sz="1467" dirty="0">
              <a:solidFill>
                <a:schemeClr val="accent1"/>
              </a:solidFill>
            </a:endParaRPr>
          </a:p>
        </p:txBody>
      </p:sp>
    </p:spTree>
    <p:extLst>
      <p:ext uri="{BB962C8B-B14F-4D97-AF65-F5344CB8AC3E}">
        <p14:creationId xmlns:p14="http://schemas.microsoft.com/office/powerpoint/2010/main" val="33657624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vert="horz" wrap="square" lIns="0" tIns="0" rIns="0" bIns="0" rtlCol="0" anchor="ctr" anchorCtr="0">
            <a:normAutofit/>
          </a:bodyPr>
          <a:lstStyle/>
          <a:p>
            <a:r>
              <a:rPr lang="nb-NO" sz="3000" dirty="0" smtClean="0"/>
              <a:t>Bra driv i norsk økonomi/bedriftene («støy» i PMI i juli)</a:t>
            </a:r>
            <a:endParaRPr lang="nb-NO" sz="3000" dirty="0"/>
          </a:p>
        </p:txBody>
      </p:sp>
      <p:sp>
        <p:nvSpPr>
          <p:cNvPr id="4" name="Plassholder for dato 3"/>
          <p:cNvSpPr>
            <a:spLocks noGrp="1"/>
          </p:cNvSpPr>
          <p:nvPr>
            <p:ph type="dt" sz="half" idx="10"/>
          </p:nvPr>
        </p:nvSpPr>
        <p:spPr/>
        <p:txBody>
          <a:bodyPr/>
          <a:lstStyle/>
          <a:p>
            <a:fld id="{104B5F95-79F6-4770-8921-0F481DF3ED9E}" type="datetime1">
              <a:rPr lang="nb-NO" smtClean="0"/>
              <a:t>10.09.2018</a:t>
            </a:fld>
            <a:endParaRPr lang="nb-NO"/>
          </a:p>
        </p:txBody>
      </p:sp>
      <p:sp>
        <p:nvSpPr>
          <p:cNvPr id="5" name="Plassholder for bunntekst 4"/>
          <p:cNvSpPr>
            <a:spLocks noGrp="1"/>
          </p:cNvSpPr>
          <p:nvPr>
            <p:ph type="ftr" sz="quarter" idx="11"/>
          </p:nvPr>
        </p:nvSpPr>
        <p:spPr/>
        <p:txBody>
          <a:bodyPr/>
          <a:lstStyle/>
          <a:p>
            <a:r>
              <a:rPr lang="nb-NO" dirty="0" smtClean="0"/>
              <a:t>Presentasjon </a:t>
            </a:r>
            <a:r>
              <a:rPr lang="nb-NO" dirty="0" err="1" smtClean="0"/>
              <a:t>text</a:t>
            </a:r>
            <a:endParaRPr lang="nb-NO" dirty="0"/>
          </a:p>
        </p:txBody>
      </p:sp>
      <p:sp>
        <p:nvSpPr>
          <p:cNvPr id="6" name="Plassholder for lysbildenummer 5"/>
          <p:cNvSpPr>
            <a:spLocks noGrp="1"/>
          </p:cNvSpPr>
          <p:nvPr>
            <p:ph type="sldNum" sz="quarter" idx="12"/>
          </p:nvPr>
        </p:nvSpPr>
        <p:spPr/>
        <p:txBody>
          <a:bodyPr/>
          <a:lstStyle/>
          <a:p>
            <a:fld id="{C8015E39-59DC-48A0-9676-AD2CAF5CD29F}" type="slidenum">
              <a:rPr lang="nb-NO" smtClean="0"/>
              <a:t>6</a:t>
            </a:fld>
            <a:endParaRPr lang="nb-NO"/>
          </a:p>
        </p:txBody>
      </p:sp>
      <p:sp>
        <p:nvSpPr>
          <p:cNvPr id="12" name="Picture 2" descr="&lt;Chart&gt;&lt;ImageInfo Version=&quot;5.16.34.0&quot; GUID=&quot;7578328d694e4eeaa8ed36461bc87c5f&quot; DsId=&quot;ZARS059&quot; T1SubID=&quot;&quot; Width=&quot;281&quot; Height=&quot;341&quot; Format=&quot;emf&quot; ChartGroupUID=&quot;a2a7cdbc-f364-4388-8d2f-dc06a37ec512&quot; GroupName=&quot;Kyrre&quot; ChartName=&quot;NORWAY BUSINESS SURVEY STATISTICS NORWAY&quot; ChartStyleName=&quot;&quot; GroupNameEncoded=&quot;Kyrre&quot; ChartNameEncoded=&quot;NORWAY+BUSINESS+SURVEY+STATISTICS+NORWAY&quot; ChartStyleNameEncoded=&quot;&quot; ShortCode=&quot;&quot; ChartOwner=&quot;ZARS059&quot; TemplateId=&quot;&quot; TemplateName=&quot;&quot; TemplateNameEncoded=&quot;&quot; EditionId=&quot;&quot; EditionGenerationDate=&quot;&quot; RefreshDate=&quot;10.09.2018 12:42:35&quot; ExportChartsIn=&quot;CurrentSlide&quot; ExportChartsTo=&quot; &quot; ExportChartAs=&quot; &quot; SpecifiedCellRow=&quot;0&quot; SpecifiedCellCol=&quot;0&quot; NoofColumns=&quot;1&quot; NoofChartPerPage=&quot;0&quot; SpaceBetweenCharts=&quot;0&quot; SpaceBetweenRowChart=&quot;0&quot; Transparent=&quot;0&quot; NoofRows=&quot;1&quot; LeftMargin=&quot;0&quot; RightMargin=&quot;0&quot; TopMargin=&quot;0&quot; FootMargin=&quot;0&quot; Orientation=&quot;landscape&quot; FileNameTemplate=&quot;&quot; ImageFileName=&quot;&quot; ChartTitle=&quot;Norge. Utsikter blant bedriftene&quot; DoStretch=&quot;true&quot; Pr=&quot;&quot; RetrieveParams=&quot;&quot; /&gt;&lt;/Chart&gt;"/>
          <p:cNvSpPr>
            <a:spLocks noGrp="1"/>
          </p:cNvSpPr>
          <p:nvPr>
            <p:ph idx="1"/>
          </p:nvPr>
        </p:nvSpPr>
        <p:spPr>
          <a:blipFill>
            <a:blip r:embed="rId2"/>
            <a:stretch>
              <a:fillRect/>
            </a:stretch>
          </a:blipFill>
        </p:spPr>
        <p:txBody>
          <a:bodyPr/>
          <a:lstStyle/>
          <a:p>
            <a:pPr marL="0" indent="0">
              <a:buNone/>
            </a:pPr>
            <a:r>
              <a:rPr lang="nb-NO" dirty="0" smtClean="0"/>
              <a:t> </a:t>
            </a:r>
            <a:endParaRPr lang="nb-NO" dirty="0"/>
          </a:p>
        </p:txBody>
      </p:sp>
      <p:sp>
        <p:nvSpPr>
          <p:cNvPr id="9" name="Picture 1" descr="&lt;Chart&gt;&lt;ImageInfo Version=&quot;5.16.34.0&quot; GUID=&quot;ed27a69dbe00428b99f643d904cfcf56&quot; DsId=&quot;ZARS059&quot; T1SubID=&quot;&quot; Width=&quot;283&quot; Height=&quot;341&quot; Format=&quot;emf&quot; ChartGroupUID=&quot;3af97a97-da08-4d89-a37a-d1789c817c36&quot; GroupName=&quot;Kyrre&quot; ChartName=&quot;NORWAY PMI PURCHASING MANAGERS INDEX MANUFACTURING : Norway&quot; ChartStyleName=&quot;&quot; GroupNameEncoded=&quot;Kyrre&quot; ChartNameEncoded=&quot;NORWAY+PMI+PURCHASING+MANAGERS+INDEX+MANUFACTURING+%3a+Norway&quot; ChartStyleNameEncoded=&quot;&quot; ShortCode=&quot;&quot; ChartOwner=&quot;ZARS059&quot; TemplateId=&quot;&quot; TemplateName=&quot;&quot; TemplateNameEncoded=&quot;&quot; EditionId=&quot;&quot; EditionGenerationDate=&quot;&quot; RefreshDate=&quot;10.09.2018 12:42:35&quot; ExportChartsIn=&quot;CurrentSlide&quot; ExportChartsTo=&quot; &quot; ExportChartAs=&quot; &quot; SpecifiedCellRow=&quot;0&quot; SpecifiedCellCol=&quot;0&quot; NoofColumns=&quot;1&quot; NoofChartPerPage=&quot;0&quot; SpaceBetweenCharts=&quot;0&quot; SpaceBetweenRowChart=&quot;0&quot; Transparent=&quot;0&quot; NoofRows=&quot;1&quot; LeftMargin=&quot;0&quot; RightMargin=&quot;0&quot; TopMargin=&quot;0&quot; FootMargin=&quot;0&quot; Orientation=&quot;landscape&quot; FileNameTemplate=&quot;&quot; ImageFileName=&quot;&quot; ChartTitle=&quot;Norge. Stemning blant industribedrifter (PMI)&quot; DoStretch=&quot;true&quot; Pr=&quot;&quot; RetrieveParams=&quot;&quot; /&gt;&lt;/Chart&gt;"/>
          <p:cNvSpPr>
            <a:spLocks noGrp="1"/>
          </p:cNvSpPr>
          <p:nvPr>
            <p:ph idx="13"/>
          </p:nvPr>
        </p:nvSpPr>
        <p:spPr>
          <a:blipFill>
            <a:blip r:embed="rId3"/>
            <a:stretch>
              <a:fillRect/>
            </a:stretch>
          </a:blipFill>
        </p:spPr>
        <p:txBody>
          <a:bodyPr/>
          <a:lstStyle/>
          <a:p>
            <a:pPr marL="0" indent="0">
              <a:buNone/>
            </a:pPr>
            <a:r>
              <a:rPr lang="nb-NO" dirty="0" smtClean="0"/>
              <a:t> </a:t>
            </a:r>
            <a:endParaRPr lang="nb-NO" dirty="0"/>
          </a:p>
        </p:txBody>
      </p:sp>
      <p:sp>
        <p:nvSpPr>
          <p:cNvPr id="13" name="Rektangel 12"/>
          <p:cNvSpPr/>
          <p:nvPr/>
        </p:nvSpPr>
        <p:spPr>
          <a:xfrm>
            <a:off x="2004635" y="1508787"/>
            <a:ext cx="3323280" cy="318100"/>
          </a:xfrm>
          <a:prstGeom prst="rect">
            <a:avLst/>
          </a:prstGeom>
        </p:spPr>
        <p:txBody>
          <a:bodyPr wrap="square">
            <a:spAutoFit/>
          </a:bodyPr>
          <a:lstStyle/>
          <a:p>
            <a:pPr marL="228594" indent="-228594">
              <a:buFont typeface="Arial" panose="020B0604020202020204" pitchFamily="34" charset="0"/>
              <a:buChar char="•"/>
            </a:pPr>
            <a:endParaRPr lang="en-US" sz="1467" dirty="0">
              <a:solidFill>
                <a:schemeClr val="accent1"/>
              </a:solidFill>
            </a:endParaRPr>
          </a:p>
        </p:txBody>
      </p:sp>
      <p:sp>
        <p:nvSpPr>
          <p:cNvPr id="14" name="Rektangel 13"/>
          <p:cNvSpPr/>
          <p:nvPr/>
        </p:nvSpPr>
        <p:spPr>
          <a:xfrm>
            <a:off x="2207835" y="1711987"/>
            <a:ext cx="3323280" cy="318100"/>
          </a:xfrm>
          <a:prstGeom prst="rect">
            <a:avLst/>
          </a:prstGeom>
        </p:spPr>
        <p:txBody>
          <a:bodyPr wrap="square">
            <a:spAutoFit/>
          </a:bodyPr>
          <a:lstStyle/>
          <a:p>
            <a:pPr marL="228594" indent="-228594">
              <a:buFont typeface="Arial" panose="020B0604020202020204" pitchFamily="34" charset="0"/>
              <a:buChar char="•"/>
            </a:pPr>
            <a:endParaRPr lang="en-US" sz="1467" dirty="0">
              <a:solidFill>
                <a:schemeClr val="accent1"/>
              </a:solidFill>
            </a:endParaRPr>
          </a:p>
        </p:txBody>
      </p:sp>
      <p:sp>
        <p:nvSpPr>
          <p:cNvPr id="15" name="Rektangel 14"/>
          <p:cNvSpPr/>
          <p:nvPr/>
        </p:nvSpPr>
        <p:spPr>
          <a:xfrm>
            <a:off x="1971483" y="1652899"/>
            <a:ext cx="3836484" cy="318100"/>
          </a:xfrm>
          <a:prstGeom prst="rect">
            <a:avLst/>
          </a:prstGeom>
        </p:spPr>
        <p:txBody>
          <a:bodyPr wrap="square">
            <a:spAutoFit/>
          </a:bodyPr>
          <a:lstStyle/>
          <a:p>
            <a:pPr marL="228594" indent="-228594">
              <a:buFont typeface="Arial" panose="020B0604020202020204" pitchFamily="34" charset="0"/>
              <a:buChar char="•"/>
            </a:pPr>
            <a:endParaRPr lang="nb-NO" sz="1467" dirty="0">
              <a:solidFill>
                <a:schemeClr val="accent1"/>
              </a:solidFill>
            </a:endParaRPr>
          </a:p>
        </p:txBody>
      </p:sp>
      <p:sp>
        <p:nvSpPr>
          <p:cNvPr id="16" name="Rektangel 15"/>
          <p:cNvSpPr/>
          <p:nvPr/>
        </p:nvSpPr>
        <p:spPr>
          <a:xfrm>
            <a:off x="2174683" y="1856099"/>
            <a:ext cx="3836484" cy="318100"/>
          </a:xfrm>
          <a:prstGeom prst="rect">
            <a:avLst/>
          </a:prstGeom>
        </p:spPr>
        <p:txBody>
          <a:bodyPr wrap="square">
            <a:spAutoFit/>
          </a:bodyPr>
          <a:lstStyle/>
          <a:p>
            <a:pPr marL="228594" indent="-228594">
              <a:buFont typeface="Arial" panose="020B0604020202020204" pitchFamily="34" charset="0"/>
              <a:buChar char="•"/>
            </a:pPr>
            <a:endParaRPr lang="nb-NO" sz="1467" dirty="0">
              <a:solidFill>
                <a:schemeClr val="accent1"/>
              </a:solidFill>
            </a:endParaRPr>
          </a:p>
        </p:txBody>
      </p:sp>
    </p:spTree>
    <p:extLst>
      <p:ext uri="{BB962C8B-B14F-4D97-AF65-F5344CB8AC3E}">
        <p14:creationId xmlns:p14="http://schemas.microsoft.com/office/powerpoint/2010/main" val="2324021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tel 7"/>
          <p:cNvSpPr>
            <a:spLocks noGrp="1"/>
          </p:cNvSpPr>
          <p:nvPr>
            <p:ph type="title"/>
          </p:nvPr>
        </p:nvSpPr>
        <p:spPr/>
        <p:txBody>
          <a:bodyPr>
            <a:noAutofit/>
          </a:bodyPr>
          <a:lstStyle/>
          <a:p>
            <a:r>
              <a:rPr lang="nb-NO" sz="3700" dirty="0" smtClean="0"/>
              <a:t>Norge – boligpriser i Norge nær uendret det siste året (noe mer volatilt i Oslo)</a:t>
            </a:r>
            <a:endParaRPr lang="nb-NO" sz="3700" dirty="0"/>
          </a:p>
        </p:txBody>
      </p:sp>
      <p:sp>
        <p:nvSpPr>
          <p:cNvPr id="10" name="Picture 1" descr="&lt;Chart&gt;&lt;ImageInfo Version=&quot;5.16.34.0&quot; GUID=&quot;e6d63eb7ce8f4c72b8313178916bf406&quot; DsId=&quot;ZARS059&quot; T1SubID=&quot;&quot; Width=&quot;627&quot; Height=&quot;341&quot; Format=&quot;emf&quot; ChartGroupUID=&quot;f9871980-de60-46ca-92a1-9cee8f53bfa1&quot; GroupName=&quot;Kyrre&quot; ChartName=&quot;NORWAY HOUSING MARKET REGIONAL PRICES EIENDOM NORGE&quot; ChartStyleName=&quot;&quot; GroupNameEncoded=&quot;Kyrre&quot; ChartNameEncoded=&quot;NORWAY+HOUSING+MARKET+REGIONAL+PRICES+EIENDOM+NORGE&quot; ChartStyleNameEncoded=&quot;&quot; ShortCode=&quot;&quot; ChartOwner=&quot;ZARS059&quot; TemplateId=&quot;&quot; TemplateName=&quot;&quot; TemplateNameEncoded=&quot;&quot; EditionId=&quot;&quot; EditionGenerationDate=&quot;&quot; RefreshDate=&quot;03.09.2018 13:22:58&quot; ExportChartsIn=&quot;CurrentSlide&quot; ExportChartsTo=&quot; &quot; ExportChartAs=&quot; &quot; SpecifiedCellRow=&quot;0&quot; SpecifiedCellCol=&quot;0&quot; NoofColumns=&quot;1&quot; NoofChartPerPage=&quot;0&quot; SpaceBetweenCharts=&quot;0&quot; SpaceBetweenRowChart=&quot;0&quot; Transparent=&quot;0&quot; NoofRows=&quot;1&quot; LeftMargin=&quot;0&quot; RightMargin=&quot;0&quot; TopMargin=&quot;0&quot; FootMargin=&quot;0&quot; Orientation=&quot;landscape&quot; FileNameTemplate=&quot;&quot; ImageFileName=&quot;&quot; ChartTitle=&quot;Norge. Boligpriser&quot; DoStretch=&quot;true&quot; Pr=&quot;&quot; RetrieveParams=&quot;&quot; /&gt;&lt;/Chart&gt;"/>
          <p:cNvSpPr>
            <a:spLocks noGrp="1"/>
          </p:cNvSpPr>
          <p:nvPr>
            <p:ph idx="1"/>
          </p:nvPr>
        </p:nvSpPr>
        <p:spPr>
          <a:blipFill>
            <a:blip r:embed="rId2"/>
            <a:stretch>
              <a:fillRect/>
            </a:stretch>
          </a:blipFill>
        </p:spPr>
        <p:txBody>
          <a:bodyPr/>
          <a:lstStyle/>
          <a:p>
            <a:pPr marL="0" indent="0">
              <a:buNone/>
            </a:pPr>
            <a:r>
              <a:rPr lang="nb-NO" dirty="0" smtClean="0"/>
              <a:t> </a:t>
            </a:r>
            <a:endParaRPr lang="nb-NO" dirty="0"/>
          </a:p>
        </p:txBody>
      </p:sp>
      <p:sp>
        <p:nvSpPr>
          <p:cNvPr id="3" name="Plassholder for dato 2"/>
          <p:cNvSpPr>
            <a:spLocks noGrp="1"/>
          </p:cNvSpPr>
          <p:nvPr>
            <p:ph type="dt" sz="half" idx="10"/>
          </p:nvPr>
        </p:nvSpPr>
        <p:spPr/>
        <p:txBody>
          <a:bodyPr/>
          <a:lstStyle/>
          <a:p>
            <a:fld id="{F97664EC-EC76-4F3C-976A-D9A26BF2A307}" type="datetime1">
              <a:rPr lang="nb-NO" smtClean="0"/>
              <a:t>10.09.2018</a:t>
            </a:fld>
            <a:endParaRPr lang="nb-NO"/>
          </a:p>
        </p:txBody>
      </p:sp>
      <p:sp>
        <p:nvSpPr>
          <p:cNvPr id="4" name="Plassholder for bunntekst 3"/>
          <p:cNvSpPr>
            <a:spLocks noGrp="1"/>
          </p:cNvSpPr>
          <p:nvPr>
            <p:ph type="ftr" sz="quarter" idx="11"/>
          </p:nvPr>
        </p:nvSpPr>
        <p:spPr/>
        <p:txBody>
          <a:bodyPr/>
          <a:lstStyle/>
          <a:p>
            <a:r>
              <a:rPr lang="nb-NO" smtClean="0"/>
              <a:t>Presentasjon text</a:t>
            </a:r>
            <a:endParaRPr lang="nb-NO"/>
          </a:p>
        </p:txBody>
      </p:sp>
      <p:sp>
        <p:nvSpPr>
          <p:cNvPr id="5" name="Plassholder for lysbildenummer 4"/>
          <p:cNvSpPr>
            <a:spLocks noGrp="1"/>
          </p:cNvSpPr>
          <p:nvPr>
            <p:ph type="sldNum" sz="quarter" idx="12"/>
          </p:nvPr>
        </p:nvSpPr>
        <p:spPr/>
        <p:txBody>
          <a:bodyPr/>
          <a:lstStyle/>
          <a:p>
            <a:fld id="{C8015E39-59DC-48A0-9676-AD2CAF5CD29F}" type="slidenum">
              <a:rPr lang="nb-NO" smtClean="0"/>
              <a:t>7</a:t>
            </a:fld>
            <a:endParaRPr lang="nb-NO"/>
          </a:p>
        </p:txBody>
      </p:sp>
    </p:spTree>
    <p:extLst>
      <p:ext uri="{BB962C8B-B14F-4D97-AF65-F5344CB8AC3E}">
        <p14:creationId xmlns:p14="http://schemas.microsoft.com/office/powerpoint/2010/main" val="32868508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Bilde 5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9128"/>
            <a:ext cx="3815071" cy="6867129"/>
          </a:xfrm>
          <a:prstGeom prst="rect">
            <a:avLst/>
          </a:prstGeom>
        </p:spPr>
      </p:pic>
      <p:sp>
        <p:nvSpPr>
          <p:cNvPr id="56" name="TekstSylinder 55"/>
          <p:cNvSpPr txBox="1"/>
          <p:nvPr/>
        </p:nvSpPr>
        <p:spPr>
          <a:xfrm>
            <a:off x="232415" y="244687"/>
            <a:ext cx="3441514" cy="1814343"/>
          </a:xfrm>
          <a:prstGeom prst="rect">
            <a:avLst/>
          </a:prstGeom>
          <a:noFill/>
          <a:effectLst/>
        </p:spPr>
        <p:txBody>
          <a:bodyPr wrap="square" rtlCol="0">
            <a:spAutoFit/>
          </a:bodyPr>
          <a:lstStyle/>
          <a:p>
            <a:r>
              <a:rPr lang="nb-NO" sz="3730" b="1" dirty="0" smtClean="0">
                <a:solidFill>
                  <a:schemeClr val="bg1"/>
                </a:solidFill>
              </a:rPr>
              <a:t>Hovedpunkter </a:t>
            </a:r>
            <a:br>
              <a:rPr lang="nb-NO" sz="3730" b="1" dirty="0" smtClean="0">
                <a:solidFill>
                  <a:schemeClr val="bg1"/>
                </a:solidFill>
              </a:rPr>
            </a:br>
            <a:r>
              <a:rPr lang="nb-NO" sz="3730" b="1" dirty="0" smtClean="0">
                <a:solidFill>
                  <a:schemeClr val="bg1"/>
                </a:solidFill>
              </a:rPr>
              <a:t>i konjunktur-barometeret</a:t>
            </a:r>
            <a:endParaRPr lang="nb-NO" sz="3730" b="1" dirty="0">
              <a:solidFill>
                <a:schemeClr val="bg1"/>
              </a:solidFill>
            </a:endParaRPr>
          </a:p>
        </p:txBody>
      </p:sp>
      <p:sp>
        <p:nvSpPr>
          <p:cNvPr id="36" name="Rektangel 35"/>
          <p:cNvSpPr/>
          <p:nvPr/>
        </p:nvSpPr>
        <p:spPr>
          <a:xfrm>
            <a:off x="10190076" y="6114314"/>
            <a:ext cx="1996285" cy="779544"/>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8"/>
          </a:p>
        </p:txBody>
      </p:sp>
      <p:grpSp>
        <p:nvGrpSpPr>
          <p:cNvPr id="37" name="Gruppe 36"/>
          <p:cNvGrpSpPr/>
          <p:nvPr/>
        </p:nvGrpSpPr>
        <p:grpSpPr>
          <a:xfrm>
            <a:off x="4111238" y="104845"/>
            <a:ext cx="7559922" cy="1069524"/>
            <a:chOff x="1036855" y="1178037"/>
            <a:chExt cx="5470381" cy="773911"/>
          </a:xfrm>
        </p:grpSpPr>
        <p:sp>
          <p:nvSpPr>
            <p:cNvPr id="38" name="Ellipse 37"/>
            <p:cNvSpPr>
              <a:spLocks noChangeAspect="1"/>
            </p:cNvSpPr>
            <p:nvPr/>
          </p:nvSpPr>
          <p:spPr>
            <a:xfrm>
              <a:off x="1036855" y="1184753"/>
              <a:ext cx="420624" cy="38613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en-US" sz="3330" b="1" dirty="0"/>
                <a:t>1</a:t>
              </a:r>
            </a:p>
          </p:txBody>
        </p:sp>
        <p:sp>
          <p:nvSpPr>
            <p:cNvPr id="39" name="TekstSylinder 38"/>
            <p:cNvSpPr txBox="1"/>
            <p:nvPr/>
          </p:nvSpPr>
          <p:spPr>
            <a:xfrm>
              <a:off x="1668774" y="1178037"/>
              <a:ext cx="4838462" cy="773911"/>
            </a:xfrm>
            <a:prstGeom prst="rect">
              <a:avLst/>
            </a:prstGeom>
            <a:noFill/>
          </p:spPr>
          <p:txBody>
            <a:bodyPr wrap="square" lIns="0" tIns="0" rIns="0" bIns="0" rtlCol="0">
              <a:spAutoFit/>
            </a:bodyPr>
            <a:lstStyle/>
            <a:p>
              <a:r>
                <a:rPr lang="nb-NO" sz="2200" b="1" dirty="0" smtClean="0"/>
                <a:t>Oljebedriftene har rekordhøye forventninger</a:t>
              </a:r>
            </a:p>
            <a:p>
              <a:r>
                <a:rPr lang="nb-NO" sz="950" dirty="0">
                  <a:solidFill>
                    <a:srgbClr val="494949"/>
                  </a:solidFill>
                </a:rPr>
                <a:t>Det har vært 10 begivenhetsrike år for norsk økonomi med både finanskrisenedgang, oljeoppgang og oljenedgang. Oljenedgangen i 2015 til 2017 ga kraftige utslag på Sør- og Vestlandet. Det var nedgang i 2015 og 2016. Deretter flatet det ut høsten 2016 før dette barometeret (noe overraskende) indikerte optimisme våren 2017. Påfølgende utvikling har vært positiv i tråd med dette. Optimismen har økt jevnt deretter. Nå er andelen positive bedrifter den høyeste (</a:t>
              </a:r>
              <a:r>
                <a:rPr lang="nb-NO" sz="950" dirty="0" smtClean="0">
                  <a:solidFill>
                    <a:srgbClr val="494949"/>
                  </a:solidFill>
                </a:rPr>
                <a:t>63 prosent </a:t>
              </a:r>
              <a:r>
                <a:rPr lang="nb-NO" sz="950" dirty="0">
                  <a:solidFill>
                    <a:srgbClr val="494949"/>
                  </a:solidFill>
                </a:rPr>
                <a:t>i sør-vest og </a:t>
              </a:r>
              <a:r>
                <a:rPr lang="nb-NO" sz="950" dirty="0" smtClean="0">
                  <a:solidFill>
                    <a:srgbClr val="494949"/>
                  </a:solidFill>
                </a:rPr>
                <a:t>62 prosent </a:t>
              </a:r>
              <a:r>
                <a:rPr lang="nb-NO" sz="950" dirty="0">
                  <a:solidFill>
                    <a:srgbClr val="494949"/>
                  </a:solidFill>
                </a:rPr>
                <a:t>i Oslo) som er målt i indeksens levetid (siden 2014).</a:t>
              </a:r>
            </a:p>
          </p:txBody>
        </p:sp>
      </p:grpSp>
      <p:grpSp>
        <p:nvGrpSpPr>
          <p:cNvPr id="40" name="Gruppe 39"/>
          <p:cNvGrpSpPr/>
          <p:nvPr/>
        </p:nvGrpSpPr>
        <p:grpSpPr>
          <a:xfrm>
            <a:off x="4116788" y="2868473"/>
            <a:ext cx="7679722" cy="1215718"/>
            <a:chOff x="1036858" y="1487564"/>
            <a:chExt cx="5470379" cy="879697"/>
          </a:xfrm>
        </p:grpSpPr>
        <p:sp>
          <p:nvSpPr>
            <p:cNvPr id="41" name="Ellipse 40"/>
            <p:cNvSpPr>
              <a:spLocks noChangeAspect="1"/>
            </p:cNvSpPr>
            <p:nvPr/>
          </p:nvSpPr>
          <p:spPr>
            <a:xfrm>
              <a:off x="1036858" y="1493887"/>
              <a:ext cx="420624" cy="4209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en-US" sz="3330" b="1" dirty="0"/>
                <a:t>3</a:t>
              </a:r>
            </a:p>
          </p:txBody>
        </p:sp>
        <p:sp>
          <p:nvSpPr>
            <p:cNvPr id="42" name="TekstSylinder 41"/>
            <p:cNvSpPr txBox="1"/>
            <p:nvPr/>
          </p:nvSpPr>
          <p:spPr>
            <a:xfrm>
              <a:off x="1668776" y="1487564"/>
              <a:ext cx="4838461" cy="879697"/>
            </a:xfrm>
            <a:prstGeom prst="rect">
              <a:avLst/>
            </a:prstGeom>
            <a:noFill/>
          </p:spPr>
          <p:txBody>
            <a:bodyPr wrap="square" lIns="0" tIns="0" rIns="0" bIns="0" rtlCol="0">
              <a:spAutoFit/>
            </a:bodyPr>
            <a:lstStyle/>
            <a:p>
              <a:r>
                <a:rPr lang="nb-NO" sz="2200" b="1" dirty="0" smtClean="0"/>
                <a:t>Optimisme </a:t>
              </a:r>
              <a:r>
                <a:rPr lang="nb-NO" sz="2200" b="1" dirty="0"/>
                <a:t>i alle </a:t>
              </a:r>
              <a:r>
                <a:rPr lang="nb-NO" sz="2200" b="1" dirty="0" smtClean="0"/>
                <a:t>fylkene</a:t>
              </a:r>
            </a:p>
            <a:p>
              <a:r>
                <a:rPr lang="nb-NO" sz="950" dirty="0">
                  <a:solidFill>
                    <a:srgbClr val="494949"/>
                  </a:solidFill>
                </a:rPr>
                <a:t>Det er optimisme blant bedriftene i alle fylkene i undersøkelsen. Fra og med våren 2017 har det vært nokså likt nivå (og gradvis stigende) i Rogaland, Agder og Hordaland. På siste måling er Hordaland og Agder på topp med en hovedindeks på </a:t>
              </a:r>
              <a:r>
                <a:rPr lang="nb-NO" sz="950" dirty="0" smtClean="0">
                  <a:solidFill>
                    <a:srgbClr val="494949"/>
                  </a:solidFill>
                </a:rPr>
                <a:t>64 prosent, </a:t>
              </a:r>
              <a:r>
                <a:rPr lang="nb-NO" sz="950" dirty="0">
                  <a:solidFill>
                    <a:srgbClr val="494949"/>
                  </a:solidFill>
                </a:rPr>
                <a:t>mens Rogaland </a:t>
              </a:r>
              <a:r>
                <a:rPr lang="nb-NO" sz="950" dirty="0" smtClean="0">
                  <a:solidFill>
                    <a:srgbClr val="494949"/>
                  </a:solidFill>
                </a:rPr>
                <a:t>og Oslo er </a:t>
              </a:r>
              <a:r>
                <a:rPr lang="nb-NO" sz="950" dirty="0">
                  <a:solidFill>
                    <a:srgbClr val="494949"/>
                  </a:solidFill>
                </a:rPr>
                <a:t>like bak </a:t>
              </a:r>
              <a:r>
                <a:rPr lang="nb-NO" sz="950" dirty="0" smtClean="0">
                  <a:solidFill>
                    <a:srgbClr val="494949"/>
                  </a:solidFill>
                </a:rPr>
                <a:t>med 62 prosent. </a:t>
              </a:r>
              <a:r>
                <a:rPr lang="nb-NO" sz="950" dirty="0">
                  <a:solidFill>
                    <a:srgbClr val="494949"/>
                  </a:solidFill>
                </a:rPr>
                <a:t>Rogaland har (ikke overraskende) hatt størst svingninger de siste årene. Det siste 1 1/2 året har fylket blitt løftet av bedring blant oljeeksponerte bedrifter og redusert usikkerhet. Agder og Hordaland har </a:t>
              </a:r>
              <a:r>
                <a:rPr lang="nb-NO" sz="950" dirty="0" smtClean="0">
                  <a:solidFill>
                    <a:srgbClr val="494949"/>
                  </a:solidFill>
                </a:rPr>
                <a:t>vært noe </a:t>
              </a:r>
              <a:r>
                <a:rPr lang="nb-NO" sz="950" dirty="0">
                  <a:solidFill>
                    <a:srgbClr val="494949"/>
                  </a:solidFill>
                </a:rPr>
                <a:t>mindre påvirket av oljenedgangen enn Rogaland til tross for en betydelig eksponering mot sektoren. Dette skyldes et diversifisert næringsliv som nyter godt av svak kronekurs og lav rente, herunder næringer knyttet til sjømat, tradisjonell eksport, turisme og offentlig sektor.</a:t>
              </a:r>
            </a:p>
          </p:txBody>
        </p:sp>
      </p:grpSp>
      <p:grpSp>
        <p:nvGrpSpPr>
          <p:cNvPr id="43" name="Gruppe 42"/>
          <p:cNvGrpSpPr/>
          <p:nvPr/>
        </p:nvGrpSpPr>
        <p:grpSpPr>
          <a:xfrm>
            <a:off x="4111234" y="4338202"/>
            <a:ext cx="7559926" cy="1361910"/>
            <a:chOff x="1036858" y="1444096"/>
            <a:chExt cx="5470383" cy="985486"/>
          </a:xfrm>
        </p:grpSpPr>
        <p:sp>
          <p:nvSpPr>
            <p:cNvPr id="44" name="Ellipse 43"/>
            <p:cNvSpPr>
              <a:spLocks noChangeAspect="1"/>
            </p:cNvSpPr>
            <p:nvPr/>
          </p:nvSpPr>
          <p:spPr>
            <a:xfrm>
              <a:off x="1036858" y="1478170"/>
              <a:ext cx="420624" cy="4209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en-US" sz="3330" b="1" dirty="0"/>
                <a:t>4</a:t>
              </a:r>
            </a:p>
          </p:txBody>
        </p:sp>
        <p:sp>
          <p:nvSpPr>
            <p:cNvPr id="45" name="TekstSylinder 44"/>
            <p:cNvSpPr txBox="1"/>
            <p:nvPr/>
          </p:nvSpPr>
          <p:spPr>
            <a:xfrm>
              <a:off x="1668780" y="1444096"/>
              <a:ext cx="4838461" cy="985486"/>
            </a:xfrm>
            <a:prstGeom prst="rect">
              <a:avLst/>
            </a:prstGeom>
            <a:noFill/>
          </p:spPr>
          <p:txBody>
            <a:bodyPr wrap="square" lIns="0" tIns="0" rIns="0" bIns="0" rtlCol="0">
              <a:spAutoFit/>
            </a:bodyPr>
            <a:lstStyle/>
            <a:p>
              <a:r>
                <a:rPr lang="nb-NO" sz="2200" b="1" dirty="0" smtClean="0"/>
                <a:t>Flere </a:t>
              </a:r>
              <a:r>
                <a:rPr lang="nb-NO" sz="2200" b="1" dirty="0"/>
                <a:t>jobber, lavere ledighet og kamp om </a:t>
              </a:r>
              <a:r>
                <a:rPr lang="nb-NO" sz="2200" b="1" dirty="0" smtClean="0"/>
                <a:t>arbeidskraften</a:t>
              </a:r>
            </a:p>
            <a:p>
              <a:r>
                <a:rPr lang="nb-NO" sz="950" dirty="0">
                  <a:solidFill>
                    <a:srgbClr val="494949"/>
                  </a:solidFill>
                </a:rPr>
                <a:t>Oljenedturen ble mild for Norge og arbeidsledigheten (NAV) har siden våren 2016 blitt redusert og er nå nær </a:t>
              </a:r>
              <a:r>
                <a:rPr lang="nb-NO" sz="950" dirty="0" smtClean="0">
                  <a:solidFill>
                    <a:srgbClr val="494949"/>
                  </a:solidFill>
                </a:rPr>
                <a:t>2,3 prosent. Det er det </a:t>
              </a:r>
              <a:r>
                <a:rPr lang="nb-NO" sz="950" dirty="0">
                  <a:solidFill>
                    <a:srgbClr val="494949"/>
                  </a:solidFill>
                </a:rPr>
                <a:t>laveste siden januar 2009. Rogaland, Hordaland og Agder er nær dette nivå (2,5-2,8 </a:t>
              </a:r>
              <a:r>
                <a:rPr lang="nb-NO" sz="950" dirty="0" smtClean="0">
                  <a:solidFill>
                    <a:srgbClr val="494949"/>
                  </a:solidFill>
                </a:rPr>
                <a:t>prosent) </a:t>
              </a:r>
              <a:r>
                <a:rPr lang="nb-NO" sz="950" dirty="0">
                  <a:solidFill>
                    <a:srgbClr val="494949"/>
                  </a:solidFill>
                </a:rPr>
                <a:t>og Oslo har </a:t>
              </a:r>
              <a:r>
                <a:rPr lang="nb-NO" sz="950" dirty="0" smtClean="0">
                  <a:solidFill>
                    <a:srgbClr val="494949"/>
                  </a:solidFill>
                </a:rPr>
                <a:t>2,4 prosent. </a:t>
              </a:r>
              <a:r>
                <a:rPr lang="nb-NO" sz="950" dirty="0">
                  <a:solidFill>
                    <a:srgbClr val="494949"/>
                  </a:solidFill>
                </a:rPr>
                <a:t>På </a:t>
              </a:r>
              <a:r>
                <a:rPr lang="nb-NO" sz="950" dirty="0" smtClean="0">
                  <a:solidFill>
                    <a:srgbClr val="494949"/>
                  </a:solidFill>
                </a:rPr>
                <a:t>Sør- og Vestlandet </a:t>
              </a:r>
              <a:r>
                <a:rPr lang="nb-NO" sz="950" dirty="0">
                  <a:solidFill>
                    <a:srgbClr val="494949"/>
                  </a:solidFill>
                </a:rPr>
                <a:t>har ledigheten falt markert siden </a:t>
              </a:r>
              <a:r>
                <a:rPr lang="nb-NO" sz="950" dirty="0" smtClean="0">
                  <a:solidFill>
                    <a:srgbClr val="494949"/>
                  </a:solidFill>
                </a:rPr>
                <a:t>toppen høsten </a:t>
              </a:r>
              <a:r>
                <a:rPr lang="nb-NO" sz="950" dirty="0">
                  <a:solidFill>
                    <a:srgbClr val="494949"/>
                  </a:solidFill>
                </a:rPr>
                <a:t>2016 – godt i tråd med signalene i dette konjunkturbarometer. Det er gledelig at arbeidsmarkedet er i bedring. </a:t>
              </a:r>
              <a:r>
                <a:rPr lang="nb-NO" sz="950" dirty="0" smtClean="0">
                  <a:solidFill>
                    <a:srgbClr val="494949"/>
                  </a:solidFill>
                </a:rPr>
                <a:t>Ledigheten </a:t>
              </a:r>
              <a:r>
                <a:rPr lang="nb-NO" sz="950" dirty="0">
                  <a:solidFill>
                    <a:srgbClr val="494949"/>
                  </a:solidFill>
                </a:rPr>
                <a:t>er </a:t>
              </a:r>
              <a:r>
                <a:rPr lang="nb-NO" sz="950" dirty="0" smtClean="0">
                  <a:solidFill>
                    <a:srgbClr val="494949"/>
                  </a:solidFill>
                </a:rPr>
                <a:t>imidlertid allerede </a:t>
              </a:r>
              <a:r>
                <a:rPr lang="nb-NO" sz="950" dirty="0">
                  <a:solidFill>
                    <a:srgbClr val="494949"/>
                  </a:solidFill>
                </a:rPr>
                <a:t>på </a:t>
              </a:r>
              <a:r>
                <a:rPr lang="nb-NO" sz="950" dirty="0" smtClean="0">
                  <a:solidFill>
                    <a:srgbClr val="494949"/>
                  </a:solidFill>
                </a:rPr>
                <a:t>nokså lave </a:t>
              </a:r>
              <a:r>
                <a:rPr lang="nb-NO" sz="950" dirty="0">
                  <a:solidFill>
                    <a:srgbClr val="494949"/>
                  </a:solidFill>
                </a:rPr>
                <a:t>nivåer og signalene i dette barometeret om at 6 av 10 bedrifter (indeks på </a:t>
              </a:r>
              <a:r>
                <a:rPr lang="nb-NO" sz="950" dirty="0" smtClean="0">
                  <a:solidFill>
                    <a:srgbClr val="494949"/>
                  </a:solidFill>
                </a:rPr>
                <a:t>62 prosent) </a:t>
              </a:r>
              <a:r>
                <a:rPr lang="nb-NO" sz="950" dirty="0">
                  <a:solidFill>
                    <a:srgbClr val="494949"/>
                  </a:solidFill>
                </a:rPr>
                <a:t>skal ansette det neste året indikerer enda mer kamp om arbeidskraften. Bedrifter innen olje/gass og bygg/anlegg melder høyest vekst. Det blir kamp om arbeidskraften. </a:t>
              </a:r>
              <a:r>
                <a:rPr lang="nb-NO" sz="950" dirty="0" smtClean="0">
                  <a:solidFill>
                    <a:srgbClr val="494949"/>
                  </a:solidFill>
                </a:rPr>
                <a:t>Å realisere </a:t>
              </a:r>
              <a:r>
                <a:rPr lang="nb-NO" sz="950" dirty="0">
                  <a:solidFill>
                    <a:srgbClr val="494949"/>
                  </a:solidFill>
                </a:rPr>
                <a:t>bedriftenes planer </a:t>
              </a:r>
              <a:r>
                <a:rPr lang="nb-NO" sz="950" dirty="0" smtClean="0">
                  <a:solidFill>
                    <a:srgbClr val="494949"/>
                  </a:solidFill>
                </a:rPr>
                <a:t>om vekst krever trolig god </a:t>
              </a:r>
              <a:r>
                <a:rPr lang="nb-NO" sz="950" dirty="0">
                  <a:solidFill>
                    <a:srgbClr val="494949"/>
                  </a:solidFill>
                </a:rPr>
                <a:t>tilflyt av arbeidskraft til Norge og </a:t>
              </a:r>
              <a:r>
                <a:rPr lang="nb-NO" sz="950" dirty="0" smtClean="0">
                  <a:solidFill>
                    <a:srgbClr val="494949"/>
                  </a:solidFill>
                </a:rPr>
                <a:t>økt produktivitet i bedriftene. </a:t>
              </a:r>
              <a:endParaRPr lang="nb-NO" sz="950" dirty="0">
                <a:solidFill>
                  <a:srgbClr val="494949"/>
                </a:solidFill>
              </a:endParaRPr>
            </a:p>
          </p:txBody>
        </p:sp>
      </p:grpSp>
      <p:grpSp>
        <p:nvGrpSpPr>
          <p:cNvPr id="46" name="Gruppe 45"/>
          <p:cNvGrpSpPr/>
          <p:nvPr/>
        </p:nvGrpSpPr>
        <p:grpSpPr>
          <a:xfrm>
            <a:off x="4116788" y="5839622"/>
            <a:ext cx="7679722" cy="923331"/>
            <a:chOff x="1030282" y="1525918"/>
            <a:chExt cx="5451596" cy="668126"/>
          </a:xfrm>
        </p:grpSpPr>
        <p:sp>
          <p:nvSpPr>
            <p:cNvPr id="47" name="Ellipse 46"/>
            <p:cNvSpPr>
              <a:spLocks noChangeAspect="1"/>
            </p:cNvSpPr>
            <p:nvPr/>
          </p:nvSpPr>
          <p:spPr>
            <a:xfrm>
              <a:off x="1030282" y="1546627"/>
              <a:ext cx="420624" cy="4209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en-US" sz="3330" b="1" dirty="0"/>
                <a:t>5</a:t>
              </a:r>
            </a:p>
          </p:txBody>
        </p:sp>
        <p:sp>
          <p:nvSpPr>
            <p:cNvPr id="48" name="TekstSylinder 47"/>
            <p:cNvSpPr txBox="1"/>
            <p:nvPr/>
          </p:nvSpPr>
          <p:spPr>
            <a:xfrm>
              <a:off x="1643417" y="1525918"/>
              <a:ext cx="4838461" cy="668126"/>
            </a:xfrm>
            <a:prstGeom prst="rect">
              <a:avLst/>
            </a:prstGeom>
            <a:noFill/>
          </p:spPr>
          <p:txBody>
            <a:bodyPr wrap="square" lIns="0" tIns="0" rIns="0" bIns="0" rtlCol="0">
              <a:spAutoFit/>
            </a:bodyPr>
            <a:lstStyle/>
            <a:p>
              <a:r>
                <a:rPr lang="nb-NO" sz="2200" b="1" dirty="0" smtClean="0">
                  <a:solidFill>
                    <a:schemeClr val="accent1"/>
                  </a:solidFill>
                </a:rPr>
                <a:t>Sterk ordrereserve og </a:t>
              </a:r>
              <a:r>
                <a:rPr lang="nb-NO" sz="2200" b="1" dirty="0">
                  <a:solidFill>
                    <a:schemeClr val="accent1"/>
                  </a:solidFill>
                </a:rPr>
                <a:t>økte </a:t>
              </a:r>
              <a:r>
                <a:rPr lang="nb-NO" sz="2200" b="1" dirty="0" smtClean="0">
                  <a:solidFill>
                    <a:schemeClr val="accent1"/>
                  </a:solidFill>
                </a:rPr>
                <a:t>investeringer</a:t>
              </a:r>
            </a:p>
            <a:p>
              <a:r>
                <a:rPr lang="nb-NO" sz="950" dirty="0">
                  <a:solidFill>
                    <a:srgbClr val="494949"/>
                  </a:solidFill>
                </a:rPr>
                <a:t>Noen av indikatorene i undersøkelsen kan kaste ekstra lys over vendepunkter i konjunkturutviklingen. Et flertall av bedriftene, 59 prosent og høyere i alle fylker, venter økte ordrereserver. Det er enda høyere innen olje/gass. Blant øvrige bransjer er bygg/anlegg og industri høyest. Selv om det er bedring i økonomien (og mer press), øker bedriftenes forventninger til lønnsomhet til rekordnivå. Det tyder på at bedriftene tar grep for å sikre lønnsom (høy) vekst. </a:t>
              </a:r>
              <a:r>
                <a:rPr lang="nb-NO" sz="950" dirty="0" smtClean="0">
                  <a:solidFill>
                    <a:srgbClr val="494949"/>
                  </a:solidFill>
                </a:rPr>
                <a:t>Dette blir et spennende tema i takt med stadig større fart i økonomien.</a:t>
              </a:r>
              <a:endParaRPr lang="nb-NO" sz="950" dirty="0">
                <a:solidFill>
                  <a:srgbClr val="494949"/>
                </a:solidFill>
              </a:endParaRPr>
            </a:p>
          </p:txBody>
        </p:sp>
      </p:grpSp>
      <p:grpSp>
        <p:nvGrpSpPr>
          <p:cNvPr id="49" name="Gruppe 48"/>
          <p:cNvGrpSpPr/>
          <p:nvPr/>
        </p:nvGrpSpPr>
        <p:grpSpPr>
          <a:xfrm>
            <a:off x="4111234" y="1315416"/>
            <a:ext cx="7817537" cy="1512173"/>
            <a:chOff x="1036858" y="1171870"/>
            <a:chExt cx="5656793" cy="1094211"/>
          </a:xfrm>
        </p:grpSpPr>
        <p:sp>
          <p:nvSpPr>
            <p:cNvPr id="50" name="Ellipse 49"/>
            <p:cNvSpPr>
              <a:spLocks noChangeAspect="1"/>
            </p:cNvSpPr>
            <p:nvPr/>
          </p:nvSpPr>
          <p:spPr>
            <a:xfrm>
              <a:off x="1036858" y="1171870"/>
              <a:ext cx="420624" cy="4209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en-US" sz="3330" b="1" dirty="0"/>
                <a:t>2</a:t>
              </a:r>
            </a:p>
          </p:txBody>
        </p:sp>
        <p:sp>
          <p:nvSpPr>
            <p:cNvPr id="51" name="TekstSylinder 50"/>
            <p:cNvSpPr txBox="1"/>
            <p:nvPr/>
          </p:nvSpPr>
          <p:spPr>
            <a:xfrm>
              <a:off x="1668778" y="1174814"/>
              <a:ext cx="5024873" cy="1091267"/>
            </a:xfrm>
            <a:prstGeom prst="rect">
              <a:avLst/>
            </a:prstGeom>
            <a:noFill/>
          </p:spPr>
          <p:txBody>
            <a:bodyPr wrap="square" lIns="0" tIns="0" rIns="0" bIns="0" rtlCol="0">
              <a:spAutoFit/>
            </a:bodyPr>
            <a:lstStyle/>
            <a:p>
              <a:r>
                <a:rPr lang="nb-NO" sz="2200" b="1" smtClean="0">
                  <a:solidFill>
                    <a:schemeClr val="accent1"/>
                  </a:solidFill>
                </a:rPr>
                <a:t>Betydelig </a:t>
              </a:r>
              <a:r>
                <a:rPr lang="nb-NO" sz="2200" b="1" dirty="0" smtClean="0">
                  <a:solidFill>
                    <a:schemeClr val="accent1"/>
                  </a:solidFill>
                </a:rPr>
                <a:t>oppsving </a:t>
              </a:r>
              <a:r>
                <a:rPr lang="nb-NO" sz="2200" b="1" dirty="0">
                  <a:solidFill>
                    <a:schemeClr val="accent1"/>
                  </a:solidFill>
                </a:rPr>
                <a:t>– høyest </a:t>
              </a:r>
              <a:r>
                <a:rPr lang="nb-NO" sz="2200" b="1">
                  <a:solidFill>
                    <a:schemeClr val="accent1"/>
                  </a:solidFill>
                </a:rPr>
                <a:t>innen </a:t>
              </a:r>
              <a:r>
                <a:rPr lang="nb-NO" sz="2200" b="1" smtClean="0">
                  <a:solidFill>
                    <a:schemeClr val="accent1"/>
                  </a:solidFill>
                </a:rPr>
                <a:t>olje/gass </a:t>
              </a:r>
              <a:r>
                <a:rPr lang="nb-NO" sz="2200" b="1" dirty="0" smtClean="0">
                  <a:solidFill>
                    <a:schemeClr val="accent1"/>
                  </a:solidFill>
                </a:rPr>
                <a:t>og bygg/anlegg</a:t>
              </a:r>
            </a:p>
            <a:p>
              <a:r>
                <a:rPr lang="nb-NO" sz="950" dirty="0">
                  <a:solidFill>
                    <a:srgbClr val="494949"/>
                  </a:solidFill>
                </a:rPr>
                <a:t>Bedrifter med høy oljeeksponering </a:t>
              </a:r>
              <a:r>
                <a:rPr lang="nb-NO" sz="950" dirty="0" smtClean="0">
                  <a:solidFill>
                    <a:srgbClr val="494949"/>
                  </a:solidFill>
                </a:rPr>
                <a:t>hadde veldig </a:t>
              </a:r>
              <a:r>
                <a:rPr lang="nb-NO" sz="950" dirty="0">
                  <a:solidFill>
                    <a:srgbClr val="494949"/>
                  </a:solidFill>
                </a:rPr>
                <a:t>krevende tider i 2015 og 2016. Det markerte, positive omslaget fra våren 2017 har vært både overraskende og imponerende. Hovedindeksen for oljeeksponerte bedrifter holder seg </a:t>
              </a:r>
              <a:r>
                <a:rPr lang="nb-NO" sz="950" dirty="0" smtClean="0">
                  <a:solidFill>
                    <a:srgbClr val="494949"/>
                  </a:solidFill>
                </a:rPr>
                <a:t>nær 70 prosent </a:t>
              </a:r>
              <a:r>
                <a:rPr lang="nb-NO" sz="950" dirty="0">
                  <a:solidFill>
                    <a:srgbClr val="494949"/>
                  </a:solidFill>
                </a:rPr>
                <a:t>(</a:t>
              </a:r>
              <a:r>
                <a:rPr lang="nb-NO" sz="950" dirty="0" err="1">
                  <a:solidFill>
                    <a:srgbClr val="494949"/>
                  </a:solidFill>
                </a:rPr>
                <a:t>vs</a:t>
              </a:r>
              <a:r>
                <a:rPr lang="nb-NO" sz="950" dirty="0">
                  <a:solidFill>
                    <a:srgbClr val="494949"/>
                  </a:solidFill>
                </a:rPr>
                <a:t> under nøytrale </a:t>
              </a:r>
              <a:r>
                <a:rPr lang="nb-NO" sz="950" dirty="0" smtClean="0">
                  <a:solidFill>
                    <a:srgbClr val="494949"/>
                  </a:solidFill>
                </a:rPr>
                <a:t>50 prosent </a:t>
              </a:r>
              <a:r>
                <a:rPr lang="nb-NO" sz="950" dirty="0">
                  <a:solidFill>
                    <a:srgbClr val="494949"/>
                  </a:solidFill>
                </a:rPr>
                <a:t>i slutten av 2016), som er rekordnivå. Det er litt overraskende at oljebedriftene er så positive ettersom drahjelpen fra oljeaktiviteten på norsk sokkel (opp </a:t>
              </a:r>
              <a:r>
                <a:rPr lang="nb-NO" sz="950" dirty="0" err="1">
                  <a:solidFill>
                    <a:srgbClr val="494949"/>
                  </a:solidFill>
                </a:rPr>
                <a:t>ca</a:t>
              </a:r>
              <a:r>
                <a:rPr lang="nb-NO" sz="950" dirty="0">
                  <a:solidFill>
                    <a:srgbClr val="494949"/>
                  </a:solidFill>
                </a:rPr>
                <a:t> </a:t>
              </a:r>
              <a:r>
                <a:rPr lang="nb-NO" sz="950" dirty="0" smtClean="0">
                  <a:solidFill>
                    <a:srgbClr val="494949"/>
                  </a:solidFill>
                </a:rPr>
                <a:t>5 prosent </a:t>
              </a:r>
              <a:r>
                <a:rPr lang="nb-NO" sz="950" dirty="0">
                  <a:solidFill>
                    <a:srgbClr val="494949"/>
                  </a:solidFill>
                </a:rPr>
                <a:t>både i 2018 og 2019) er </a:t>
              </a:r>
              <a:r>
                <a:rPr lang="nb-NO" sz="950" dirty="0" smtClean="0">
                  <a:solidFill>
                    <a:srgbClr val="494949"/>
                  </a:solidFill>
                </a:rPr>
                <a:t>noe begrenset</a:t>
              </a:r>
              <a:r>
                <a:rPr lang="nb-NO" sz="950" dirty="0">
                  <a:solidFill>
                    <a:srgbClr val="494949"/>
                  </a:solidFill>
                </a:rPr>
                <a:t>. Dette tyder på endringskraft og suksess i nye markeder. Videre er bygg og anlegg en konjunkturfølsom bransje som ble dratt kraftig ned av oljenedgangen, men som har kommet </a:t>
              </a:r>
              <a:r>
                <a:rPr lang="nb-NO" sz="950" dirty="0" smtClean="0">
                  <a:solidFill>
                    <a:srgbClr val="494949"/>
                  </a:solidFill>
                </a:rPr>
                <a:t>tilbake. Det </a:t>
              </a:r>
              <a:r>
                <a:rPr lang="nb-NO" sz="950" dirty="0">
                  <a:solidFill>
                    <a:srgbClr val="494949"/>
                  </a:solidFill>
                </a:rPr>
                <a:t>siste året har indeksen økt fra 56 til </a:t>
              </a:r>
              <a:r>
                <a:rPr lang="nb-NO" sz="950" dirty="0" smtClean="0">
                  <a:solidFill>
                    <a:srgbClr val="494949"/>
                  </a:solidFill>
                </a:rPr>
                <a:t>69</a:t>
              </a:r>
              <a:r>
                <a:rPr lang="nb-NO" sz="950" dirty="0">
                  <a:solidFill>
                    <a:srgbClr val="494949"/>
                  </a:solidFill>
                </a:rPr>
                <a:t> </a:t>
              </a:r>
              <a:r>
                <a:rPr lang="nb-NO" sz="950" dirty="0" smtClean="0">
                  <a:solidFill>
                    <a:srgbClr val="494949"/>
                  </a:solidFill>
                </a:rPr>
                <a:t>prosent i Sør-Vest. I Oslo har bygg og anlegg økt </a:t>
              </a:r>
              <a:r>
                <a:rPr lang="nb-NO" sz="950" dirty="0">
                  <a:solidFill>
                    <a:srgbClr val="494949"/>
                  </a:solidFill>
                </a:rPr>
                <a:t>til 71 </a:t>
              </a:r>
              <a:r>
                <a:rPr lang="nb-NO" sz="950" dirty="0" smtClean="0">
                  <a:solidFill>
                    <a:srgbClr val="494949"/>
                  </a:solidFill>
                </a:rPr>
                <a:t>prosent, fra 61 prosent i vår. Infrastrukturprosjekter </a:t>
              </a:r>
              <a:r>
                <a:rPr lang="nb-NO" sz="950" dirty="0">
                  <a:solidFill>
                    <a:srgbClr val="494949"/>
                  </a:solidFill>
                </a:rPr>
                <a:t>og noe mer optimisme innen eiendom bidrar til god vekst. For øvrig er det bra nivå blant øvrige bransjene på Sør- og Vestlandet på </a:t>
              </a:r>
              <a:r>
                <a:rPr lang="nb-NO" sz="950" dirty="0" smtClean="0">
                  <a:solidFill>
                    <a:srgbClr val="494949"/>
                  </a:solidFill>
                </a:rPr>
                <a:t>62-64 prosent, samt Oslo 60-63 prosent.</a:t>
              </a:r>
              <a:endParaRPr lang="nb-NO" sz="950" dirty="0">
                <a:solidFill>
                  <a:srgbClr val="494949"/>
                </a:solidFill>
              </a:endParaRPr>
            </a:p>
          </p:txBody>
        </p:sp>
      </p:grpSp>
    </p:spTree>
    <p:extLst>
      <p:ext uri="{BB962C8B-B14F-4D97-AF65-F5344CB8AC3E}">
        <p14:creationId xmlns:p14="http://schemas.microsoft.com/office/powerpoint/2010/main" val="782474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Rett linje 8"/>
          <p:cNvCxnSpPr/>
          <p:nvPr/>
        </p:nvCxnSpPr>
        <p:spPr>
          <a:xfrm>
            <a:off x="631593" y="2246649"/>
            <a:ext cx="11112732" cy="0"/>
          </a:xfrm>
          <a:prstGeom prst="line">
            <a:avLst/>
          </a:prstGeom>
          <a:ln w="15875" cmpd="sng">
            <a:solidFill>
              <a:srgbClr val="494949"/>
            </a:solidFill>
          </a:ln>
        </p:spPr>
        <p:style>
          <a:lnRef idx="2">
            <a:schemeClr val="accent1"/>
          </a:lnRef>
          <a:fillRef idx="0">
            <a:schemeClr val="accent1"/>
          </a:fillRef>
          <a:effectRef idx="1">
            <a:schemeClr val="accent1"/>
          </a:effectRef>
          <a:fontRef idx="minor">
            <a:schemeClr val="tx1"/>
          </a:fontRef>
        </p:style>
      </p:cxnSp>
      <p:graphicFrame>
        <p:nvGraphicFramePr>
          <p:cNvPr id="10" name="Diagram 9"/>
          <p:cNvGraphicFramePr/>
          <p:nvPr>
            <p:extLst>
              <p:ext uri="{D42A27DB-BD31-4B8C-83A1-F6EECF244321}">
                <p14:modId xmlns:p14="http://schemas.microsoft.com/office/powerpoint/2010/main" val="3384284803"/>
              </p:ext>
            </p:extLst>
          </p:nvPr>
        </p:nvGraphicFramePr>
        <p:xfrm>
          <a:off x="42711" y="0"/>
          <a:ext cx="12180722" cy="5050156"/>
        </p:xfrm>
        <a:graphic>
          <a:graphicData uri="http://schemas.openxmlformats.org/drawingml/2006/chart">
            <c:chart xmlns:c="http://schemas.openxmlformats.org/drawingml/2006/chart" xmlns:r="http://schemas.openxmlformats.org/officeDocument/2006/relationships" r:id="rId3"/>
          </a:graphicData>
        </a:graphic>
      </p:graphicFrame>
      <p:sp>
        <p:nvSpPr>
          <p:cNvPr id="20" name="Rektangel 19"/>
          <p:cNvSpPr/>
          <p:nvPr/>
        </p:nvSpPr>
        <p:spPr>
          <a:xfrm>
            <a:off x="5640" y="5105312"/>
            <a:ext cx="12254865" cy="17526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398"/>
          </a:p>
        </p:txBody>
      </p:sp>
      <p:sp>
        <p:nvSpPr>
          <p:cNvPr id="22" name="Ellipse 21"/>
          <p:cNvSpPr>
            <a:spLocks noChangeAspect="1"/>
          </p:cNvSpPr>
          <p:nvPr/>
        </p:nvSpPr>
        <p:spPr>
          <a:xfrm>
            <a:off x="377848" y="5453343"/>
            <a:ext cx="1055704" cy="105662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lnSpc>
                <a:spcPts val="5328"/>
              </a:lnSpc>
            </a:pPr>
            <a:r>
              <a:rPr lang="en-US" sz="5328" b="1" dirty="0"/>
              <a:t>1</a:t>
            </a:r>
          </a:p>
        </p:txBody>
      </p:sp>
      <p:sp>
        <p:nvSpPr>
          <p:cNvPr id="7" name="Rektangel 6"/>
          <p:cNvSpPr/>
          <p:nvPr/>
        </p:nvSpPr>
        <p:spPr>
          <a:xfrm>
            <a:off x="1805760" y="5643106"/>
            <a:ext cx="10286156" cy="677108"/>
          </a:xfrm>
          <a:prstGeom prst="rect">
            <a:avLst/>
          </a:prstGeom>
        </p:spPr>
        <p:txBody>
          <a:bodyPr wrap="square" anchor="ctr">
            <a:spAutoFit/>
          </a:bodyPr>
          <a:lstStyle/>
          <a:p>
            <a:r>
              <a:rPr lang="nb-NO" sz="3800" b="1" dirty="0" smtClean="0">
                <a:solidFill>
                  <a:schemeClr val="bg1"/>
                </a:solidFill>
              </a:rPr>
              <a:t>Markert bedring og betydelig økte forventninger</a:t>
            </a:r>
            <a:endParaRPr lang="nb-NO" sz="3800" b="1" dirty="0">
              <a:solidFill>
                <a:schemeClr val="bg1"/>
              </a:solidFill>
            </a:endParaRPr>
          </a:p>
        </p:txBody>
      </p:sp>
      <p:sp>
        <p:nvSpPr>
          <p:cNvPr id="14" name="TekstSylinder 13"/>
          <p:cNvSpPr txBox="1"/>
          <p:nvPr/>
        </p:nvSpPr>
        <p:spPr>
          <a:xfrm>
            <a:off x="208651" y="4830981"/>
            <a:ext cx="9211671" cy="164019"/>
          </a:xfrm>
          <a:prstGeom prst="rect">
            <a:avLst/>
          </a:prstGeom>
          <a:noFill/>
        </p:spPr>
        <p:txBody>
          <a:bodyPr wrap="square" lIns="0" tIns="0" rIns="0" bIns="0" rtlCol="0">
            <a:spAutoFit/>
          </a:bodyPr>
          <a:lstStyle/>
          <a:p>
            <a:pPr>
              <a:defRPr/>
            </a:pPr>
            <a:r>
              <a:rPr lang="nb-NO" sz="1066" dirty="0">
                <a:solidFill>
                  <a:srgbClr val="494949"/>
                </a:solidFill>
              </a:rPr>
              <a:t>* Hovedindeks er gjennomsnitt av seks delindikatorer.   ** Økonomisk utvikling de siste 12 måneder.   *** Forventning neste 12 måneder</a:t>
            </a:r>
          </a:p>
        </p:txBody>
      </p:sp>
    </p:spTree>
    <p:extLst>
      <p:ext uri="{BB962C8B-B14F-4D97-AF65-F5344CB8AC3E}">
        <p14:creationId xmlns:p14="http://schemas.microsoft.com/office/powerpoint/2010/main" val="1225535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SpareBank1_Foredrag_16.9">
  <a:themeElements>
    <a:clrScheme name="Egendefinert 6">
      <a:dk1>
        <a:srgbClr val="005AA4"/>
      </a:dk1>
      <a:lt1>
        <a:srgbClr val="FFFFFF"/>
      </a:lt1>
      <a:dk2>
        <a:srgbClr val="005AA4"/>
      </a:dk2>
      <a:lt2>
        <a:srgbClr val="F9F7EF"/>
      </a:lt2>
      <a:accent1>
        <a:srgbClr val="005AA4"/>
      </a:accent1>
      <a:accent2>
        <a:srgbClr val="008ED2"/>
      </a:accent2>
      <a:accent3>
        <a:srgbClr val="A20076"/>
      </a:accent3>
      <a:accent4>
        <a:srgbClr val="C94096"/>
      </a:accent4>
      <a:accent5>
        <a:srgbClr val="DA3D00"/>
      </a:accent5>
      <a:accent6>
        <a:srgbClr val="FF9100"/>
      </a:accent6>
      <a:hlink>
        <a:srgbClr val="008ED2"/>
      </a:hlink>
      <a:folHlink>
        <a:srgbClr val="C94096"/>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dirty="0">
            <a:solidFill>
              <a:schemeClr val="tx2"/>
            </a:solidFill>
          </a:defRPr>
        </a:defPPr>
      </a:lstStyle>
    </a:txDef>
  </a:objectDefaults>
  <a:extraClrSchemeLst/>
  <a:extLst>
    <a:ext uri="{05A4C25C-085E-4340-85A3-A5531E510DB2}">
      <thm15:themeFamily xmlns:thm15="http://schemas.microsoft.com/office/thememl/2012/main" name="SpareBank1_PPT_Foredrag_16.9_v5.potx" id="{5CC66A19-8BC2-4127-A1C6-297F0EB21425}" vid="{D795C23B-2173-4104-853F-A5AB401B8D71}"/>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Egendefinert 6">
    <a:dk1>
      <a:srgbClr val="005AA4"/>
    </a:dk1>
    <a:lt1>
      <a:srgbClr val="FFFFFF"/>
    </a:lt1>
    <a:dk2>
      <a:srgbClr val="005AA4"/>
    </a:dk2>
    <a:lt2>
      <a:srgbClr val="F9F7EF"/>
    </a:lt2>
    <a:accent1>
      <a:srgbClr val="005AA4"/>
    </a:accent1>
    <a:accent2>
      <a:srgbClr val="008ED2"/>
    </a:accent2>
    <a:accent3>
      <a:srgbClr val="A20076"/>
    </a:accent3>
    <a:accent4>
      <a:srgbClr val="C94096"/>
    </a:accent4>
    <a:accent5>
      <a:srgbClr val="DA3D00"/>
    </a:accent5>
    <a:accent6>
      <a:srgbClr val="FF9100"/>
    </a:accent6>
    <a:hlink>
      <a:srgbClr val="008ED2"/>
    </a:hlink>
    <a:folHlink>
      <a:srgbClr val="C94096"/>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Egendefinert 6">
    <a:dk1>
      <a:srgbClr val="005AA4"/>
    </a:dk1>
    <a:lt1>
      <a:srgbClr val="FFFFFF"/>
    </a:lt1>
    <a:dk2>
      <a:srgbClr val="005AA4"/>
    </a:dk2>
    <a:lt2>
      <a:srgbClr val="F9F7EF"/>
    </a:lt2>
    <a:accent1>
      <a:srgbClr val="005AA4"/>
    </a:accent1>
    <a:accent2>
      <a:srgbClr val="008ED2"/>
    </a:accent2>
    <a:accent3>
      <a:srgbClr val="A20076"/>
    </a:accent3>
    <a:accent4>
      <a:srgbClr val="C94096"/>
    </a:accent4>
    <a:accent5>
      <a:srgbClr val="DA3D00"/>
    </a:accent5>
    <a:accent6>
      <a:srgbClr val="FF9100"/>
    </a:accent6>
    <a:hlink>
      <a:srgbClr val="008ED2"/>
    </a:hlink>
    <a:folHlink>
      <a:srgbClr val="C94096"/>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Egendefinert 6">
    <a:dk1>
      <a:srgbClr val="005AA4"/>
    </a:dk1>
    <a:lt1>
      <a:srgbClr val="FFFFFF"/>
    </a:lt1>
    <a:dk2>
      <a:srgbClr val="005AA4"/>
    </a:dk2>
    <a:lt2>
      <a:srgbClr val="F9F7EF"/>
    </a:lt2>
    <a:accent1>
      <a:srgbClr val="005AA4"/>
    </a:accent1>
    <a:accent2>
      <a:srgbClr val="008ED2"/>
    </a:accent2>
    <a:accent3>
      <a:srgbClr val="A20076"/>
    </a:accent3>
    <a:accent4>
      <a:srgbClr val="C94096"/>
    </a:accent4>
    <a:accent5>
      <a:srgbClr val="DA3D00"/>
    </a:accent5>
    <a:accent6>
      <a:srgbClr val="FF9100"/>
    </a:accent6>
    <a:hlink>
      <a:srgbClr val="008ED2"/>
    </a:hlink>
    <a:folHlink>
      <a:srgbClr val="C94096"/>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Egendefinert 6">
    <a:dk1>
      <a:srgbClr val="005AA4"/>
    </a:dk1>
    <a:lt1>
      <a:srgbClr val="FFFFFF"/>
    </a:lt1>
    <a:dk2>
      <a:srgbClr val="005AA4"/>
    </a:dk2>
    <a:lt2>
      <a:srgbClr val="F9F7EF"/>
    </a:lt2>
    <a:accent1>
      <a:srgbClr val="005AA4"/>
    </a:accent1>
    <a:accent2>
      <a:srgbClr val="008ED2"/>
    </a:accent2>
    <a:accent3>
      <a:srgbClr val="A20076"/>
    </a:accent3>
    <a:accent4>
      <a:srgbClr val="C94096"/>
    </a:accent4>
    <a:accent5>
      <a:srgbClr val="DA3D00"/>
    </a:accent5>
    <a:accent6>
      <a:srgbClr val="FF9100"/>
    </a:accent6>
    <a:hlink>
      <a:srgbClr val="008ED2"/>
    </a:hlink>
    <a:folHlink>
      <a:srgbClr val="C94096"/>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Egendefinert 6">
    <a:dk1>
      <a:srgbClr val="005AA4"/>
    </a:dk1>
    <a:lt1>
      <a:srgbClr val="FFFFFF"/>
    </a:lt1>
    <a:dk2>
      <a:srgbClr val="005AA4"/>
    </a:dk2>
    <a:lt2>
      <a:srgbClr val="F9F7EF"/>
    </a:lt2>
    <a:accent1>
      <a:srgbClr val="005AA4"/>
    </a:accent1>
    <a:accent2>
      <a:srgbClr val="008ED2"/>
    </a:accent2>
    <a:accent3>
      <a:srgbClr val="A20076"/>
    </a:accent3>
    <a:accent4>
      <a:srgbClr val="C94096"/>
    </a:accent4>
    <a:accent5>
      <a:srgbClr val="DA3D00"/>
    </a:accent5>
    <a:accent6>
      <a:srgbClr val="FF9100"/>
    </a:accent6>
    <a:hlink>
      <a:srgbClr val="008ED2"/>
    </a:hlink>
    <a:folHlink>
      <a:srgbClr val="C94096"/>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Egendefinert 6">
    <a:dk1>
      <a:srgbClr val="005AA4"/>
    </a:dk1>
    <a:lt1>
      <a:srgbClr val="FFFFFF"/>
    </a:lt1>
    <a:dk2>
      <a:srgbClr val="005AA4"/>
    </a:dk2>
    <a:lt2>
      <a:srgbClr val="F9F7EF"/>
    </a:lt2>
    <a:accent1>
      <a:srgbClr val="005AA4"/>
    </a:accent1>
    <a:accent2>
      <a:srgbClr val="008ED2"/>
    </a:accent2>
    <a:accent3>
      <a:srgbClr val="A20076"/>
    </a:accent3>
    <a:accent4>
      <a:srgbClr val="C94096"/>
    </a:accent4>
    <a:accent5>
      <a:srgbClr val="DA3D00"/>
    </a:accent5>
    <a:accent6>
      <a:srgbClr val="FF9100"/>
    </a:accent6>
    <a:hlink>
      <a:srgbClr val="008ED2"/>
    </a:hlink>
    <a:folHlink>
      <a:srgbClr val="C94096"/>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Egendefinert 6">
    <a:dk1>
      <a:srgbClr val="005AA4"/>
    </a:dk1>
    <a:lt1>
      <a:srgbClr val="FFFFFF"/>
    </a:lt1>
    <a:dk2>
      <a:srgbClr val="005AA4"/>
    </a:dk2>
    <a:lt2>
      <a:srgbClr val="F9F7EF"/>
    </a:lt2>
    <a:accent1>
      <a:srgbClr val="005AA4"/>
    </a:accent1>
    <a:accent2>
      <a:srgbClr val="008ED2"/>
    </a:accent2>
    <a:accent3>
      <a:srgbClr val="A20076"/>
    </a:accent3>
    <a:accent4>
      <a:srgbClr val="C94096"/>
    </a:accent4>
    <a:accent5>
      <a:srgbClr val="DA3D00"/>
    </a:accent5>
    <a:accent6>
      <a:srgbClr val="FF9100"/>
    </a:accent6>
    <a:hlink>
      <a:srgbClr val="008ED2"/>
    </a:hlink>
    <a:folHlink>
      <a:srgbClr val="C94096"/>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E70EEE7EDBDD774483E276D61756C107" ma:contentTypeVersion="0" ma:contentTypeDescription="Opprett et nytt dokument." ma:contentTypeScope="" ma:versionID="12b5e21498a308fa1673cd76731054fa">
  <xsd:schema xmlns:xsd="http://www.w3.org/2001/XMLSchema" xmlns:xs="http://www.w3.org/2001/XMLSchema" xmlns:p="http://schemas.microsoft.com/office/2006/metadata/properties" targetNamespace="http://schemas.microsoft.com/office/2006/metadata/properties" ma:root="true" ma:fieldsID="3e2500873ed525c1cf306a41cba81ed5">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AFF6EFB-2E90-4910-9978-34AA9B08691B}">
  <ds:schemaRefs>
    <ds:schemaRef ds:uri="http://schemas.microsoft.com/sharepoint/v3/contenttype/forms"/>
  </ds:schemaRefs>
</ds:datastoreItem>
</file>

<file path=customXml/itemProps2.xml><?xml version="1.0" encoding="utf-8"?>
<ds:datastoreItem xmlns:ds="http://schemas.openxmlformats.org/officeDocument/2006/customXml" ds:itemID="{99E14E48-405A-4FE4-B52D-AEF9B1AF5377}">
  <ds:schemaRefs>
    <ds:schemaRef ds:uri="http://schemas.openxmlformats.org/package/2006/metadata/core-properties"/>
    <ds:schemaRef ds:uri="http://purl.org/dc/terms/"/>
    <ds:schemaRef ds:uri="http://schemas.microsoft.com/office/2006/documentManagement/types"/>
    <ds:schemaRef ds:uri="http://schemas.microsoft.com/office/2006/metadata/properties"/>
    <ds:schemaRef ds:uri="http://purl.org/dc/elements/1.1/"/>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4B65E384-EA70-4020-8692-03E316290A8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4270</TotalTime>
  <Words>1631</Words>
  <Application>Microsoft Office PowerPoint</Application>
  <PresentationFormat>Widescreen</PresentationFormat>
  <Paragraphs>173</Paragraphs>
  <Slides>24</Slides>
  <Notes>14</Notes>
  <HiddenSlides>0</HiddenSlides>
  <MMClips>0</MMClips>
  <ScaleCrop>false</ScaleCrop>
  <HeadingPairs>
    <vt:vector size="6" baseType="variant">
      <vt:variant>
        <vt:lpstr>Brukte skrifter</vt:lpstr>
      </vt:variant>
      <vt:variant>
        <vt:i4>2</vt:i4>
      </vt:variant>
      <vt:variant>
        <vt:lpstr>Tema</vt:lpstr>
      </vt:variant>
      <vt:variant>
        <vt:i4>1</vt:i4>
      </vt:variant>
      <vt:variant>
        <vt:lpstr>Lysbildetitler</vt:lpstr>
      </vt:variant>
      <vt:variant>
        <vt:i4>24</vt:i4>
      </vt:variant>
    </vt:vector>
  </HeadingPairs>
  <TitlesOfParts>
    <vt:vector size="27" baseType="lpstr">
      <vt:lpstr>Arial</vt:lpstr>
      <vt:lpstr>Calibri</vt:lpstr>
      <vt:lpstr>SpareBank1_Foredrag_16.9</vt:lpstr>
      <vt:lpstr>PowerPoint-presentasjon</vt:lpstr>
      <vt:lpstr>PowerPoint-presentasjon</vt:lpstr>
      <vt:lpstr>Bra vekst i verden og i Norge – til tross for usikkerhet om handelskrig mm</vt:lpstr>
      <vt:lpstr>BAKTEPPE: Oljeprisen har økt og aktiviteten er på vei opp</vt:lpstr>
      <vt:lpstr>Norske kroner i den svake enden – og lave renter</vt:lpstr>
      <vt:lpstr>Bra driv i norsk økonomi/bedriftene («støy» i PMI i juli)</vt:lpstr>
      <vt:lpstr>Norge – boligpriser i Norge nær uendret det siste året (noe mer volatilt i Oslo)</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Oppsummering</vt:lpstr>
    </vt:vector>
  </TitlesOfParts>
  <Company>SpareBank1 Alliansen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2018  KB september Presentasjon</dc:title>
  <dc:creator>Inger Beate Høiland</dc:creator>
  <cp:keywords>2018 vår konjunkturbarometeret ; Analyse ; hovedindeksen</cp:keywords>
  <cp:lastModifiedBy>Kyrre Martinius Knudsen</cp:lastModifiedBy>
  <cp:revision>516</cp:revision>
  <cp:lastPrinted>2018-08-24T12:45:16Z</cp:lastPrinted>
  <dcterms:created xsi:type="dcterms:W3CDTF">2017-08-22T10:24:22Z</dcterms:created>
  <dcterms:modified xsi:type="dcterms:W3CDTF">2018-09-10T10:47:09Z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0x010100E70EEE7EDBDD774483E276D61756C107</vt:lpwstr>
  </property>
  <property fmtid="{D5CDD505-2E9C-101B-9397-08002B2CF9AE}" pid="3" name="TaxKeyword">
    <vt:lpwstr>573;#Analyse|bce00bd3-842b-4e16-b112-3f800bf599b9;#572;#2018 vår konjunkturbarometeret|4bf5c157-5f94-4ace-9a88-9d2c75e275f6;#574;#hovedindeksen|39ec0ede-6d3e-4076-a5da-b769a80de9f4</vt:lpwstr>
  </property>
  <property fmtid="{D5CDD505-2E9C-101B-9397-08002B2CF9AE}" pid="4" name="SRBDocumentType">
    <vt:lpwstr>29;#Analyse|bce00bd3-842b-4e16-b112-3f800bf599b9</vt:lpwstr>
  </property>
</Properties>
</file>